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Override1.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3"/>
  </p:notesMasterIdLst>
  <p:sldIdLst>
    <p:sldId id="270" r:id="rId5"/>
    <p:sldId id="271" r:id="rId6"/>
    <p:sldId id="284" r:id="rId7"/>
    <p:sldId id="397" r:id="rId8"/>
    <p:sldId id="398" r:id="rId9"/>
    <p:sldId id="399" r:id="rId10"/>
    <p:sldId id="400" r:id="rId11"/>
    <p:sldId id="303" r:id="rId12"/>
    <p:sldId id="318" r:id="rId13"/>
    <p:sldId id="308" r:id="rId14"/>
    <p:sldId id="319" r:id="rId15"/>
    <p:sldId id="320" r:id="rId16"/>
    <p:sldId id="321" r:id="rId17"/>
    <p:sldId id="376" r:id="rId18"/>
    <p:sldId id="283" r:id="rId19"/>
    <p:sldId id="279" r:id="rId20"/>
    <p:sldId id="377" r:id="rId21"/>
    <p:sldId id="401" r:id="rId22"/>
    <p:sldId id="354" r:id="rId23"/>
    <p:sldId id="378" r:id="rId24"/>
    <p:sldId id="405" r:id="rId25"/>
    <p:sldId id="406" r:id="rId26"/>
    <p:sldId id="407" r:id="rId27"/>
    <p:sldId id="408" r:id="rId28"/>
    <p:sldId id="409" r:id="rId29"/>
    <p:sldId id="410" r:id="rId30"/>
    <p:sldId id="411" r:id="rId31"/>
    <p:sldId id="412" r:id="rId32"/>
    <p:sldId id="413" r:id="rId33"/>
    <p:sldId id="414" r:id="rId34"/>
    <p:sldId id="415" r:id="rId35"/>
    <p:sldId id="419" r:id="rId36"/>
    <p:sldId id="416" r:id="rId37"/>
    <p:sldId id="417" r:id="rId38"/>
    <p:sldId id="418" r:id="rId39"/>
    <p:sldId id="420" r:id="rId40"/>
    <p:sldId id="421" r:id="rId41"/>
    <p:sldId id="422" r:id="rId42"/>
    <p:sldId id="423" r:id="rId43"/>
    <p:sldId id="424" r:id="rId44"/>
    <p:sldId id="426" r:id="rId45"/>
    <p:sldId id="425" r:id="rId46"/>
    <p:sldId id="427" r:id="rId47"/>
    <p:sldId id="428" r:id="rId48"/>
    <p:sldId id="429" r:id="rId49"/>
    <p:sldId id="430" r:id="rId50"/>
    <p:sldId id="433" r:id="rId51"/>
    <p:sldId id="431" r:id="rId52"/>
    <p:sldId id="432" r:id="rId53"/>
    <p:sldId id="374" r:id="rId54"/>
    <p:sldId id="363" r:id="rId55"/>
    <p:sldId id="364" r:id="rId56"/>
    <p:sldId id="365" r:id="rId57"/>
    <p:sldId id="366" r:id="rId58"/>
    <p:sldId id="375" r:id="rId59"/>
    <p:sldId id="380" r:id="rId60"/>
    <p:sldId id="435" r:id="rId61"/>
    <p:sldId id="367" r:id="rId62"/>
    <p:sldId id="368" r:id="rId63"/>
    <p:sldId id="369" r:id="rId64"/>
    <p:sldId id="370" r:id="rId65"/>
    <p:sldId id="361" r:id="rId66"/>
    <p:sldId id="37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27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1D85AA"/>
    <a:srgbClr val="FF3300"/>
    <a:srgbClr val="548235"/>
    <a:srgbClr val="30DC6D"/>
    <a:srgbClr val="44546A"/>
    <a:srgbClr val="A5A5A5"/>
    <a:srgbClr val="996633"/>
    <a:srgbClr val="CC99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71" d="100"/>
          <a:sy n="71" d="100"/>
        </p:scale>
        <p:origin x="2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FA6E4-AEE8-448B-B9F9-B96004DC0E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5A014E82-E086-44EC-94C9-A5E733B26CB0}">
      <dgm:prSet custT="1"/>
      <dgm:spPr/>
      <dgm:t>
        <a:bodyPr/>
        <a:lstStyle/>
        <a:p>
          <a:r>
            <a:rPr lang="fr-FR" sz="2400" b="1" dirty="0" smtClean="0">
              <a:latin typeface="Calibri" panose="020F0502020204030204" pitchFamily="34" charset="0"/>
              <a:cs typeface="Calibri" panose="020F0502020204030204" pitchFamily="34" charset="0"/>
            </a:rPr>
            <a:t>Instructions</a:t>
          </a:r>
        </a:p>
      </dgm:t>
    </dgm:pt>
    <dgm:pt modelId="{35484170-E0CA-4A80-AAEB-036BB8ADFA28}" type="par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060450B8-A04F-45FC-BB28-523377DB3527}" type="sib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D58E515F-CE03-4A8C-8613-679A17BA5114}">
      <dgm:prSet/>
      <dgm:spPr/>
      <dgm:t>
        <a:bodyPr/>
        <a:lstStyle/>
        <a:p>
          <a:pPr algn="l"/>
          <a:r>
            <a:rPr lang="en-US" dirty="0" smtClean="0">
              <a:latin typeface="Calibri" panose="020F0502020204030204" pitchFamily="34" charset="0"/>
              <a:cs typeface="Calibri" panose="020F0502020204030204" pitchFamily="34" charset="0"/>
            </a:rPr>
            <a:t>This project is based on </a:t>
          </a:r>
          <a:r>
            <a:rPr lang="en-US" b="1" dirty="0" smtClean="0">
              <a:latin typeface="Calibri" panose="020F0502020204030204" pitchFamily="34" charset="0"/>
              <a:cs typeface="Calibri" panose="020F0502020204030204" pitchFamily="34" charset="0"/>
            </a:rPr>
            <a:t>Python</a:t>
          </a:r>
          <a:r>
            <a:rPr lang="en-US" dirty="0" smtClean="0">
              <a:latin typeface="Calibri" panose="020F0502020204030204" pitchFamily="34" charset="0"/>
              <a:cs typeface="Calibri" panose="020F0502020204030204" pitchFamily="34" charset="0"/>
            </a:rPr>
            <a:t> programming language. </a:t>
          </a:r>
        </a:p>
        <a:p>
          <a:pPr algn="l"/>
          <a:r>
            <a:rPr lang="en-US" b="1" dirty="0" smtClean="0">
              <a:latin typeface="Calibri" panose="020F0502020204030204" pitchFamily="34" charset="0"/>
              <a:cs typeface="Calibri" panose="020F0502020204030204" pitchFamily="34" charset="0"/>
            </a:rPr>
            <a:t>Excel</a:t>
          </a:r>
          <a:r>
            <a:rPr lang="en-US" dirty="0" smtClean="0">
              <a:latin typeface="Calibri" panose="020F0502020204030204" pitchFamily="34" charset="0"/>
              <a:cs typeface="Calibri" panose="020F0502020204030204" pitchFamily="34" charset="0"/>
            </a:rPr>
            <a:t> is the user interface used for inputs. </a:t>
          </a:r>
        </a:p>
        <a:p>
          <a:pPr algn="l"/>
          <a:r>
            <a:rPr lang="en-US" b="1" dirty="0" smtClean="0">
              <a:latin typeface="Calibri" panose="020F0502020204030204" pitchFamily="34" charset="0"/>
              <a:cs typeface="Calibri" panose="020F0502020204030204" pitchFamily="34" charset="0"/>
            </a:rPr>
            <a:t>MongoDB</a:t>
          </a:r>
          <a:r>
            <a:rPr lang="en-US" dirty="0" smtClean="0">
              <a:latin typeface="Calibri" panose="020F0502020204030204" pitchFamily="34" charset="0"/>
              <a:cs typeface="Calibri" panose="020F0502020204030204" pitchFamily="34" charset="0"/>
            </a:rPr>
            <a:t> is the preferred database program for storing and handling input and outputs of model.</a:t>
          </a:r>
        </a:p>
        <a:p>
          <a:pPr algn="l"/>
          <a:r>
            <a:rPr lang="en-US" dirty="0" smtClean="0">
              <a:latin typeface="Calibri" panose="020F0502020204030204" pitchFamily="34" charset="0"/>
              <a:cs typeface="Calibri" panose="020F0502020204030204" pitchFamily="34" charset="0"/>
            </a:rPr>
            <a:t>These data are visualized using </a:t>
          </a:r>
          <a:r>
            <a:rPr lang="en-US" b="1" dirty="0" smtClean="0">
              <a:latin typeface="Calibri" panose="020F0502020204030204" pitchFamily="34" charset="0"/>
              <a:cs typeface="Calibri" panose="020F0502020204030204" pitchFamily="34" charset="0"/>
            </a:rPr>
            <a:t>Tableau software. </a:t>
          </a:r>
        </a:p>
      </dgm:t>
    </dgm:pt>
    <dgm:pt modelId="{6C524672-0B8B-4BC9-943E-7143BB8812DE}" type="par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8E6B19A6-8AEE-4EEC-B05B-8CCAE784BA62}" type="sib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37282CEC-7129-4B67-B226-A3B1D39C4ABA}">
      <dgm:prSet/>
      <dgm:spPr/>
      <dgm:t>
        <a:bodyPr/>
        <a:lstStyle/>
        <a:p>
          <a:pPr algn="l"/>
          <a:r>
            <a:rPr lang="en-US" dirty="0" smtClean="0">
              <a:latin typeface="Calibri" panose="020F0502020204030204" pitchFamily="34" charset="0"/>
              <a:cs typeface="Calibri" panose="020F0502020204030204" pitchFamily="34" charset="0"/>
            </a:rPr>
            <a:t>In order to use the model on a Windows environment, you need to setup the following:</a:t>
          </a:r>
        </a:p>
      </dgm:t>
    </dgm:pt>
    <dgm:pt modelId="{8410086B-793F-48EC-A10A-62B1E86CA5DA}" type="par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B2C6A606-0A99-41AD-9196-509B888CDA5B}" type="sib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E7B73AFF-2F58-4244-ABF1-5BD2256FA79A}" type="pres">
      <dgm:prSet presAssocID="{40FFA6E4-AEE8-448B-B9F9-B96004DC0EB2}" presName="diagram" presStyleCnt="0">
        <dgm:presLayoutVars>
          <dgm:chPref val="1"/>
          <dgm:dir/>
          <dgm:animOne val="branch"/>
          <dgm:animLvl val="lvl"/>
          <dgm:resizeHandles/>
        </dgm:presLayoutVars>
      </dgm:prSet>
      <dgm:spPr/>
      <dgm:t>
        <a:bodyPr/>
        <a:lstStyle/>
        <a:p>
          <a:endParaRPr lang="fr-FR"/>
        </a:p>
      </dgm:t>
    </dgm:pt>
    <dgm:pt modelId="{2E0EF869-EAD8-468D-9D70-291AEFE5FCCE}" type="pres">
      <dgm:prSet presAssocID="{5A014E82-E086-44EC-94C9-A5E733B26CB0}" presName="root" presStyleCnt="0"/>
      <dgm:spPr/>
    </dgm:pt>
    <dgm:pt modelId="{9F0F71FF-71B2-419C-8276-15BCB44ABEEE}" type="pres">
      <dgm:prSet presAssocID="{5A014E82-E086-44EC-94C9-A5E733B26CB0}" presName="rootComposite" presStyleCnt="0"/>
      <dgm:spPr/>
    </dgm:pt>
    <dgm:pt modelId="{2D700B0E-BF98-4261-9569-D611539BD224}" type="pres">
      <dgm:prSet presAssocID="{5A014E82-E086-44EC-94C9-A5E733B26CB0}" presName="rootText" presStyleLbl="node1" presStyleIdx="0" presStyleCnt="1" custScaleX="368990"/>
      <dgm:spPr/>
      <dgm:t>
        <a:bodyPr/>
        <a:lstStyle/>
        <a:p>
          <a:endParaRPr lang="fr-FR"/>
        </a:p>
      </dgm:t>
    </dgm:pt>
    <dgm:pt modelId="{51A3EC5E-B2E2-4122-8B5E-995D31D41FE6}" type="pres">
      <dgm:prSet presAssocID="{5A014E82-E086-44EC-94C9-A5E733B26CB0}" presName="rootConnector" presStyleLbl="node1" presStyleIdx="0" presStyleCnt="1"/>
      <dgm:spPr/>
      <dgm:t>
        <a:bodyPr/>
        <a:lstStyle/>
        <a:p>
          <a:endParaRPr lang="fr-FR"/>
        </a:p>
      </dgm:t>
    </dgm:pt>
    <dgm:pt modelId="{9493F6EA-8A8D-4F85-93F1-E0AA269EC684}" type="pres">
      <dgm:prSet presAssocID="{5A014E82-E086-44EC-94C9-A5E733B26CB0}" presName="childShape" presStyleCnt="0"/>
      <dgm:spPr/>
    </dgm:pt>
    <dgm:pt modelId="{CF3447B5-8472-4851-A4F6-25FE01293037}" type="pres">
      <dgm:prSet presAssocID="{6C524672-0B8B-4BC9-943E-7143BB8812DE}" presName="Name13" presStyleLbl="parChTrans1D2" presStyleIdx="0" presStyleCnt="2"/>
      <dgm:spPr/>
      <dgm:t>
        <a:bodyPr/>
        <a:lstStyle/>
        <a:p>
          <a:endParaRPr lang="fr-FR"/>
        </a:p>
      </dgm:t>
    </dgm:pt>
    <dgm:pt modelId="{6B1888BA-2E63-44F1-8B60-76C4CAF7EDEA}" type="pres">
      <dgm:prSet presAssocID="{D58E515F-CE03-4A8C-8613-679A17BA5114}" presName="childText" presStyleLbl="bgAcc1" presStyleIdx="0" presStyleCnt="2" custScaleX="1274339" custScaleY="282667" custLinFactNeighborY="542">
        <dgm:presLayoutVars>
          <dgm:bulletEnabled val="1"/>
        </dgm:presLayoutVars>
      </dgm:prSet>
      <dgm:spPr/>
      <dgm:t>
        <a:bodyPr/>
        <a:lstStyle/>
        <a:p>
          <a:endParaRPr lang="fr-FR"/>
        </a:p>
      </dgm:t>
    </dgm:pt>
    <dgm:pt modelId="{79DEB6F9-F85C-4B79-92F8-0F5F0EB4DFE3}" type="pres">
      <dgm:prSet presAssocID="{8410086B-793F-48EC-A10A-62B1E86CA5DA}" presName="Name13" presStyleLbl="parChTrans1D2" presStyleIdx="1" presStyleCnt="2"/>
      <dgm:spPr/>
      <dgm:t>
        <a:bodyPr/>
        <a:lstStyle/>
        <a:p>
          <a:endParaRPr lang="fr-FR"/>
        </a:p>
      </dgm:t>
    </dgm:pt>
    <dgm:pt modelId="{53E0F7C1-9582-4331-B707-5FCAB3A742E2}" type="pres">
      <dgm:prSet presAssocID="{37282CEC-7129-4B67-B226-A3B1D39C4ABA}" presName="childText" presStyleLbl="bgAcc1" presStyleIdx="1" presStyleCnt="2" custScaleX="1274339" custScaleY="127754" custLinFactNeighborY="542">
        <dgm:presLayoutVars>
          <dgm:bulletEnabled val="1"/>
        </dgm:presLayoutVars>
      </dgm:prSet>
      <dgm:spPr/>
      <dgm:t>
        <a:bodyPr/>
        <a:lstStyle/>
        <a:p>
          <a:endParaRPr lang="fr-FR"/>
        </a:p>
      </dgm:t>
    </dgm:pt>
  </dgm:ptLst>
  <dgm:cxnLst>
    <dgm:cxn modelId="{CD2E3FCE-672D-4F4D-8972-A72C360DD56C}" srcId="{5A014E82-E086-44EC-94C9-A5E733B26CB0}" destId="{37282CEC-7129-4B67-B226-A3B1D39C4ABA}" srcOrd="1" destOrd="0" parTransId="{8410086B-793F-48EC-A10A-62B1E86CA5DA}" sibTransId="{B2C6A606-0A99-41AD-9196-509B888CDA5B}"/>
    <dgm:cxn modelId="{BB9EDAC3-7F26-4B24-BD60-563AADC32AA5}" type="presOf" srcId="{5A014E82-E086-44EC-94C9-A5E733B26CB0}" destId="{2D700B0E-BF98-4261-9569-D611539BD224}" srcOrd="0" destOrd="0" presId="urn:microsoft.com/office/officeart/2005/8/layout/hierarchy3"/>
    <dgm:cxn modelId="{C2723A43-5B45-4323-850A-5917E8E02AD5}" srcId="{40FFA6E4-AEE8-448B-B9F9-B96004DC0EB2}" destId="{5A014E82-E086-44EC-94C9-A5E733B26CB0}" srcOrd="0" destOrd="0" parTransId="{35484170-E0CA-4A80-AAEB-036BB8ADFA28}" sibTransId="{060450B8-A04F-45FC-BB28-523377DB3527}"/>
    <dgm:cxn modelId="{6EE34122-AB51-430F-8B13-999F1E159C58}" type="presOf" srcId="{5A014E82-E086-44EC-94C9-A5E733B26CB0}" destId="{51A3EC5E-B2E2-4122-8B5E-995D31D41FE6}" srcOrd="1" destOrd="0" presId="urn:microsoft.com/office/officeart/2005/8/layout/hierarchy3"/>
    <dgm:cxn modelId="{9DFC74C8-9FCE-4952-97EF-69744F1F23A7}" type="presOf" srcId="{40FFA6E4-AEE8-448B-B9F9-B96004DC0EB2}" destId="{E7B73AFF-2F58-4244-ABF1-5BD2256FA79A}" srcOrd="0" destOrd="0" presId="urn:microsoft.com/office/officeart/2005/8/layout/hierarchy3"/>
    <dgm:cxn modelId="{C0BB315D-F8BB-4E7C-A3F4-1F1FC55D5FD7}" type="presOf" srcId="{37282CEC-7129-4B67-B226-A3B1D39C4ABA}" destId="{53E0F7C1-9582-4331-B707-5FCAB3A742E2}" srcOrd="0" destOrd="0" presId="urn:microsoft.com/office/officeart/2005/8/layout/hierarchy3"/>
    <dgm:cxn modelId="{8E0A77A1-3D5F-4D64-A222-BC07D10D9ED9}" type="presOf" srcId="{D58E515F-CE03-4A8C-8613-679A17BA5114}" destId="{6B1888BA-2E63-44F1-8B60-76C4CAF7EDEA}" srcOrd="0" destOrd="0" presId="urn:microsoft.com/office/officeart/2005/8/layout/hierarchy3"/>
    <dgm:cxn modelId="{EAA39384-BA14-4F83-8B53-0CB0D351FA5A}" srcId="{5A014E82-E086-44EC-94C9-A5E733B26CB0}" destId="{D58E515F-CE03-4A8C-8613-679A17BA5114}" srcOrd="0" destOrd="0" parTransId="{6C524672-0B8B-4BC9-943E-7143BB8812DE}" sibTransId="{8E6B19A6-8AEE-4EEC-B05B-8CCAE784BA62}"/>
    <dgm:cxn modelId="{F8DFFA53-F573-45E6-94C1-9A4C7F794826}" type="presOf" srcId="{6C524672-0B8B-4BC9-943E-7143BB8812DE}" destId="{CF3447B5-8472-4851-A4F6-25FE01293037}" srcOrd="0" destOrd="0" presId="urn:microsoft.com/office/officeart/2005/8/layout/hierarchy3"/>
    <dgm:cxn modelId="{01F4515E-AC6F-44E4-83D2-F67C1A47A618}" type="presOf" srcId="{8410086B-793F-48EC-A10A-62B1E86CA5DA}" destId="{79DEB6F9-F85C-4B79-92F8-0F5F0EB4DFE3}" srcOrd="0" destOrd="0" presId="urn:microsoft.com/office/officeart/2005/8/layout/hierarchy3"/>
    <dgm:cxn modelId="{3E13812D-34B4-4E86-8CD4-B088E034A638}" type="presParOf" srcId="{E7B73AFF-2F58-4244-ABF1-5BD2256FA79A}" destId="{2E0EF869-EAD8-468D-9D70-291AEFE5FCCE}" srcOrd="0" destOrd="0" presId="urn:microsoft.com/office/officeart/2005/8/layout/hierarchy3"/>
    <dgm:cxn modelId="{EE1578E5-DD22-4649-BE91-10087E34F6DF}" type="presParOf" srcId="{2E0EF869-EAD8-468D-9D70-291AEFE5FCCE}" destId="{9F0F71FF-71B2-419C-8276-15BCB44ABEEE}" srcOrd="0" destOrd="0" presId="urn:microsoft.com/office/officeart/2005/8/layout/hierarchy3"/>
    <dgm:cxn modelId="{357C0FCD-AF83-4A4F-89F8-54D0C0B07327}" type="presParOf" srcId="{9F0F71FF-71B2-419C-8276-15BCB44ABEEE}" destId="{2D700B0E-BF98-4261-9569-D611539BD224}" srcOrd="0" destOrd="0" presId="urn:microsoft.com/office/officeart/2005/8/layout/hierarchy3"/>
    <dgm:cxn modelId="{1B13A84B-580D-432F-BE2B-989B42F3309F}" type="presParOf" srcId="{9F0F71FF-71B2-419C-8276-15BCB44ABEEE}" destId="{51A3EC5E-B2E2-4122-8B5E-995D31D41FE6}" srcOrd="1" destOrd="0" presId="urn:microsoft.com/office/officeart/2005/8/layout/hierarchy3"/>
    <dgm:cxn modelId="{C593D6CD-8BAA-4B9D-8B1E-E449533267E4}" type="presParOf" srcId="{2E0EF869-EAD8-468D-9D70-291AEFE5FCCE}" destId="{9493F6EA-8A8D-4F85-93F1-E0AA269EC684}" srcOrd="1" destOrd="0" presId="urn:microsoft.com/office/officeart/2005/8/layout/hierarchy3"/>
    <dgm:cxn modelId="{92FEA466-499F-44F6-B258-F1D1D9C3E8E4}" type="presParOf" srcId="{9493F6EA-8A8D-4F85-93F1-E0AA269EC684}" destId="{CF3447B5-8472-4851-A4F6-25FE01293037}" srcOrd="0" destOrd="0" presId="urn:microsoft.com/office/officeart/2005/8/layout/hierarchy3"/>
    <dgm:cxn modelId="{742178B4-4313-4B65-A9E4-AB12E87D7983}" type="presParOf" srcId="{9493F6EA-8A8D-4F85-93F1-E0AA269EC684}" destId="{6B1888BA-2E63-44F1-8B60-76C4CAF7EDEA}" srcOrd="1" destOrd="0" presId="urn:microsoft.com/office/officeart/2005/8/layout/hierarchy3"/>
    <dgm:cxn modelId="{3513F4AD-51E0-4B42-93D9-5FB0B8447C72}" type="presParOf" srcId="{9493F6EA-8A8D-4F85-93F1-E0AA269EC684}" destId="{79DEB6F9-F85C-4B79-92F8-0F5F0EB4DFE3}" srcOrd="2" destOrd="0" presId="urn:microsoft.com/office/officeart/2005/8/layout/hierarchy3"/>
    <dgm:cxn modelId="{A9999D4A-2ACC-4035-AF89-51DA6C43008D}" type="presParOf" srcId="{9493F6EA-8A8D-4F85-93F1-E0AA269EC684}" destId="{53E0F7C1-9582-4331-B707-5FCAB3A742E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FA6E4-AEE8-448B-B9F9-B96004DC0E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5A014E82-E086-44EC-94C9-A5E733B26CB0}">
      <dgm:prSet custT="1"/>
      <dgm:spPr/>
      <dgm:t>
        <a:bodyPr/>
        <a:lstStyle/>
        <a:p>
          <a:r>
            <a:rPr lang="fr-FR" sz="2400" b="1" dirty="0" smtClean="0">
              <a:latin typeface="Calibri" panose="020F0502020204030204" pitchFamily="34" charset="0"/>
              <a:cs typeface="Calibri" panose="020F0502020204030204" pitchFamily="34" charset="0"/>
            </a:rPr>
            <a:t>Instructions</a:t>
          </a:r>
        </a:p>
      </dgm:t>
    </dgm:pt>
    <dgm:pt modelId="{35484170-E0CA-4A80-AAEB-036BB8ADFA28}" type="par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060450B8-A04F-45FC-BB28-523377DB3527}" type="sib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D58E515F-CE03-4A8C-8613-679A17BA5114}">
      <dgm:prSet/>
      <dgm:spPr/>
      <dgm:t>
        <a:bodyPr/>
        <a:lstStyle/>
        <a:p>
          <a:pPr algn="l"/>
          <a:r>
            <a:rPr lang="en-US" dirty="0" smtClean="0">
              <a:latin typeface="Calibri" panose="020F0502020204030204" pitchFamily="34" charset="0"/>
              <a:cs typeface="Calibri" panose="020F0502020204030204" pitchFamily="34" charset="0"/>
            </a:rPr>
            <a:t>This project is based on </a:t>
          </a:r>
          <a:r>
            <a:rPr lang="en-US" b="1" dirty="0" smtClean="0">
              <a:latin typeface="Calibri" panose="020F0502020204030204" pitchFamily="34" charset="0"/>
              <a:cs typeface="Calibri" panose="020F0502020204030204" pitchFamily="34" charset="0"/>
            </a:rPr>
            <a:t>Python</a:t>
          </a:r>
          <a:r>
            <a:rPr lang="en-US" dirty="0" smtClean="0">
              <a:latin typeface="Calibri" panose="020F0502020204030204" pitchFamily="34" charset="0"/>
              <a:cs typeface="Calibri" panose="020F0502020204030204" pitchFamily="34" charset="0"/>
            </a:rPr>
            <a:t> programming language. </a:t>
          </a:r>
        </a:p>
        <a:p>
          <a:pPr algn="l"/>
          <a:r>
            <a:rPr lang="en-US" b="1" dirty="0" smtClean="0">
              <a:latin typeface="Calibri" panose="020F0502020204030204" pitchFamily="34" charset="0"/>
              <a:cs typeface="Calibri" panose="020F0502020204030204" pitchFamily="34" charset="0"/>
            </a:rPr>
            <a:t>Excel</a:t>
          </a:r>
          <a:r>
            <a:rPr lang="en-US" dirty="0" smtClean="0">
              <a:latin typeface="Calibri" panose="020F0502020204030204" pitchFamily="34" charset="0"/>
              <a:cs typeface="Calibri" panose="020F0502020204030204" pitchFamily="34" charset="0"/>
            </a:rPr>
            <a:t> is the user interface used for inputs. </a:t>
          </a:r>
        </a:p>
        <a:p>
          <a:pPr algn="l"/>
          <a:r>
            <a:rPr lang="en-US" b="1" dirty="0" smtClean="0">
              <a:latin typeface="Calibri" panose="020F0502020204030204" pitchFamily="34" charset="0"/>
              <a:cs typeface="Calibri" panose="020F0502020204030204" pitchFamily="34" charset="0"/>
            </a:rPr>
            <a:t>MongoDB</a:t>
          </a:r>
          <a:r>
            <a:rPr lang="en-US" dirty="0" smtClean="0">
              <a:latin typeface="Calibri" panose="020F0502020204030204" pitchFamily="34" charset="0"/>
              <a:cs typeface="Calibri" panose="020F0502020204030204" pitchFamily="34" charset="0"/>
            </a:rPr>
            <a:t> is the preferred database program for storing and handling input and outputs of model.</a:t>
          </a:r>
        </a:p>
        <a:p>
          <a:pPr algn="l"/>
          <a:r>
            <a:rPr lang="en-US" dirty="0" smtClean="0">
              <a:latin typeface="Calibri" panose="020F0502020204030204" pitchFamily="34" charset="0"/>
              <a:cs typeface="Calibri" panose="020F0502020204030204" pitchFamily="34" charset="0"/>
            </a:rPr>
            <a:t>These data are visualized using </a:t>
          </a:r>
          <a:r>
            <a:rPr lang="en-US" b="1" dirty="0" smtClean="0">
              <a:latin typeface="Calibri" panose="020F0502020204030204" pitchFamily="34" charset="0"/>
              <a:cs typeface="Calibri" panose="020F0502020204030204" pitchFamily="34" charset="0"/>
            </a:rPr>
            <a:t>Tableau software. </a:t>
          </a:r>
        </a:p>
      </dgm:t>
    </dgm:pt>
    <dgm:pt modelId="{6C524672-0B8B-4BC9-943E-7143BB8812DE}" type="par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8E6B19A6-8AEE-4EEC-B05B-8CCAE784BA62}" type="sib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37282CEC-7129-4B67-B226-A3B1D39C4ABA}">
      <dgm:prSet/>
      <dgm:spPr/>
      <dgm:t>
        <a:bodyPr/>
        <a:lstStyle/>
        <a:p>
          <a:pPr algn="l"/>
          <a:r>
            <a:rPr lang="en-US" dirty="0" smtClean="0">
              <a:latin typeface="Calibri" panose="020F0502020204030204" pitchFamily="34" charset="0"/>
              <a:cs typeface="Calibri" panose="020F0502020204030204" pitchFamily="34" charset="0"/>
            </a:rPr>
            <a:t>In order to use the model on a Windows environment, you need to setup the following:</a:t>
          </a:r>
        </a:p>
      </dgm:t>
    </dgm:pt>
    <dgm:pt modelId="{8410086B-793F-48EC-A10A-62B1E86CA5DA}" type="par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B2C6A606-0A99-41AD-9196-509B888CDA5B}" type="sib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E7B73AFF-2F58-4244-ABF1-5BD2256FA79A}" type="pres">
      <dgm:prSet presAssocID="{40FFA6E4-AEE8-448B-B9F9-B96004DC0EB2}" presName="diagram" presStyleCnt="0">
        <dgm:presLayoutVars>
          <dgm:chPref val="1"/>
          <dgm:dir/>
          <dgm:animOne val="branch"/>
          <dgm:animLvl val="lvl"/>
          <dgm:resizeHandles/>
        </dgm:presLayoutVars>
      </dgm:prSet>
      <dgm:spPr/>
      <dgm:t>
        <a:bodyPr/>
        <a:lstStyle/>
        <a:p>
          <a:endParaRPr lang="fr-FR"/>
        </a:p>
      </dgm:t>
    </dgm:pt>
    <dgm:pt modelId="{2E0EF869-EAD8-468D-9D70-291AEFE5FCCE}" type="pres">
      <dgm:prSet presAssocID="{5A014E82-E086-44EC-94C9-A5E733B26CB0}" presName="root" presStyleCnt="0"/>
      <dgm:spPr/>
      <dgm:t>
        <a:bodyPr/>
        <a:lstStyle/>
        <a:p>
          <a:endParaRPr lang="fr-FR"/>
        </a:p>
      </dgm:t>
    </dgm:pt>
    <dgm:pt modelId="{9F0F71FF-71B2-419C-8276-15BCB44ABEEE}" type="pres">
      <dgm:prSet presAssocID="{5A014E82-E086-44EC-94C9-A5E733B26CB0}" presName="rootComposite" presStyleCnt="0"/>
      <dgm:spPr/>
      <dgm:t>
        <a:bodyPr/>
        <a:lstStyle/>
        <a:p>
          <a:endParaRPr lang="fr-FR"/>
        </a:p>
      </dgm:t>
    </dgm:pt>
    <dgm:pt modelId="{2D700B0E-BF98-4261-9569-D611539BD224}" type="pres">
      <dgm:prSet presAssocID="{5A014E82-E086-44EC-94C9-A5E733B26CB0}" presName="rootText" presStyleLbl="node1" presStyleIdx="0" presStyleCnt="1" custScaleX="368990"/>
      <dgm:spPr/>
      <dgm:t>
        <a:bodyPr/>
        <a:lstStyle/>
        <a:p>
          <a:endParaRPr lang="fr-FR"/>
        </a:p>
      </dgm:t>
    </dgm:pt>
    <dgm:pt modelId="{51A3EC5E-B2E2-4122-8B5E-995D31D41FE6}" type="pres">
      <dgm:prSet presAssocID="{5A014E82-E086-44EC-94C9-A5E733B26CB0}" presName="rootConnector" presStyleLbl="node1" presStyleIdx="0" presStyleCnt="1"/>
      <dgm:spPr/>
      <dgm:t>
        <a:bodyPr/>
        <a:lstStyle/>
        <a:p>
          <a:endParaRPr lang="fr-FR"/>
        </a:p>
      </dgm:t>
    </dgm:pt>
    <dgm:pt modelId="{9493F6EA-8A8D-4F85-93F1-E0AA269EC684}" type="pres">
      <dgm:prSet presAssocID="{5A014E82-E086-44EC-94C9-A5E733B26CB0}" presName="childShape" presStyleCnt="0"/>
      <dgm:spPr/>
      <dgm:t>
        <a:bodyPr/>
        <a:lstStyle/>
        <a:p>
          <a:endParaRPr lang="fr-FR"/>
        </a:p>
      </dgm:t>
    </dgm:pt>
    <dgm:pt modelId="{CF3447B5-8472-4851-A4F6-25FE01293037}" type="pres">
      <dgm:prSet presAssocID="{6C524672-0B8B-4BC9-943E-7143BB8812DE}" presName="Name13" presStyleLbl="parChTrans1D2" presStyleIdx="0" presStyleCnt="2"/>
      <dgm:spPr/>
      <dgm:t>
        <a:bodyPr/>
        <a:lstStyle/>
        <a:p>
          <a:endParaRPr lang="fr-FR"/>
        </a:p>
      </dgm:t>
    </dgm:pt>
    <dgm:pt modelId="{6B1888BA-2E63-44F1-8B60-76C4CAF7EDEA}" type="pres">
      <dgm:prSet presAssocID="{D58E515F-CE03-4A8C-8613-679A17BA5114}" presName="childText" presStyleLbl="bgAcc1" presStyleIdx="0" presStyleCnt="2" custScaleX="1274339" custScaleY="282667" custLinFactNeighborY="542">
        <dgm:presLayoutVars>
          <dgm:bulletEnabled val="1"/>
        </dgm:presLayoutVars>
      </dgm:prSet>
      <dgm:spPr/>
      <dgm:t>
        <a:bodyPr/>
        <a:lstStyle/>
        <a:p>
          <a:endParaRPr lang="fr-FR"/>
        </a:p>
      </dgm:t>
    </dgm:pt>
    <dgm:pt modelId="{79DEB6F9-F85C-4B79-92F8-0F5F0EB4DFE3}" type="pres">
      <dgm:prSet presAssocID="{8410086B-793F-48EC-A10A-62B1E86CA5DA}" presName="Name13" presStyleLbl="parChTrans1D2" presStyleIdx="1" presStyleCnt="2"/>
      <dgm:spPr/>
      <dgm:t>
        <a:bodyPr/>
        <a:lstStyle/>
        <a:p>
          <a:endParaRPr lang="fr-FR"/>
        </a:p>
      </dgm:t>
    </dgm:pt>
    <dgm:pt modelId="{53E0F7C1-9582-4331-B707-5FCAB3A742E2}" type="pres">
      <dgm:prSet presAssocID="{37282CEC-7129-4B67-B226-A3B1D39C4ABA}" presName="childText" presStyleLbl="bgAcc1" presStyleIdx="1" presStyleCnt="2" custScaleX="1274339" custScaleY="127754" custLinFactNeighborY="542">
        <dgm:presLayoutVars>
          <dgm:bulletEnabled val="1"/>
        </dgm:presLayoutVars>
      </dgm:prSet>
      <dgm:spPr/>
      <dgm:t>
        <a:bodyPr/>
        <a:lstStyle/>
        <a:p>
          <a:endParaRPr lang="fr-FR"/>
        </a:p>
      </dgm:t>
    </dgm:pt>
  </dgm:ptLst>
  <dgm:cxnLst>
    <dgm:cxn modelId="{D703D740-9364-4315-9E29-A5DC48E4E097}" type="presOf" srcId="{5A014E82-E086-44EC-94C9-A5E733B26CB0}" destId="{51A3EC5E-B2E2-4122-8B5E-995D31D41FE6}" srcOrd="1" destOrd="0" presId="urn:microsoft.com/office/officeart/2005/8/layout/hierarchy3"/>
    <dgm:cxn modelId="{EAA39384-BA14-4F83-8B53-0CB0D351FA5A}" srcId="{5A014E82-E086-44EC-94C9-A5E733B26CB0}" destId="{D58E515F-CE03-4A8C-8613-679A17BA5114}" srcOrd="0" destOrd="0" parTransId="{6C524672-0B8B-4BC9-943E-7143BB8812DE}" sibTransId="{8E6B19A6-8AEE-4EEC-B05B-8CCAE784BA62}"/>
    <dgm:cxn modelId="{CD2E3FCE-672D-4F4D-8972-A72C360DD56C}" srcId="{5A014E82-E086-44EC-94C9-A5E733B26CB0}" destId="{37282CEC-7129-4B67-B226-A3B1D39C4ABA}" srcOrd="1" destOrd="0" parTransId="{8410086B-793F-48EC-A10A-62B1E86CA5DA}" sibTransId="{B2C6A606-0A99-41AD-9196-509B888CDA5B}"/>
    <dgm:cxn modelId="{C2723A43-5B45-4323-850A-5917E8E02AD5}" srcId="{40FFA6E4-AEE8-448B-B9F9-B96004DC0EB2}" destId="{5A014E82-E086-44EC-94C9-A5E733B26CB0}" srcOrd="0" destOrd="0" parTransId="{35484170-E0CA-4A80-AAEB-036BB8ADFA28}" sibTransId="{060450B8-A04F-45FC-BB28-523377DB3527}"/>
    <dgm:cxn modelId="{588AD320-4512-4121-8A7F-90D407F9C3D4}" type="presOf" srcId="{5A014E82-E086-44EC-94C9-A5E733B26CB0}" destId="{2D700B0E-BF98-4261-9569-D611539BD224}" srcOrd="0" destOrd="0" presId="urn:microsoft.com/office/officeart/2005/8/layout/hierarchy3"/>
    <dgm:cxn modelId="{9DFC74C8-9FCE-4952-97EF-69744F1F23A7}" type="presOf" srcId="{40FFA6E4-AEE8-448B-B9F9-B96004DC0EB2}" destId="{E7B73AFF-2F58-4244-ABF1-5BD2256FA79A}" srcOrd="0" destOrd="0" presId="urn:microsoft.com/office/officeart/2005/8/layout/hierarchy3"/>
    <dgm:cxn modelId="{D2EE54B4-FDBB-432A-B53A-FB1C16A61856}" type="presOf" srcId="{37282CEC-7129-4B67-B226-A3B1D39C4ABA}" destId="{53E0F7C1-9582-4331-B707-5FCAB3A742E2}" srcOrd="0" destOrd="0" presId="urn:microsoft.com/office/officeart/2005/8/layout/hierarchy3"/>
    <dgm:cxn modelId="{77AF25B3-0E60-4A45-A57A-9447278C5AF3}" type="presOf" srcId="{D58E515F-CE03-4A8C-8613-679A17BA5114}" destId="{6B1888BA-2E63-44F1-8B60-76C4CAF7EDEA}" srcOrd="0" destOrd="0" presId="urn:microsoft.com/office/officeart/2005/8/layout/hierarchy3"/>
    <dgm:cxn modelId="{F6D864B3-3D30-4FAA-B00D-9EB66EAE8CF9}" type="presOf" srcId="{8410086B-793F-48EC-A10A-62B1E86CA5DA}" destId="{79DEB6F9-F85C-4B79-92F8-0F5F0EB4DFE3}" srcOrd="0" destOrd="0" presId="urn:microsoft.com/office/officeart/2005/8/layout/hierarchy3"/>
    <dgm:cxn modelId="{48F67A04-2227-410B-A381-1D42FDFD78C6}" type="presOf" srcId="{6C524672-0B8B-4BC9-943E-7143BB8812DE}" destId="{CF3447B5-8472-4851-A4F6-25FE01293037}" srcOrd="0" destOrd="0" presId="urn:microsoft.com/office/officeart/2005/8/layout/hierarchy3"/>
    <dgm:cxn modelId="{CF2104BD-5A0A-4735-94A5-1B81A4FD91A5}" type="presParOf" srcId="{E7B73AFF-2F58-4244-ABF1-5BD2256FA79A}" destId="{2E0EF869-EAD8-468D-9D70-291AEFE5FCCE}" srcOrd="0" destOrd="0" presId="urn:microsoft.com/office/officeart/2005/8/layout/hierarchy3"/>
    <dgm:cxn modelId="{15AFD265-3BE8-4212-9DDA-0553984D3FA5}" type="presParOf" srcId="{2E0EF869-EAD8-468D-9D70-291AEFE5FCCE}" destId="{9F0F71FF-71B2-419C-8276-15BCB44ABEEE}" srcOrd="0" destOrd="0" presId="urn:microsoft.com/office/officeart/2005/8/layout/hierarchy3"/>
    <dgm:cxn modelId="{741CE28A-4ED9-4D0E-8506-C56ABC3EC052}" type="presParOf" srcId="{9F0F71FF-71B2-419C-8276-15BCB44ABEEE}" destId="{2D700B0E-BF98-4261-9569-D611539BD224}" srcOrd="0" destOrd="0" presId="urn:microsoft.com/office/officeart/2005/8/layout/hierarchy3"/>
    <dgm:cxn modelId="{62D82F94-4A28-48A0-9803-0D75AC7940DF}" type="presParOf" srcId="{9F0F71FF-71B2-419C-8276-15BCB44ABEEE}" destId="{51A3EC5E-B2E2-4122-8B5E-995D31D41FE6}" srcOrd="1" destOrd="0" presId="urn:microsoft.com/office/officeart/2005/8/layout/hierarchy3"/>
    <dgm:cxn modelId="{96693B9B-743F-4EE9-BE03-216ED1CF351F}" type="presParOf" srcId="{2E0EF869-EAD8-468D-9D70-291AEFE5FCCE}" destId="{9493F6EA-8A8D-4F85-93F1-E0AA269EC684}" srcOrd="1" destOrd="0" presId="urn:microsoft.com/office/officeart/2005/8/layout/hierarchy3"/>
    <dgm:cxn modelId="{784A176D-A5B2-4EAB-8158-DF11C47495F1}" type="presParOf" srcId="{9493F6EA-8A8D-4F85-93F1-E0AA269EC684}" destId="{CF3447B5-8472-4851-A4F6-25FE01293037}" srcOrd="0" destOrd="0" presId="urn:microsoft.com/office/officeart/2005/8/layout/hierarchy3"/>
    <dgm:cxn modelId="{7BECE34C-B3F5-4176-8206-C87E42D4F885}" type="presParOf" srcId="{9493F6EA-8A8D-4F85-93F1-E0AA269EC684}" destId="{6B1888BA-2E63-44F1-8B60-76C4CAF7EDEA}" srcOrd="1" destOrd="0" presId="urn:microsoft.com/office/officeart/2005/8/layout/hierarchy3"/>
    <dgm:cxn modelId="{598D45DD-8D65-4FF8-BE91-3EBC3A4241CD}" type="presParOf" srcId="{9493F6EA-8A8D-4F85-93F1-E0AA269EC684}" destId="{79DEB6F9-F85C-4B79-92F8-0F5F0EB4DFE3}" srcOrd="2" destOrd="0" presId="urn:microsoft.com/office/officeart/2005/8/layout/hierarchy3"/>
    <dgm:cxn modelId="{689EE17E-F88A-42BA-B728-8D796E8438FA}" type="presParOf" srcId="{9493F6EA-8A8D-4F85-93F1-E0AA269EC684}" destId="{53E0F7C1-9582-4331-B707-5FCAB3A742E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FA6E4-AEE8-448B-B9F9-B96004DC0E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5A014E82-E086-44EC-94C9-A5E733B26CB0}">
      <dgm:prSet custT="1"/>
      <dgm:spPr/>
      <dgm:t>
        <a:bodyPr/>
        <a:lstStyle/>
        <a:p>
          <a:r>
            <a:rPr lang="fr-FR" sz="2400" b="1" dirty="0" smtClean="0">
              <a:latin typeface="Calibri" panose="020F0502020204030204" pitchFamily="34" charset="0"/>
              <a:cs typeface="Calibri" panose="020F0502020204030204" pitchFamily="34" charset="0"/>
            </a:rPr>
            <a:t>Instructions</a:t>
          </a:r>
        </a:p>
      </dgm:t>
    </dgm:pt>
    <dgm:pt modelId="{35484170-E0CA-4A80-AAEB-036BB8ADFA28}" type="par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060450B8-A04F-45FC-BB28-523377DB3527}" type="sib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D58E515F-CE03-4A8C-8613-679A17BA5114}">
      <dgm:prSet/>
      <dgm:spPr/>
      <dgm:t>
        <a:bodyPr/>
        <a:lstStyle/>
        <a:p>
          <a:pPr algn="l"/>
          <a:r>
            <a:rPr lang="en-US" dirty="0" smtClean="0">
              <a:latin typeface="Calibri" panose="020F0502020204030204" pitchFamily="34" charset="0"/>
              <a:cs typeface="Calibri" panose="020F0502020204030204" pitchFamily="34" charset="0"/>
            </a:rPr>
            <a:t>This project is based on </a:t>
          </a:r>
          <a:r>
            <a:rPr lang="en-US" b="1" dirty="0" smtClean="0">
              <a:latin typeface="Calibri" panose="020F0502020204030204" pitchFamily="34" charset="0"/>
              <a:cs typeface="Calibri" panose="020F0502020204030204" pitchFamily="34" charset="0"/>
            </a:rPr>
            <a:t>Python</a:t>
          </a:r>
          <a:r>
            <a:rPr lang="en-US" dirty="0" smtClean="0">
              <a:latin typeface="Calibri" panose="020F0502020204030204" pitchFamily="34" charset="0"/>
              <a:cs typeface="Calibri" panose="020F0502020204030204" pitchFamily="34" charset="0"/>
            </a:rPr>
            <a:t> programming language. </a:t>
          </a:r>
        </a:p>
        <a:p>
          <a:pPr algn="l"/>
          <a:r>
            <a:rPr lang="en-US" b="1" dirty="0" smtClean="0">
              <a:latin typeface="Calibri" panose="020F0502020204030204" pitchFamily="34" charset="0"/>
              <a:cs typeface="Calibri" panose="020F0502020204030204" pitchFamily="34" charset="0"/>
            </a:rPr>
            <a:t>Excel</a:t>
          </a:r>
          <a:r>
            <a:rPr lang="en-US" dirty="0" smtClean="0">
              <a:latin typeface="Calibri" panose="020F0502020204030204" pitchFamily="34" charset="0"/>
              <a:cs typeface="Calibri" panose="020F0502020204030204" pitchFamily="34" charset="0"/>
            </a:rPr>
            <a:t> is the user interface used for inputs. </a:t>
          </a:r>
        </a:p>
        <a:p>
          <a:pPr algn="l"/>
          <a:r>
            <a:rPr lang="en-US" b="1" dirty="0" smtClean="0">
              <a:latin typeface="Calibri" panose="020F0502020204030204" pitchFamily="34" charset="0"/>
              <a:cs typeface="Calibri" panose="020F0502020204030204" pitchFamily="34" charset="0"/>
            </a:rPr>
            <a:t>MongoDB</a:t>
          </a:r>
          <a:r>
            <a:rPr lang="en-US" dirty="0" smtClean="0">
              <a:latin typeface="Calibri" panose="020F0502020204030204" pitchFamily="34" charset="0"/>
              <a:cs typeface="Calibri" panose="020F0502020204030204" pitchFamily="34" charset="0"/>
            </a:rPr>
            <a:t> is the preferred database program for storing and handling input and outputs of model.</a:t>
          </a:r>
        </a:p>
        <a:p>
          <a:pPr algn="l"/>
          <a:r>
            <a:rPr lang="en-US" dirty="0" smtClean="0">
              <a:latin typeface="Calibri" panose="020F0502020204030204" pitchFamily="34" charset="0"/>
              <a:cs typeface="Calibri" panose="020F0502020204030204" pitchFamily="34" charset="0"/>
            </a:rPr>
            <a:t>These data are visualized using </a:t>
          </a:r>
          <a:r>
            <a:rPr lang="en-US" b="1" dirty="0" smtClean="0">
              <a:latin typeface="Calibri" panose="020F0502020204030204" pitchFamily="34" charset="0"/>
              <a:cs typeface="Calibri" panose="020F0502020204030204" pitchFamily="34" charset="0"/>
            </a:rPr>
            <a:t>Tableau software. </a:t>
          </a:r>
        </a:p>
      </dgm:t>
    </dgm:pt>
    <dgm:pt modelId="{6C524672-0B8B-4BC9-943E-7143BB8812DE}" type="par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8E6B19A6-8AEE-4EEC-B05B-8CCAE784BA62}" type="sib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37282CEC-7129-4B67-B226-A3B1D39C4ABA}">
      <dgm:prSet/>
      <dgm:spPr/>
      <dgm:t>
        <a:bodyPr/>
        <a:lstStyle/>
        <a:p>
          <a:pPr algn="l"/>
          <a:r>
            <a:rPr lang="en-US" dirty="0" smtClean="0">
              <a:latin typeface="Calibri" panose="020F0502020204030204" pitchFamily="34" charset="0"/>
              <a:cs typeface="Calibri" panose="020F0502020204030204" pitchFamily="34" charset="0"/>
            </a:rPr>
            <a:t>In order to use the model on a Windows environment, you need to setup the following:</a:t>
          </a:r>
        </a:p>
      </dgm:t>
    </dgm:pt>
    <dgm:pt modelId="{8410086B-793F-48EC-A10A-62B1E86CA5DA}" type="par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B2C6A606-0A99-41AD-9196-509B888CDA5B}" type="sib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E7B73AFF-2F58-4244-ABF1-5BD2256FA79A}" type="pres">
      <dgm:prSet presAssocID="{40FFA6E4-AEE8-448B-B9F9-B96004DC0EB2}" presName="diagram" presStyleCnt="0">
        <dgm:presLayoutVars>
          <dgm:chPref val="1"/>
          <dgm:dir/>
          <dgm:animOne val="branch"/>
          <dgm:animLvl val="lvl"/>
          <dgm:resizeHandles/>
        </dgm:presLayoutVars>
      </dgm:prSet>
      <dgm:spPr/>
      <dgm:t>
        <a:bodyPr/>
        <a:lstStyle/>
        <a:p>
          <a:endParaRPr lang="fr-FR"/>
        </a:p>
      </dgm:t>
    </dgm:pt>
    <dgm:pt modelId="{2E0EF869-EAD8-468D-9D70-291AEFE5FCCE}" type="pres">
      <dgm:prSet presAssocID="{5A014E82-E086-44EC-94C9-A5E733B26CB0}" presName="root" presStyleCnt="0"/>
      <dgm:spPr/>
      <dgm:t>
        <a:bodyPr/>
        <a:lstStyle/>
        <a:p>
          <a:endParaRPr lang="fr-FR"/>
        </a:p>
      </dgm:t>
    </dgm:pt>
    <dgm:pt modelId="{9F0F71FF-71B2-419C-8276-15BCB44ABEEE}" type="pres">
      <dgm:prSet presAssocID="{5A014E82-E086-44EC-94C9-A5E733B26CB0}" presName="rootComposite" presStyleCnt="0"/>
      <dgm:spPr/>
      <dgm:t>
        <a:bodyPr/>
        <a:lstStyle/>
        <a:p>
          <a:endParaRPr lang="fr-FR"/>
        </a:p>
      </dgm:t>
    </dgm:pt>
    <dgm:pt modelId="{2D700B0E-BF98-4261-9569-D611539BD224}" type="pres">
      <dgm:prSet presAssocID="{5A014E82-E086-44EC-94C9-A5E733B26CB0}" presName="rootText" presStyleLbl="node1" presStyleIdx="0" presStyleCnt="1" custScaleX="368990"/>
      <dgm:spPr/>
      <dgm:t>
        <a:bodyPr/>
        <a:lstStyle/>
        <a:p>
          <a:endParaRPr lang="fr-FR"/>
        </a:p>
      </dgm:t>
    </dgm:pt>
    <dgm:pt modelId="{51A3EC5E-B2E2-4122-8B5E-995D31D41FE6}" type="pres">
      <dgm:prSet presAssocID="{5A014E82-E086-44EC-94C9-A5E733B26CB0}" presName="rootConnector" presStyleLbl="node1" presStyleIdx="0" presStyleCnt="1"/>
      <dgm:spPr/>
      <dgm:t>
        <a:bodyPr/>
        <a:lstStyle/>
        <a:p>
          <a:endParaRPr lang="fr-FR"/>
        </a:p>
      </dgm:t>
    </dgm:pt>
    <dgm:pt modelId="{9493F6EA-8A8D-4F85-93F1-E0AA269EC684}" type="pres">
      <dgm:prSet presAssocID="{5A014E82-E086-44EC-94C9-A5E733B26CB0}" presName="childShape" presStyleCnt="0"/>
      <dgm:spPr/>
      <dgm:t>
        <a:bodyPr/>
        <a:lstStyle/>
        <a:p>
          <a:endParaRPr lang="fr-FR"/>
        </a:p>
      </dgm:t>
    </dgm:pt>
    <dgm:pt modelId="{CF3447B5-8472-4851-A4F6-25FE01293037}" type="pres">
      <dgm:prSet presAssocID="{6C524672-0B8B-4BC9-943E-7143BB8812DE}" presName="Name13" presStyleLbl="parChTrans1D2" presStyleIdx="0" presStyleCnt="2"/>
      <dgm:spPr/>
      <dgm:t>
        <a:bodyPr/>
        <a:lstStyle/>
        <a:p>
          <a:endParaRPr lang="fr-FR"/>
        </a:p>
      </dgm:t>
    </dgm:pt>
    <dgm:pt modelId="{6B1888BA-2E63-44F1-8B60-76C4CAF7EDEA}" type="pres">
      <dgm:prSet presAssocID="{D58E515F-CE03-4A8C-8613-679A17BA5114}" presName="childText" presStyleLbl="bgAcc1" presStyleIdx="0" presStyleCnt="2" custScaleX="1274339" custScaleY="282667" custLinFactNeighborY="542">
        <dgm:presLayoutVars>
          <dgm:bulletEnabled val="1"/>
        </dgm:presLayoutVars>
      </dgm:prSet>
      <dgm:spPr/>
      <dgm:t>
        <a:bodyPr/>
        <a:lstStyle/>
        <a:p>
          <a:endParaRPr lang="fr-FR"/>
        </a:p>
      </dgm:t>
    </dgm:pt>
    <dgm:pt modelId="{79DEB6F9-F85C-4B79-92F8-0F5F0EB4DFE3}" type="pres">
      <dgm:prSet presAssocID="{8410086B-793F-48EC-A10A-62B1E86CA5DA}" presName="Name13" presStyleLbl="parChTrans1D2" presStyleIdx="1" presStyleCnt="2"/>
      <dgm:spPr/>
      <dgm:t>
        <a:bodyPr/>
        <a:lstStyle/>
        <a:p>
          <a:endParaRPr lang="fr-FR"/>
        </a:p>
      </dgm:t>
    </dgm:pt>
    <dgm:pt modelId="{53E0F7C1-9582-4331-B707-5FCAB3A742E2}" type="pres">
      <dgm:prSet presAssocID="{37282CEC-7129-4B67-B226-A3B1D39C4ABA}" presName="childText" presStyleLbl="bgAcc1" presStyleIdx="1" presStyleCnt="2" custScaleX="1274339" custScaleY="127754" custLinFactNeighborY="542">
        <dgm:presLayoutVars>
          <dgm:bulletEnabled val="1"/>
        </dgm:presLayoutVars>
      </dgm:prSet>
      <dgm:spPr/>
      <dgm:t>
        <a:bodyPr/>
        <a:lstStyle/>
        <a:p>
          <a:endParaRPr lang="fr-FR"/>
        </a:p>
      </dgm:t>
    </dgm:pt>
  </dgm:ptLst>
  <dgm:cxnLst>
    <dgm:cxn modelId="{D703D740-9364-4315-9E29-A5DC48E4E097}" type="presOf" srcId="{5A014E82-E086-44EC-94C9-A5E733B26CB0}" destId="{51A3EC5E-B2E2-4122-8B5E-995D31D41FE6}" srcOrd="1" destOrd="0" presId="urn:microsoft.com/office/officeart/2005/8/layout/hierarchy3"/>
    <dgm:cxn modelId="{EAA39384-BA14-4F83-8B53-0CB0D351FA5A}" srcId="{5A014E82-E086-44EC-94C9-A5E733B26CB0}" destId="{D58E515F-CE03-4A8C-8613-679A17BA5114}" srcOrd="0" destOrd="0" parTransId="{6C524672-0B8B-4BC9-943E-7143BB8812DE}" sibTransId="{8E6B19A6-8AEE-4EEC-B05B-8CCAE784BA62}"/>
    <dgm:cxn modelId="{CD2E3FCE-672D-4F4D-8972-A72C360DD56C}" srcId="{5A014E82-E086-44EC-94C9-A5E733B26CB0}" destId="{37282CEC-7129-4B67-B226-A3B1D39C4ABA}" srcOrd="1" destOrd="0" parTransId="{8410086B-793F-48EC-A10A-62B1E86CA5DA}" sibTransId="{B2C6A606-0A99-41AD-9196-509B888CDA5B}"/>
    <dgm:cxn modelId="{C2723A43-5B45-4323-850A-5917E8E02AD5}" srcId="{40FFA6E4-AEE8-448B-B9F9-B96004DC0EB2}" destId="{5A014E82-E086-44EC-94C9-A5E733B26CB0}" srcOrd="0" destOrd="0" parTransId="{35484170-E0CA-4A80-AAEB-036BB8ADFA28}" sibTransId="{060450B8-A04F-45FC-BB28-523377DB3527}"/>
    <dgm:cxn modelId="{588AD320-4512-4121-8A7F-90D407F9C3D4}" type="presOf" srcId="{5A014E82-E086-44EC-94C9-A5E733B26CB0}" destId="{2D700B0E-BF98-4261-9569-D611539BD224}" srcOrd="0" destOrd="0" presId="urn:microsoft.com/office/officeart/2005/8/layout/hierarchy3"/>
    <dgm:cxn modelId="{9DFC74C8-9FCE-4952-97EF-69744F1F23A7}" type="presOf" srcId="{40FFA6E4-AEE8-448B-B9F9-B96004DC0EB2}" destId="{E7B73AFF-2F58-4244-ABF1-5BD2256FA79A}" srcOrd="0" destOrd="0" presId="urn:microsoft.com/office/officeart/2005/8/layout/hierarchy3"/>
    <dgm:cxn modelId="{77AF25B3-0E60-4A45-A57A-9447278C5AF3}" type="presOf" srcId="{D58E515F-CE03-4A8C-8613-679A17BA5114}" destId="{6B1888BA-2E63-44F1-8B60-76C4CAF7EDEA}" srcOrd="0" destOrd="0" presId="urn:microsoft.com/office/officeart/2005/8/layout/hierarchy3"/>
    <dgm:cxn modelId="{D2EE54B4-FDBB-432A-B53A-FB1C16A61856}" type="presOf" srcId="{37282CEC-7129-4B67-B226-A3B1D39C4ABA}" destId="{53E0F7C1-9582-4331-B707-5FCAB3A742E2}" srcOrd="0" destOrd="0" presId="urn:microsoft.com/office/officeart/2005/8/layout/hierarchy3"/>
    <dgm:cxn modelId="{F6D864B3-3D30-4FAA-B00D-9EB66EAE8CF9}" type="presOf" srcId="{8410086B-793F-48EC-A10A-62B1E86CA5DA}" destId="{79DEB6F9-F85C-4B79-92F8-0F5F0EB4DFE3}" srcOrd="0" destOrd="0" presId="urn:microsoft.com/office/officeart/2005/8/layout/hierarchy3"/>
    <dgm:cxn modelId="{48F67A04-2227-410B-A381-1D42FDFD78C6}" type="presOf" srcId="{6C524672-0B8B-4BC9-943E-7143BB8812DE}" destId="{CF3447B5-8472-4851-A4F6-25FE01293037}" srcOrd="0" destOrd="0" presId="urn:microsoft.com/office/officeart/2005/8/layout/hierarchy3"/>
    <dgm:cxn modelId="{CF2104BD-5A0A-4735-94A5-1B81A4FD91A5}" type="presParOf" srcId="{E7B73AFF-2F58-4244-ABF1-5BD2256FA79A}" destId="{2E0EF869-EAD8-468D-9D70-291AEFE5FCCE}" srcOrd="0" destOrd="0" presId="urn:microsoft.com/office/officeart/2005/8/layout/hierarchy3"/>
    <dgm:cxn modelId="{15AFD265-3BE8-4212-9DDA-0553984D3FA5}" type="presParOf" srcId="{2E0EF869-EAD8-468D-9D70-291AEFE5FCCE}" destId="{9F0F71FF-71B2-419C-8276-15BCB44ABEEE}" srcOrd="0" destOrd="0" presId="urn:microsoft.com/office/officeart/2005/8/layout/hierarchy3"/>
    <dgm:cxn modelId="{741CE28A-4ED9-4D0E-8506-C56ABC3EC052}" type="presParOf" srcId="{9F0F71FF-71B2-419C-8276-15BCB44ABEEE}" destId="{2D700B0E-BF98-4261-9569-D611539BD224}" srcOrd="0" destOrd="0" presId="urn:microsoft.com/office/officeart/2005/8/layout/hierarchy3"/>
    <dgm:cxn modelId="{62D82F94-4A28-48A0-9803-0D75AC7940DF}" type="presParOf" srcId="{9F0F71FF-71B2-419C-8276-15BCB44ABEEE}" destId="{51A3EC5E-B2E2-4122-8B5E-995D31D41FE6}" srcOrd="1" destOrd="0" presId="urn:microsoft.com/office/officeart/2005/8/layout/hierarchy3"/>
    <dgm:cxn modelId="{96693B9B-743F-4EE9-BE03-216ED1CF351F}" type="presParOf" srcId="{2E0EF869-EAD8-468D-9D70-291AEFE5FCCE}" destId="{9493F6EA-8A8D-4F85-93F1-E0AA269EC684}" srcOrd="1" destOrd="0" presId="urn:microsoft.com/office/officeart/2005/8/layout/hierarchy3"/>
    <dgm:cxn modelId="{784A176D-A5B2-4EAB-8158-DF11C47495F1}" type="presParOf" srcId="{9493F6EA-8A8D-4F85-93F1-E0AA269EC684}" destId="{CF3447B5-8472-4851-A4F6-25FE01293037}" srcOrd="0" destOrd="0" presId="urn:microsoft.com/office/officeart/2005/8/layout/hierarchy3"/>
    <dgm:cxn modelId="{7BECE34C-B3F5-4176-8206-C87E42D4F885}" type="presParOf" srcId="{9493F6EA-8A8D-4F85-93F1-E0AA269EC684}" destId="{6B1888BA-2E63-44F1-8B60-76C4CAF7EDEA}" srcOrd="1" destOrd="0" presId="urn:microsoft.com/office/officeart/2005/8/layout/hierarchy3"/>
    <dgm:cxn modelId="{598D45DD-8D65-4FF8-BE91-3EBC3A4241CD}" type="presParOf" srcId="{9493F6EA-8A8D-4F85-93F1-E0AA269EC684}" destId="{79DEB6F9-F85C-4B79-92F8-0F5F0EB4DFE3}" srcOrd="2" destOrd="0" presId="urn:microsoft.com/office/officeart/2005/8/layout/hierarchy3"/>
    <dgm:cxn modelId="{689EE17E-F88A-42BA-B728-8D796E8438FA}" type="presParOf" srcId="{9493F6EA-8A8D-4F85-93F1-E0AA269EC684}" destId="{53E0F7C1-9582-4331-B707-5FCAB3A742E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FA6E4-AEE8-448B-B9F9-B96004DC0E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5A014E82-E086-44EC-94C9-A5E733B26CB0}">
      <dgm:prSet custT="1"/>
      <dgm:spPr/>
      <dgm:t>
        <a:bodyPr/>
        <a:lstStyle/>
        <a:p>
          <a:r>
            <a:rPr lang="fr-FR" sz="2400" b="1" dirty="0" smtClean="0">
              <a:latin typeface="Calibri" panose="020F0502020204030204" pitchFamily="34" charset="0"/>
              <a:cs typeface="Calibri" panose="020F0502020204030204" pitchFamily="34" charset="0"/>
            </a:rPr>
            <a:t>Instructions</a:t>
          </a:r>
        </a:p>
      </dgm:t>
    </dgm:pt>
    <dgm:pt modelId="{35484170-E0CA-4A80-AAEB-036BB8ADFA28}" type="par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060450B8-A04F-45FC-BB28-523377DB3527}" type="sib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D58E515F-CE03-4A8C-8613-679A17BA5114}">
      <dgm:prSet/>
      <dgm:spPr/>
      <dgm:t>
        <a:bodyPr/>
        <a:lstStyle/>
        <a:p>
          <a:pPr algn="l"/>
          <a:r>
            <a:rPr lang="en-US" dirty="0" smtClean="0">
              <a:latin typeface="Calibri" panose="020F0502020204030204" pitchFamily="34" charset="0"/>
              <a:cs typeface="Calibri" panose="020F0502020204030204" pitchFamily="34" charset="0"/>
            </a:rPr>
            <a:t>This project is based on </a:t>
          </a:r>
          <a:r>
            <a:rPr lang="en-US" b="1" dirty="0" smtClean="0">
              <a:latin typeface="Calibri" panose="020F0502020204030204" pitchFamily="34" charset="0"/>
              <a:cs typeface="Calibri" panose="020F0502020204030204" pitchFamily="34" charset="0"/>
            </a:rPr>
            <a:t>Python</a:t>
          </a:r>
          <a:r>
            <a:rPr lang="en-US" dirty="0" smtClean="0">
              <a:latin typeface="Calibri" panose="020F0502020204030204" pitchFamily="34" charset="0"/>
              <a:cs typeface="Calibri" panose="020F0502020204030204" pitchFamily="34" charset="0"/>
            </a:rPr>
            <a:t> programming language. </a:t>
          </a:r>
        </a:p>
        <a:p>
          <a:pPr algn="l"/>
          <a:r>
            <a:rPr lang="en-US" b="1" dirty="0" smtClean="0">
              <a:latin typeface="Calibri" panose="020F0502020204030204" pitchFamily="34" charset="0"/>
              <a:cs typeface="Calibri" panose="020F0502020204030204" pitchFamily="34" charset="0"/>
            </a:rPr>
            <a:t>Excel</a:t>
          </a:r>
          <a:r>
            <a:rPr lang="en-US" dirty="0" smtClean="0">
              <a:latin typeface="Calibri" panose="020F0502020204030204" pitchFamily="34" charset="0"/>
              <a:cs typeface="Calibri" panose="020F0502020204030204" pitchFamily="34" charset="0"/>
            </a:rPr>
            <a:t> is the user interface used for inputs. </a:t>
          </a:r>
        </a:p>
        <a:p>
          <a:pPr algn="l"/>
          <a:r>
            <a:rPr lang="en-US" b="1" dirty="0" smtClean="0">
              <a:latin typeface="Calibri" panose="020F0502020204030204" pitchFamily="34" charset="0"/>
              <a:cs typeface="Calibri" panose="020F0502020204030204" pitchFamily="34" charset="0"/>
            </a:rPr>
            <a:t>MongoDB</a:t>
          </a:r>
          <a:r>
            <a:rPr lang="en-US" dirty="0" smtClean="0">
              <a:latin typeface="Calibri" panose="020F0502020204030204" pitchFamily="34" charset="0"/>
              <a:cs typeface="Calibri" panose="020F0502020204030204" pitchFamily="34" charset="0"/>
            </a:rPr>
            <a:t> is the preferred database program for storing and handling input and outputs of model.</a:t>
          </a:r>
        </a:p>
        <a:p>
          <a:pPr algn="l"/>
          <a:r>
            <a:rPr lang="en-US" dirty="0" smtClean="0">
              <a:latin typeface="Calibri" panose="020F0502020204030204" pitchFamily="34" charset="0"/>
              <a:cs typeface="Calibri" panose="020F0502020204030204" pitchFamily="34" charset="0"/>
            </a:rPr>
            <a:t>These data are visualized using </a:t>
          </a:r>
          <a:r>
            <a:rPr lang="en-US" b="1" dirty="0" smtClean="0">
              <a:latin typeface="Calibri" panose="020F0502020204030204" pitchFamily="34" charset="0"/>
              <a:cs typeface="Calibri" panose="020F0502020204030204" pitchFamily="34" charset="0"/>
            </a:rPr>
            <a:t>Tableau software. </a:t>
          </a:r>
        </a:p>
      </dgm:t>
    </dgm:pt>
    <dgm:pt modelId="{6C524672-0B8B-4BC9-943E-7143BB8812DE}" type="par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8E6B19A6-8AEE-4EEC-B05B-8CCAE784BA62}" type="sib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37282CEC-7129-4B67-B226-A3B1D39C4ABA}">
      <dgm:prSet/>
      <dgm:spPr/>
      <dgm:t>
        <a:bodyPr/>
        <a:lstStyle/>
        <a:p>
          <a:pPr algn="l"/>
          <a:r>
            <a:rPr lang="en-US" dirty="0" smtClean="0">
              <a:latin typeface="Calibri" panose="020F0502020204030204" pitchFamily="34" charset="0"/>
              <a:cs typeface="Calibri" panose="020F0502020204030204" pitchFamily="34" charset="0"/>
            </a:rPr>
            <a:t>In order to use the model on a Windows environment, you need to setup the following:</a:t>
          </a:r>
        </a:p>
      </dgm:t>
    </dgm:pt>
    <dgm:pt modelId="{8410086B-793F-48EC-A10A-62B1E86CA5DA}" type="par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B2C6A606-0A99-41AD-9196-509B888CDA5B}" type="sib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E7B73AFF-2F58-4244-ABF1-5BD2256FA79A}" type="pres">
      <dgm:prSet presAssocID="{40FFA6E4-AEE8-448B-B9F9-B96004DC0EB2}" presName="diagram" presStyleCnt="0">
        <dgm:presLayoutVars>
          <dgm:chPref val="1"/>
          <dgm:dir/>
          <dgm:animOne val="branch"/>
          <dgm:animLvl val="lvl"/>
          <dgm:resizeHandles/>
        </dgm:presLayoutVars>
      </dgm:prSet>
      <dgm:spPr/>
      <dgm:t>
        <a:bodyPr/>
        <a:lstStyle/>
        <a:p>
          <a:endParaRPr lang="fr-FR"/>
        </a:p>
      </dgm:t>
    </dgm:pt>
    <dgm:pt modelId="{2E0EF869-EAD8-468D-9D70-291AEFE5FCCE}" type="pres">
      <dgm:prSet presAssocID="{5A014E82-E086-44EC-94C9-A5E733B26CB0}" presName="root" presStyleCnt="0"/>
      <dgm:spPr/>
      <dgm:t>
        <a:bodyPr/>
        <a:lstStyle/>
        <a:p>
          <a:endParaRPr lang="fr-FR"/>
        </a:p>
      </dgm:t>
    </dgm:pt>
    <dgm:pt modelId="{9F0F71FF-71B2-419C-8276-15BCB44ABEEE}" type="pres">
      <dgm:prSet presAssocID="{5A014E82-E086-44EC-94C9-A5E733B26CB0}" presName="rootComposite" presStyleCnt="0"/>
      <dgm:spPr/>
      <dgm:t>
        <a:bodyPr/>
        <a:lstStyle/>
        <a:p>
          <a:endParaRPr lang="fr-FR"/>
        </a:p>
      </dgm:t>
    </dgm:pt>
    <dgm:pt modelId="{2D700B0E-BF98-4261-9569-D611539BD224}" type="pres">
      <dgm:prSet presAssocID="{5A014E82-E086-44EC-94C9-A5E733B26CB0}" presName="rootText" presStyleLbl="node1" presStyleIdx="0" presStyleCnt="1" custScaleX="368990"/>
      <dgm:spPr/>
      <dgm:t>
        <a:bodyPr/>
        <a:lstStyle/>
        <a:p>
          <a:endParaRPr lang="fr-FR"/>
        </a:p>
      </dgm:t>
    </dgm:pt>
    <dgm:pt modelId="{51A3EC5E-B2E2-4122-8B5E-995D31D41FE6}" type="pres">
      <dgm:prSet presAssocID="{5A014E82-E086-44EC-94C9-A5E733B26CB0}" presName="rootConnector" presStyleLbl="node1" presStyleIdx="0" presStyleCnt="1"/>
      <dgm:spPr/>
      <dgm:t>
        <a:bodyPr/>
        <a:lstStyle/>
        <a:p>
          <a:endParaRPr lang="fr-FR"/>
        </a:p>
      </dgm:t>
    </dgm:pt>
    <dgm:pt modelId="{9493F6EA-8A8D-4F85-93F1-E0AA269EC684}" type="pres">
      <dgm:prSet presAssocID="{5A014E82-E086-44EC-94C9-A5E733B26CB0}" presName="childShape" presStyleCnt="0"/>
      <dgm:spPr/>
      <dgm:t>
        <a:bodyPr/>
        <a:lstStyle/>
        <a:p>
          <a:endParaRPr lang="fr-FR"/>
        </a:p>
      </dgm:t>
    </dgm:pt>
    <dgm:pt modelId="{CF3447B5-8472-4851-A4F6-25FE01293037}" type="pres">
      <dgm:prSet presAssocID="{6C524672-0B8B-4BC9-943E-7143BB8812DE}" presName="Name13" presStyleLbl="parChTrans1D2" presStyleIdx="0" presStyleCnt="2"/>
      <dgm:spPr/>
      <dgm:t>
        <a:bodyPr/>
        <a:lstStyle/>
        <a:p>
          <a:endParaRPr lang="fr-FR"/>
        </a:p>
      </dgm:t>
    </dgm:pt>
    <dgm:pt modelId="{6B1888BA-2E63-44F1-8B60-76C4CAF7EDEA}" type="pres">
      <dgm:prSet presAssocID="{D58E515F-CE03-4A8C-8613-679A17BA5114}" presName="childText" presStyleLbl="bgAcc1" presStyleIdx="0" presStyleCnt="2" custScaleX="1274339" custScaleY="282667" custLinFactNeighborY="542">
        <dgm:presLayoutVars>
          <dgm:bulletEnabled val="1"/>
        </dgm:presLayoutVars>
      </dgm:prSet>
      <dgm:spPr/>
      <dgm:t>
        <a:bodyPr/>
        <a:lstStyle/>
        <a:p>
          <a:endParaRPr lang="fr-FR"/>
        </a:p>
      </dgm:t>
    </dgm:pt>
    <dgm:pt modelId="{79DEB6F9-F85C-4B79-92F8-0F5F0EB4DFE3}" type="pres">
      <dgm:prSet presAssocID="{8410086B-793F-48EC-A10A-62B1E86CA5DA}" presName="Name13" presStyleLbl="parChTrans1D2" presStyleIdx="1" presStyleCnt="2"/>
      <dgm:spPr/>
      <dgm:t>
        <a:bodyPr/>
        <a:lstStyle/>
        <a:p>
          <a:endParaRPr lang="fr-FR"/>
        </a:p>
      </dgm:t>
    </dgm:pt>
    <dgm:pt modelId="{53E0F7C1-9582-4331-B707-5FCAB3A742E2}" type="pres">
      <dgm:prSet presAssocID="{37282CEC-7129-4B67-B226-A3B1D39C4ABA}" presName="childText" presStyleLbl="bgAcc1" presStyleIdx="1" presStyleCnt="2" custScaleX="1274339" custScaleY="127754" custLinFactNeighborY="542">
        <dgm:presLayoutVars>
          <dgm:bulletEnabled val="1"/>
        </dgm:presLayoutVars>
      </dgm:prSet>
      <dgm:spPr/>
      <dgm:t>
        <a:bodyPr/>
        <a:lstStyle/>
        <a:p>
          <a:endParaRPr lang="fr-FR"/>
        </a:p>
      </dgm:t>
    </dgm:pt>
  </dgm:ptLst>
  <dgm:cxnLst>
    <dgm:cxn modelId="{D703D740-9364-4315-9E29-A5DC48E4E097}" type="presOf" srcId="{5A014E82-E086-44EC-94C9-A5E733B26CB0}" destId="{51A3EC5E-B2E2-4122-8B5E-995D31D41FE6}" srcOrd="1" destOrd="0" presId="urn:microsoft.com/office/officeart/2005/8/layout/hierarchy3"/>
    <dgm:cxn modelId="{EAA39384-BA14-4F83-8B53-0CB0D351FA5A}" srcId="{5A014E82-E086-44EC-94C9-A5E733B26CB0}" destId="{D58E515F-CE03-4A8C-8613-679A17BA5114}" srcOrd="0" destOrd="0" parTransId="{6C524672-0B8B-4BC9-943E-7143BB8812DE}" sibTransId="{8E6B19A6-8AEE-4EEC-B05B-8CCAE784BA62}"/>
    <dgm:cxn modelId="{CD2E3FCE-672D-4F4D-8972-A72C360DD56C}" srcId="{5A014E82-E086-44EC-94C9-A5E733B26CB0}" destId="{37282CEC-7129-4B67-B226-A3B1D39C4ABA}" srcOrd="1" destOrd="0" parTransId="{8410086B-793F-48EC-A10A-62B1E86CA5DA}" sibTransId="{B2C6A606-0A99-41AD-9196-509B888CDA5B}"/>
    <dgm:cxn modelId="{C2723A43-5B45-4323-850A-5917E8E02AD5}" srcId="{40FFA6E4-AEE8-448B-B9F9-B96004DC0EB2}" destId="{5A014E82-E086-44EC-94C9-A5E733B26CB0}" srcOrd="0" destOrd="0" parTransId="{35484170-E0CA-4A80-AAEB-036BB8ADFA28}" sibTransId="{060450B8-A04F-45FC-BB28-523377DB3527}"/>
    <dgm:cxn modelId="{588AD320-4512-4121-8A7F-90D407F9C3D4}" type="presOf" srcId="{5A014E82-E086-44EC-94C9-A5E733B26CB0}" destId="{2D700B0E-BF98-4261-9569-D611539BD224}" srcOrd="0" destOrd="0" presId="urn:microsoft.com/office/officeart/2005/8/layout/hierarchy3"/>
    <dgm:cxn modelId="{9DFC74C8-9FCE-4952-97EF-69744F1F23A7}" type="presOf" srcId="{40FFA6E4-AEE8-448B-B9F9-B96004DC0EB2}" destId="{E7B73AFF-2F58-4244-ABF1-5BD2256FA79A}" srcOrd="0" destOrd="0" presId="urn:microsoft.com/office/officeart/2005/8/layout/hierarchy3"/>
    <dgm:cxn modelId="{77AF25B3-0E60-4A45-A57A-9447278C5AF3}" type="presOf" srcId="{D58E515F-CE03-4A8C-8613-679A17BA5114}" destId="{6B1888BA-2E63-44F1-8B60-76C4CAF7EDEA}" srcOrd="0" destOrd="0" presId="urn:microsoft.com/office/officeart/2005/8/layout/hierarchy3"/>
    <dgm:cxn modelId="{D2EE54B4-FDBB-432A-B53A-FB1C16A61856}" type="presOf" srcId="{37282CEC-7129-4B67-B226-A3B1D39C4ABA}" destId="{53E0F7C1-9582-4331-B707-5FCAB3A742E2}" srcOrd="0" destOrd="0" presId="urn:microsoft.com/office/officeart/2005/8/layout/hierarchy3"/>
    <dgm:cxn modelId="{F6D864B3-3D30-4FAA-B00D-9EB66EAE8CF9}" type="presOf" srcId="{8410086B-793F-48EC-A10A-62B1E86CA5DA}" destId="{79DEB6F9-F85C-4B79-92F8-0F5F0EB4DFE3}" srcOrd="0" destOrd="0" presId="urn:microsoft.com/office/officeart/2005/8/layout/hierarchy3"/>
    <dgm:cxn modelId="{48F67A04-2227-410B-A381-1D42FDFD78C6}" type="presOf" srcId="{6C524672-0B8B-4BC9-943E-7143BB8812DE}" destId="{CF3447B5-8472-4851-A4F6-25FE01293037}" srcOrd="0" destOrd="0" presId="urn:microsoft.com/office/officeart/2005/8/layout/hierarchy3"/>
    <dgm:cxn modelId="{CF2104BD-5A0A-4735-94A5-1B81A4FD91A5}" type="presParOf" srcId="{E7B73AFF-2F58-4244-ABF1-5BD2256FA79A}" destId="{2E0EF869-EAD8-468D-9D70-291AEFE5FCCE}" srcOrd="0" destOrd="0" presId="urn:microsoft.com/office/officeart/2005/8/layout/hierarchy3"/>
    <dgm:cxn modelId="{15AFD265-3BE8-4212-9DDA-0553984D3FA5}" type="presParOf" srcId="{2E0EF869-EAD8-468D-9D70-291AEFE5FCCE}" destId="{9F0F71FF-71B2-419C-8276-15BCB44ABEEE}" srcOrd="0" destOrd="0" presId="urn:microsoft.com/office/officeart/2005/8/layout/hierarchy3"/>
    <dgm:cxn modelId="{741CE28A-4ED9-4D0E-8506-C56ABC3EC052}" type="presParOf" srcId="{9F0F71FF-71B2-419C-8276-15BCB44ABEEE}" destId="{2D700B0E-BF98-4261-9569-D611539BD224}" srcOrd="0" destOrd="0" presId="urn:microsoft.com/office/officeart/2005/8/layout/hierarchy3"/>
    <dgm:cxn modelId="{62D82F94-4A28-48A0-9803-0D75AC7940DF}" type="presParOf" srcId="{9F0F71FF-71B2-419C-8276-15BCB44ABEEE}" destId="{51A3EC5E-B2E2-4122-8B5E-995D31D41FE6}" srcOrd="1" destOrd="0" presId="urn:microsoft.com/office/officeart/2005/8/layout/hierarchy3"/>
    <dgm:cxn modelId="{96693B9B-743F-4EE9-BE03-216ED1CF351F}" type="presParOf" srcId="{2E0EF869-EAD8-468D-9D70-291AEFE5FCCE}" destId="{9493F6EA-8A8D-4F85-93F1-E0AA269EC684}" srcOrd="1" destOrd="0" presId="urn:microsoft.com/office/officeart/2005/8/layout/hierarchy3"/>
    <dgm:cxn modelId="{784A176D-A5B2-4EAB-8158-DF11C47495F1}" type="presParOf" srcId="{9493F6EA-8A8D-4F85-93F1-E0AA269EC684}" destId="{CF3447B5-8472-4851-A4F6-25FE01293037}" srcOrd="0" destOrd="0" presId="urn:microsoft.com/office/officeart/2005/8/layout/hierarchy3"/>
    <dgm:cxn modelId="{7BECE34C-B3F5-4176-8206-C87E42D4F885}" type="presParOf" srcId="{9493F6EA-8A8D-4F85-93F1-E0AA269EC684}" destId="{6B1888BA-2E63-44F1-8B60-76C4CAF7EDEA}" srcOrd="1" destOrd="0" presId="urn:microsoft.com/office/officeart/2005/8/layout/hierarchy3"/>
    <dgm:cxn modelId="{598D45DD-8D65-4FF8-BE91-3EBC3A4241CD}" type="presParOf" srcId="{9493F6EA-8A8D-4F85-93F1-E0AA269EC684}" destId="{79DEB6F9-F85C-4B79-92F8-0F5F0EB4DFE3}" srcOrd="2" destOrd="0" presId="urn:microsoft.com/office/officeart/2005/8/layout/hierarchy3"/>
    <dgm:cxn modelId="{689EE17E-F88A-42BA-B728-8D796E8438FA}" type="presParOf" srcId="{9493F6EA-8A8D-4F85-93F1-E0AA269EC684}" destId="{53E0F7C1-9582-4331-B707-5FCAB3A742E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FA6E4-AEE8-448B-B9F9-B96004DC0E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5A014E82-E086-44EC-94C9-A5E733B26CB0}">
      <dgm:prSet custT="1"/>
      <dgm:spPr/>
      <dgm:t>
        <a:bodyPr/>
        <a:lstStyle/>
        <a:p>
          <a:r>
            <a:rPr lang="fr-FR" sz="2400" b="1" dirty="0" smtClean="0">
              <a:latin typeface="Calibri" panose="020F0502020204030204" pitchFamily="34" charset="0"/>
              <a:cs typeface="Calibri" panose="020F0502020204030204" pitchFamily="34" charset="0"/>
            </a:rPr>
            <a:t>Instructions</a:t>
          </a:r>
        </a:p>
      </dgm:t>
    </dgm:pt>
    <dgm:pt modelId="{35484170-E0CA-4A80-AAEB-036BB8ADFA28}" type="par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060450B8-A04F-45FC-BB28-523377DB3527}" type="sibTrans" cxnId="{C2723A43-5B45-4323-850A-5917E8E02AD5}">
      <dgm:prSet/>
      <dgm:spPr/>
      <dgm:t>
        <a:bodyPr/>
        <a:lstStyle/>
        <a:p>
          <a:endParaRPr lang="fr-FR">
            <a:latin typeface="Calibri" panose="020F0502020204030204" pitchFamily="34" charset="0"/>
            <a:cs typeface="Calibri" panose="020F0502020204030204" pitchFamily="34" charset="0"/>
          </a:endParaRPr>
        </a:p>
      </dgm:t>
    </dgm:pt>
    <dgm:pt modelId="{D58E515F-CE03-4A8C-8613-679A17BA5114}">
      <dgm:prSet/>
      <dgm:spPr/>
      <dgm:t>
        <a:bodyPr/>
        <a:lstStyle/>
        <a:p>
          <a:pPr algn="l"/>
          <a:r>
            <a:rPr lang="en-US" dirty="0" smtClean="0">
              <a:latin typeface="Calibri" panose="020F0502020204030204" pitchFamily="34" charset="0"/>
              <a:cs typeface="Calibri" panose="020F0502020204030204" pitchFamily="34" charset="0"/>
            </a:rPr>
            <a:t>This project is based on </a:t>
          </a:r>
          <a:r>
            <a:rPr lang="en-US" b="1" dirty="0" smtClean="0">
              <a:latin typeface="Calibri" panose="020F0502020204030204" pitchFamily="34" charset="0"/>
              <a:cs typeface="Calibri" panose="020F0502020204030204" pitchFamily="34" charset="0"/>
            </a:rPr>
            <a:t>Python</a:t>
          </a:r>
          <a:r>
            <a:rPr lang="en-US" dirty="0" smtClean="0">
              <a:latin typeface="Calibri" panose="020F0502020204030204" pitchFamily="34" charset="0"/>
              <a:cs typeface="Calibri" panose="020F0502020204030204" pitchFamily="34" charset="0"/>
            </a:rPr>
            <a:t> programming language. </a:t>
          </a:r>
        </a:p>
        <a:p>
          <a:pPr algn="l"/>
          <a:r>
            <a:rPr lang="en-US" b="1" dirty="0" smtClean="0">
              <a:latin typeface="Calibri" panose="020F0502020204030204" pitchFamily="34" charset="0"/>
              <a:cs typeface="Calibri" panose="020F0502020204030204" pitchFamily="34" charset="0"/>
            </a:rPr>
            <a:t>Excel</a:t>
          </a:r>
          <a:r>
            <a:rPr lang="en-US" dirty="0" smtClean="0">
              <a:latin typeface="Calibri" panose="020F0502020204030204" pitchFamily="34" charset="0"/>
              <a:cs typeface="Calibri" panose="020F0502020204030204" pitchFamily="34" charset="0"/>
            </a:rPr>
            <a:t> is the user interface used for inputs. </a:t>
          </a:r>
        </a:p>
        <a:p>
          <a:pPr algn="l"/>
          <a:r>
            <a:rPr lang="en-US" b="1" dirty="0" smtClean="0">
              <a:latin typeface="Calibri" panose="020F0502020204030204" pitchFamily="34" charset="0"/>
              <a:cs typeface="Calibri" panose="020F0502020204030204" pitchFamily="34" charset="0"/>
            </a:rPr>
            <a:t>MongoDB</a:t>
          </a:r>
          <a:r>
            <a:rPr lang="en-US" dirty="0" smtClean="0">
              <a:latin typeface="Calibri" panose="020F0502020204030204" pitchFamily="34" charset="0"/>
              <a:cs typeface="Calibri" panose="020F0502020204030204" pitchFamily="34" charset="0"/>
            </a:rPr>
            <a:t> is the preferred database program for storing and handling input and outputs of model.</a:t>
          </a:r>
        </a:p>
        <a:p>
          <a:pPr algn="l"/>
          <a:r>
            <a:rPr lang="en-US" dirty="0" smtClean="0">
              <a:latin typeface="Calibri" panose="020F0502020204030204" pitchFamily="34" charset="0"/>
              <a:cs typeface="Calibri" panose="020F0502020204030204" pitchFamily="34" charset="0"/>
            </a:rPr>
            <a:t>These data are visualized using </a:t>
          </a:r>
          <a:r>
            <a:rPr lang="en-US" b="1" dirty="0" smtClean="0">
              <a:latin typeface="Calibri" panose="020F0502020204030204" pitchFamily="34" charset="0"/>
              <a:cs typeface="Calibri" panose="020F0502020204030204" pitchFamily="34" charset="0"/>
            </a:rPr>
            <a:t>Tableau software. </a:t>
          </a:r>
        </a:p>
      </dgm:t>
    </dgm:pt>
    <dgm:pt modelId="{6C524672-0B8B-4BC9-943E-7143BB8812DE}" type="par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8E6B19A6-8AEE-4EEC-B05B-8CCAE784BA62}" type="sibTrans" cxnId="{EAA39384-BA14-4F83-8B53-0CB0D351FA5A}">
      <dgm:prSet/>
      <dgm:spPr/>
      <dgm:t>
        <a:bodyPr/>
        <a:lstStyle/>
        <a:p>
          <a:endParaRPr lang="fr-FR">
            <a:latin typeface="Calibri" panose="020F0502020204030204" pitchFamily="34" charset="0"/>
            <a:cs typeface="Calibri" panose="020F0502020204030204" pitchFamily="34" charset="0"/>
          </a:endParaRPr>
        </a:p>
      </dgm:t>
    </dgm:pt>
    <dgm:pt modelId="{37282CEC-7129-4B67-B226-A3B1D39C4ABA}">
      <dgm:prSet/>
      <dgm:spPr/>
      <dgm:t>
        <a:bodyPr/>
        <a:lstStyle/>
        <a:p>
          <a:pPr algn="l"/>
          <a:r>
            <a:rPr lang="en-US" dirty="0" smtClean="0">
              <a:latin typeface="Calibri" panose="020F0502020204030204" pitchFamily="34" charset="0"/>
              <a:cs typeface="Calibri" panose="020F0502020204030204" pitchFamily="34" charset="0"/>
            </a:rPr>
            <a:t>In order to use the model on a Windows environment, you need to setup the following:</a:t>
          </a:r>
        </a:p>
      </dgm:t>
    </dgm:pt>
    <dgm:pt modelId="{8410086B-793F-48EC-A10A-62B1E86CA5DA}" type="par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B2C6A606-0A99-41AD-9196-509B888CDA5B}" type="sibTrans" cxnId="{CD2E3FCE-672D-4F4D-8972-A72C360DD56C}">
      <dgm:prSet/>
      <dgm:spPr/>
      <dgm:t>
        <a:bodyPr/>
        <a:lstStyle/>
        <a:p>
          <a:endParaRPr lang="fr-FR">
            <a:latin typeface="Calibri" panose="020F0502020204030204" pitchFamily="34" charset="0"/>
            <a:cs typeface="Calibri" panose="020F0502020204030204" pitchFamily="34" charset="0"/>
          </a:endParaRPr>
        </a:p>
      </dgm:t>
    </dgm:pt>
    <dgm:pt modelId="{E7B73AFF-2F58-4244-ABF1-5BD2256FA79A}" type="pres">
      <dgm:prSet presAssocID="{40FFA6E4-AEE8-448B-B9F9-B96004DC0EB2}" presName="diagram" presStyleCnt="0">
        <dgm:presLayoutVars>
          <dgm:chPref val="1"/>
          <dgm:dir/>
          <dgm:animOne val="branch"/>
          <dgm:animLvl val="lvl"/>
          <dgm:resizeHandles/>
        </dgm:presLayoutVars>
      </dgm:prSet>
      <dgm:spPr/>
      <dgm:t>
        <a:bodyPr/>
        <a:lstStyle/>
        <a:p>
          <a:endParaRPr lang="fr-FR"/>
        </a:p>
      </dgm:t>
    </dgm:pt>
    <dgm:pt modelId="{2E0EF869-EAD8-468D-9D70-291AEFE5FCCE}" type="pres">
      <dgm:prSet presAssocID="{5A014E82-E086-44EC-94C9-A5E733B26CB0}" presName="root" presStyleCnt="0"/>
      <dgm:spPr/>
      <dgm:t>
        <a:bodyPr/>
        <a:lstStyle/>
        <a:p>
          <a:endParaRPr lang="fr-FR"/>
        </a:p>
      </dgm:t>
    </dgm:pt>
    <dgm:pt modelId="{9F0F71FF-71B2-419C-8276-15BCB44ABEEE}" type="pres">
      <dgm:prSet presAssocID="{5A014E82-E086-44EC-94C9-A5E733B26CB0}" presName="rootComposite" presStyleCnt="0"/>
      <dgm:spPr/>
      <dgm:t>
        <a:bodyPr/>
        <a:lstStyle/>
        <a:p>
          <a:endParaRPr lang="fr-FR"/>
        </a:p>
      </dgm:t>
    </dgm:pt>
    <dgm:pt modelId="{2D700B0E-BF98-4261-9569-D611539BD224}" type="pres">
      <dgm:prSet presAssocID="{5A014E82-E086-44EC-94C9-A5E733B26CB0}" presName="rootText" presStyleLbl="node1" presStyleIdx="0" presStyleCnt="1" custScaleX="368990"/>
      <dgm:spPr/>
      <dgm:t>
        <a:bodyPr/>
        <a:lstStyle/>
        <a:p>
          <a:endParaRPr lang="fr-FR"/>
        </a:p>
      </dgm:t>
    </dgm:pt>
    <dgm:pt modelId="{51A3EC5E-B2E2-4122-8B5E-995D31D41FE6}" type="pres">
      <dgm:prSet presAssocID="{5A014E82-E086-44EC-94C9-A5E733B26CB0}" presName="rootConnector" presStyleLbl="node1" presStyleIdx="0" presStyleCnt="1"/>
      <dgm:spPr/>
      <dgm:t>
        <a:bodyPr/>
        <a:lstStyle/>
        <a:p>
          <a:endParaRPr lang="fr-FR"/>
        </a:p>
      </dgm:t>
    </dgm:pt>
    <dgm:pt modelId="{9493F6EA-8A8D-4F85-93F1-E0AA269EC684}" type="pres">
      <dgm:prSet presAssocID="{5A014E82-E086-44EC-94C9-A5E733B26CB0}" presName="childShape" presStyleCnt="0"/>
      <dgm:spPr/>
      <dgm:t>
        <a:bodyPr/>
        <a:lstStyle/>
        <a:p>
          <a:endParaRPr lang="fr-FR"/>
        </a:p>
      </dgm:t>
    </dgm:pt>
    <dgm:pt modelId="{CF3447B5-8472-4851-A4F6-25FE01293037}" type="pres">
      <dgm:prSet presAssocID="{6C524672-0B8B-4BC9-943E-7143BB8812DE}" presName="Name13" presStyleLbl="parChTrans1D2" presStyleIdx="0" presStyleCnt="2"/>
      <dgm:spPr/>
      <dgm:t>
        <a:bodyPr/>
        <a:lstStyle/>
        <a:p>
          <a:endParaRPr lang="fr-FR"/>
        </a:p>
      </dgm:t>
    </dgm:pt>
    <dgm:pt modelId="{6B1888BA-2E63-44F1-8B60-76C4CAF7EDEA}" type="pres">
      <dgm:prSet presAssocID="{D58E515F-CE03-4A8C-8613-679A17BA5114}" presName="childText" presStyleLbl="bgAcc1" presStyleIdx="0" presStyleCnt="2" custScaleX="1274339" custScaleY="282667" custLinFactNeighborY="542">
        <dgm:presLayoutVars>
          <dgm:bulletEnabled val="1"/>
        </dgm:presLayoutVars>
      </dgm:prSet>
      <dgm:spPr/>
      <dgm:t>
        <a:bodyPr/>
        <a:lstStyle/>
        <a:p>
          <a:endParaRPr lang="fr-FR"/>
        </a:p>
      </dgm:t>
    </dgm:pt>
    <dgm:pt modelId="{79DEB6F9-F85C-4B79-92F8-0F5F0EB4DFE3}" type="pres">
      <dgm:prSet presAssocID="{8410086B-793F-48EC-A10A-62B1E86CA5DA}" presName="Name13" presStyleLbl="parChTrans1D2" presStyleIdx="1" presStyleCnt="2"/>
      <dgm:spPr/>
      <dgm:t>
        <a:bodyPr/>
        <a:lstStyle/>
        <a:p>
          <a:endParaRPr lang="fr-FR"/>
        </a:p>
      </dgm:t>
    </dgm:pt>
    <dgm:pt modelId="{53E0F7C1-9582-4331-B707-5FCAB3A742E2}" type="pres">
      <dgm:prSet presAssocID="{37282CEC-7129-4B67-B226-A3B1D39C4ABA}" presName="childText" presStyleLbl="bgAcc1" presStyleIdx="1" presStyleCnt="2" custScaleX="1274339" custScaleY="127754" custLinFactNeighborY="542">
        <dgm:presLayoutVars>
          <dgm:bulletEnabled val="1"/>
        </dgm:presLayoutVars>
      </dgm:prSet>
      <dgm:spPr/>
      <dgm:t>
        <a:bodyPr/>
        <a:lstStyle/>
        <a:p>
          <a:endParaRPr lang="fr-FR"/>
        </a:p>
      </dgm:t>
    </dgm:pt>
  </dgm:ptLst>
  <dgm:cxnLst>
    <dgm:cxn modelId="{D703D740-9364-4315-9E29-A5DC48E4E097}" type="presOf" srcId="{5A014E82-E086-44EC-94C9-A5E733B26CB0}" destId="{51A3EC5E-B2E2-4122-8B5E-995D31D41FE6}" srcOrd="1" destOrd="0" presId="urn:microsoft.com/office/officeart/2005/8/layout/hierarchy3"/>
    <dgm:cxn modelId="{EAA39384-BA14-4F83-8B53-0CB0D351FA5A}" srcId="{5A014E82-E086-44EC-94C9-A5E733B26CB0}" destId="{D58E515F-CE03-4A8C-8613-679A17BA5114}" srcOrd="0" destOrd="0" parTransId="{6C524672-0B8B-4BC9-943E-7143BB8812DE}" sibTransId="{8E6B19A6-8AEE-4EEC-B05B-8CCAE784BA62}"/>
    <dgm:cxn modelId="{CD2E3FCE-672D-4F4D-8972-A72C360DD56C}" srcId="{5A014E82-E086-44EC-94C9-A5E733B26CB0}" destId="{37282CEC-7129-4B67-B226-A3B1D39C4ABA}" srcOrd="1" destOrd="0" parTransId="{8410086B-793F-48EC-A10A-62B1E86CA5DA}" sibTransId="{B2C6A606-0A99-41AD-9196-509B888CDA5B}"/>
    <dgm:cxn modelId="{C2723A43-5B45-4323-850A-5917E8E02AD5}" srcId="{40FFA6E4-AEE8-448B-B9F9-B96004DC0EB2}" destId="{5A014E82-E086-44EC-94C9-A5E733B26CB0}" srcOrd="0" destOrd="0" parTransId="{35484170-E0CA-4A80-AAEB-036BB8ADFA28}" sibTransId="{060450B8-A04F-45FC-BB28-523377DB3527}"/>
    <dgm:cxn modelId="{588AD320-4512-4121-8A7F-90D407F9C3D4}" type="presOf" srcId="{5A014E82-E086-44EC-94C9-A5E733B26CB0}" destId="{2D700B0E-BF98-4261-9569-D611539BD224}" srcOrd="0" destOrd="0" presId="urn:microsoft.com/office/officeart/2005/8/layout/hierarchy3"/>
    <dgm:cxn modelId="{9DFC74C8-9FCE-4952-97EF-69744F1F23A7}" type="presOf" srcId="{40FFA6E4-AEE8-448B-B9F9-B96004DC0EB2}" destId="{E7B73AFF-2F58-4244-ABF1-5BD2256FA79A}" srcOrd="0" destOrd="0" presId="urn:microsoft.com/office/officeart/2005/8/layout/hierarchy3"/>
    <dgm:cxn modelId="{77AF25B3-0E60-4A45-A57A-9447278C5AF3}" type="presOf" srcId="{D58E515F-CE03-4A8C-8613-679A17BA5114}" destId="{6B1888BA-2E63-44F1-8B60-76C4CAF7EDEA}" srcOrd="0" destOrd="0" presId="urn:microsoft.com/office/officeart/2005/8/layout/hierarchy3"/>
    <dgm:cxn modelId="{D2EE54B4-FDBB-432A-B53A-FB1C16A61856}" type="presOf" srcId="{37282CEC-7129-4B67-B226-A3B1D39C4ABA}" destId="{53E0F7C1-9582-4331-B707-5FCAB3A742E2}" srcOrd="0" destOrd="0" presId="urn:microsoft.com/office/officeart/2005/8/layout/hierarchy3"/>
    <dgm:cxn modelId="{F6D864B3-3D30-4FAA-B00D-9EB66EAE8CF9}" type="presOf" srcId="{8410086B-793F-48EC-A10A-62B1E86CA5DA}" destId="{79DEB6F9-F85C-4B79-92F8-0F5F0EB4DFE3}" srcOrd="0" destOrd="0" presId="urn:microsoft.com/office/officeart/2005/8/layout/hierarchy3"/>
    <dgm:cxn modelId="{48F67A04-2227-410B-A381-1D42FDFD78C6}" type="presOf" srcId="{6C524672-0B8B-4BC9-943E-7143BB8812DE}" destId="{CF3447B5-8472-4851-A4F6-25FE01293037}" srcOrd="0" destOrd="0" presId="urn:microsoft.com/office/officeart/2005/8/layout/hierarchy3"/>
    <dgm:cxn modelId="{CF2104BD-5A0A-4735-94A5-1B81A4FD91A5}" type="presParOf" srcId="{E7B73AFF-2F58-4244-ABF1-5BD2256FA79A}" destId="{2E0EF869-EAD8-468D-9D70-291AEFE5FCCE}" srcOrd="0" destOrd="0" presId="urn:microsoft.com/office/officeart/2005/8/layout/hierarchy3"/>
    <dgm:cxn modelId="{15AFD265-3BE8-4212-9DDA-0553984D3FA5}" type="presParOf" srcId="{2E0EF869-EAD8-468D-9D70-291AEFE5FCCE}" destId="{9F0F71FF-71B2-419C-8276-15BCB44ABEEE}" srcOrd="0" destOrd="0" presId="urn:microsoft.com/office/officeart/2005/8/layout/hierarchy3"/>
    <dgm:cxn modelId="{741CE28A-4ED9-4D0E-8506-C56ABC3EC052}" type="presParOf" srcId="{9F0F71FF-71B2-419C-8276-15BCB44ABEEE}" destId="{2D700B0E-BF98-4261-9569-D611539BD224}" srcOrd="0" destOrd="0" presId="urn:microsoft.com/office/officeart/2005/8/layout/hierarchy3"/>
    <dgm:cxn modelId="{62D82F94-4A28-48A0-9803-0D75AC7940DF}" type="presParOf" srcId="{9F0F71FF-71B2-419C-8276-15BCB44ABEEE}" destId="{51A3EC5E-B2E2-4122-8B5E-995D31D41FE6}" srcOrd="1" destOrd="0" presId="urn:microsoft.com/office/officeart/2005/8/layout/hierarchy3"/>
    <dgm:cxn modelId="{96693B9B-743F-4EE9-BE03-216ED1CF351F}" type="presParOf" srcId="{2E0EF869-EAD8-468D-9D70-291AEFE5FCCE}" destId="{9493F6EA-8A8D-4F85-93F1-E0AA269EC684}" srcOrd="1" destOrd="0" presId="urn:microsoft.com/office/officeart/2005/8/layout/hierarchy3"/>
    <dgm:cxn modelId="{784A176D-A5B2-4EAB-8158-DF11C47495F1}" type="presParOf" srcId="{9493F6EA-8A8D-4F85-93F1-E0AA269EC684}" destId="{CF3447B5-8472-4851-A4F6-25FE01293037}" srcOrd="0" destOrd="0" presId="urn:microsoft.com/office/officeart/2005/8/layout/hierarchy3"/>
    <dgm:cxn modelId="{7BECE34C-B3F5-4176-8206-C87E42D4F885}" type="presParOf" srcId="{9493F6EA-8A8D-4F85-93F1-E0AA269EC684}" destId="{6B1888BA-2E63-44F1-8B60-76C4CAF7EDEA}" srcOrd="1" destOrd="0" presId="urn:microsoft.com/office/officeart/2005/8/layout/hierarchy3"/>
    <dgm:cxn modelId="{598D45DD-8D65-4FF8-BE91-3EBC3A4241CD}" type="presParOf" srcId="{9493F6EA-8A8D-4F85-93F1-E0AA269EC684}" destId="{79DEB6F9-F85C-4B79-92F8-0F5F0EB4DFE3}" srcOrd="2" destOrd="0" presId="urn:microsoft.com/office/officeart/2005/8/layout/hierarchy3"/>
    <dgm:cxn modelId="{689EE17E-F88A-42BA-B728-8D796E8438FA}" type="presParOf" srcId="{9493F6EA-8A8D-4F85-93F1-E0AA269EC684}" destId="{53E0F7C1-9582-4331-B707-5FCAB3A742E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3442A2-6D57-4D60-9F93-3B8B25A0C109}" type="doc">
      <dgm:prSet loTypeId="urn:microsoft.com/office/officeart/2005/8/layout/funnel1" loCatId="process" qsTypeId="urn:microsoft.com/office/officeart/2005/8/quickstyle/simple1" qsCatId="simple" csTypeId="urn:microsoft.com/office/officeart/2005/8/colors/colorful2" csCatId="colorful" phldr="1"/>
      <dgm:spPr/>
      <dgm:t>
        <a:bodyPr/>
        <a:lstStyle/>
        <a:p>
          <a:endParaRPr lang="fr-FR"/>
        </a:p>
      </dgm:t>
    </dgm:pt>
    <dgm:pt modelId="{0DC73C94-E4F0-431A-AC80-0A4107C35149}">
      <dgm:prSet phldrT="[Texte]"/>
      <dgm:spPr/>
      <dgm:t>
        <a:bodyPr/>
        <a:lstStyle/>
        <a:p>
          <a:r>
            <a:rPr lang="fr-FR" dirty="0" smtClean="0"/>
            <a:t>Select </a:t>
          </a:r>
          <a:r>
            <a:rPr lang="fr-FR" dirty="0" err="1" smtClean="0"/>
            <a:t>parameters</a:t>
          </a:r>
          <a:endParaRPr lang="fr-FR" dirty="0"/>
        </a:p>
      </dgm:t>
    </dgm:pt>
    <dgm:pt modelId="{7EC27787-C929-4647-B969-432F9C9AEACF}" type="parTrans" cxnId="{86FCB372-316C-454B-B297-78A86E143753}">
      <dgm:prSet/>
      <dgm:spPr/>
      <dgm:t>
        <a:bodyPr/>
        <a:lstStyle/>
        <a:p>
          <a:endParaRPr lang="fr-FR"/>
        </a:p>
      </dgm:t>
    </dgm:pt>
    <dgm:pt modelId="{5670A36B-08E3-443A-8785-A9962BCB70D6}" type="sibTrans" cxnId="{86FCB372-316C-454B-B297-78A86E143753}">
      <dgm:prSet/>
      <dgm:spPr/>
      <dgm:t>
        <a:bodyPr/>
        <a:lstStyle/>
        <a:p>
          <a:endParaRPr lang="fr-FR"/>
        </a:p>
      </dgm:t>
    </dgm:pt>
    <dgm:pt modelId="{3BA7F36A-A667-4746-8457-C52400350D7D}">
      <dgm:prSet phldrT="[Texte]"/>
      <dgm:spPr/>
      <dgm:t>
        <a:bodyPr/>
        <a:lstStyle/>
        <a:p>
          <a:r>
            <a:rPr lang="fr-FR" dirty="0" err="1" smtClean="0"/>
            <a:t>manualy</a:t>
          </a:r>
          <a:endParaRPr lang="fr-FR" dirty="0"/>
        </a:p>
      </dgm:t>
    </dgm:pt>
    <dgm:pt modelId="{5CA52893-CECA-4C1A-8DBE-F1AC2C528F6A}" type="parTrans" cxnId="{F2916733-B089-4749-9495-7D774764AB17}">
      <dgm:prSet/>
      <dgm:spPr/>
      <dgm:t>
        <a:bodyPr/>
        <a:lstStyle/>
        <a:p>
          <a:endParaRPr lang="fr-FR"/>
        </a:p>
      </dgm:t>
    </dgm:pt>
    <dgm:pt modelId="{31DFD4B1-DCD3-406A-A68A-59690A63A4EF}" type="sibTrans" cxnId="{F2916733-B089-4749-9495-7D774764AB17}">
      <dgm:prSet/>
      <dgm:spPr/>
      <dgm:t>
        <a:bodyPr/>
        <a:lstStyle/>
        <a:p>
          <a:endParaRPr lang="fr-FR"/>
        </a:p>
      </dgm:t>
    </dgm:pt>
    <dgm:pt modelId="{0781DB10-D8FB-4652-A114-3BE753D7647A}">
      <dgm:prSet phldrT="[Texte]"/>
      <dgm:spPr/>
      <dgm:t>
        <a:bodyPr/>
        <a:lstStyle/>
        <a:p>
          <a:r>
            <a:rPr lang="fr-FR" dirty="0" err="1" smtClean="0"/>
            <a:t>Canvas</a:t>
          </a:r>
          <a:endParaRPr lang="fr-FR" dirty="0"/>
        </a:p>
      </dgm:t>
    </dgm:pt>
    <dgm:pt modelId="{537837A6-019F-4D2B-A93D-AF3573A8727E}" type="parTrans" cxnId="{8F66FCC1-B486-4976-8AA5-8AC51DAF4A73}">
      <dgm:prSet/>
      <dgm:spPr/>
      <dgm:t>
        <a:bodyPr/>
        <a:lstStyle/>
        <a:p>
          <a:endParaRPr lang="fr-FR"/>
        </a:p>
      </dgm:t>
    </dgm:pt>
    <dgm:pt modelId="{2F72D27F-EE8C-40A0-A885-48A6A62DC8CF}" type="sibTrans" cxnId="{8F66FCC1-B486-4976-8AA5-8AC51DAF4A73}">
      <dgm:prSet/>
      <dgm:spPr/>
      <dgm:t>
        <a:bodyPr/>
        <a:lstStyle/>
        <a:p>
          <a:endParaRPr lang="fr-FR"/>
        </a:p>
      </dgm:t>
    </dgm:pt>
    <dgm:pt modelId="{B560F8BB-C265-4C7D-8903-B6DBFE14AE66}">
      <dgm:prSet phldrT="[Texte]"/>
      <dgm:spPr/>
      <dgm:t>
        <a:bodyPr/>
        <a:lstStyle/>
        <a:p>
          <a:r>
            <a:rPr lang="fr-FR" dirty="0" smtClean="0"/>
            <a:t>Scenario data </a:t>
          </a:r>
          <a:r>
            <a:rPr lang="fr-FR" dirty="0" err="1" smtClean="0"/>
            <a:t>is</a:t>
          </a:r>
          <a:r>
            <a:rPr lang="fr-FR" dirty="0" smtClean="0"/>
            <a:t> </a:t>
          </a:r>
          <a:r>
            <a:rPr lang="fr-FR" dirty="0" err="1" smtClean="0"/>
            <a:t>saved</a:t>
          </a:r>
          <a:r>
            <a:rPr lang="fr-FR" dirty="0" smtClean="0"/>
            <a:t> in </a:t>
          </a:r>
          <a:r>
            <a:rPr lang="fr-FR" dirty="0" err="1" smtClean="0"/>
            <a:t>its</a:t>
          </a:r>
          <a:r>
            <a:rPr lang="fr-FR" dirty="0" smtClean="0"/>
            <a:t> </a:t>
          </a:r>
          <a:r>
            <a:rPr lang="fr-FR" dirty="0" err="1" smtClean="0"/>
            <a:t>own</a:t>
          </a:r>
          <a:r>
            <a:rPr lang="fr-FR" dirty="0" smtClean="0"/>
            <a:t> </a:t>
          </a:r>
          <a:r>
            <a:rPr lang="fr-FR" dirty="0" err="1" smtClean="0"/>
            <a:t>db</a:t>
          </a:r>
          <a:endParaRPr lang="fr-FR" dirty="0"/>
        </a:p>
      </dgm:t>
    </dgm:pt>
    <dgm:pt modelId="{928C31FB-F83C-4684-B50D-2B2C1A9A768F}" type="parTrans" cxnId="{462BC084-794B-45A0-9847-7F8261C19A5B}">
      <dgm:prSet/>
      <dgm:spPr/>
      <dgm:t>
        <a:bodyPr/>
        <a:lstStyle/>
        <a:p>
          <a:endParaRPr lang="fr-FR"/>
        </a:p>
      </dgm:t>
    </dgm:pt>
    <dgm:pt modelId="{BB9D18C3-8727-429F-8F96-9221B539FBB5}" type="sibTrans" cxnId="{462BC084-794B-45A0-9847-7F8261C19A5B}">
      <dgm:prSet/>
      <dgm:spPr/>
      <dgm:t>
        <a:bodyPr/>
        <a:lstStyle/>
        <a:p>
          <a:endParaRPr lang="fr-FR"/>
        </a:p>
      </dgm:t>
    </dgm:pt>
    <dgm:pt modelId="{2C81B6C0-1969-4117-AB7B-DE226FD3CD57}">
      <dgm:prSet phldrT="[Texte]"/>
      <dgm:spPr/>
      <dgm:t>
        <a:bodyPr/>
        <a:lstStyle/>
        <a:p>
          <a:r>
            <a:rPr lang="fr-FR" dirty="0" smtClean="0"/>
            <a:t>Start simulation</a:t>
          </a:r>
          <a:endParaRPr lang="fr-FR" dirty="0"/>
        </a:p>
      </dgm:t>
    </dgm:pt>
    <dgm:pt modelId="{6544D8E3-A553-44C1-B162-9ECC50E6C450}" type="parTrans" cxnId="{E6F00D66-8B83-4EE1-A4A7-E54A6BED3688}">
      <dgm:prSet/>
      <dgm:spPr/>
      <dgm:t>
        <a:bodyPr/>
        <a:lstStyle/>
        <a:p>
          <a:endParaRPr lang="fr-FR"/>
        </a:p>
      </dgm:t>
    </dgm:pt>
    <dgm:pt modelId="{1D04F105-EE62-4FE5-81D7-01DEE7BE5E6B}" type="sibTrans" cxnId="{E6F00D66-8B83-4EE1-A4A7-E54A6BED3688}">
      <dgm:prSet/>
      <dgm:spPr/>
      <dgm:t>
        <a:bodyPr/>
        <a:lstStyle/>
        <a:p>
          <a:endParaRPr lang="fr-FR"/>
        </a:p>
      </dgm:t>
    </dgm:pt>
    <dgm:pt modelId="{399EC27D-047E-49F3-9C14-37B418B9017F}">
      <dgm:prSet phldrT="[Texte]"/>
      <dgm:spPr/>
      <dgm:t>
        <a:bodyPr/>
        <a:lstStyle/>
        <a:p>
          <a:r>
            <a:rPr lang="fr-FR" dirty="0" smtClean="0"/>
            <a:t>Simulation </a:t>
          </a:r>
          <a:r>
            <a:rPr lang="fr-FR" dirty="0" err="1" smtClean="0"/>
            <a:t>is</a:t>
          </a:r>
          <a:r>
            <a:rPr lang="fr-FR" dirty="0" smtClean="0"/>
            <a:t> </a:t>
          </a:r>
          <a:r>
            <a:rPr lang="fr-FR" dirty="0" err="1" smtClean="0"/>
            <a:t>run</a:t>
          </a:r>
          <a:r>
            <a:rPr lang="fr-FR" dirty="0" smtClean="0"/>
            <a:t> over </a:t>
          </a:r>
          <a:r>
            <a:rPr lang="fr-FR" dirty="0" err="1" smtClean="0"/>
            <a:t>each</a:t>
          </a:r>
          <a:r>
            <a:rPr lang="fr-FR" dirty="0" smtClean="0"/>
            <a:t> set of data</a:t>
          </a:r>
          <a:endParaRPr lang="fr-FR" dirty="0"/>
        </a:p>
      </dgm:t>
    </dgm:pt>
    <dgm:pt modelId="{3139F902-5DA9-4619-9305-444EBFDC8F43}" type="parTrans" cxnId="{E95BAA0B-E575-4DE3-9B59-3E272A576224}">
      <dgm:prSet/>
      <dgm:spPr/>
      <dgm:t>
        <a:bodyPr/>
        <a:lstStyle/>
        <a:p>
          <a:endParaRPr lang="fr-FR"/>
        </a:p>
      </dgm:t>
    </dgm:pt>
    <dgm:pt modelId="{846F404C-B11F-40D9-B64A-AD70BC711AEC}" type="sibTrans" cxnId="{E95BAA0B-E575-4DE3-9B59-3E272A576224}">
      <dgm:prSet/>
      <dgm:spPr/>
      <dgm:t>
        <a:bodyPr/>
        <a:lstStyle/>
        <a:p>
          <a:endParaRPr lang="fr-FR"/>
        </a:p>
      </dgm:t>
    </dgm:pt>
    <dgm:pt modelId="{8EDA9598-82EA-489F-BE2E-B41A1CA5DF35}">
      <dgm:prSet phldrT="[Texte]"/>
      <dgm:spPr>
        <a:solidFill>
          <a:schemeClr val="tx2">
            <a:lumMod val="20000"/>
            <a:lumOff val="80000"/>
          </a:schemeClr>
        </a:solidFill>
      </dgm:spPr>
      <dgm:t>
        <a:bodyPr/>
        <a:lstStyle/>
        <a:p>
          <a:r>
            <a:rPr lang="fr-FR" b="0" cap="none" spc="0" dirty="0" err="1" smtClean="0">
              <a:ln w="0"/>
              <a:solidFill>
                <a:schemeClr val="accent1"/>
              </a:solidFill>
              <a:effectLst>
                <a:outerShdw blurRad="38100" dist="25400" dir="5400000" algn="ctr" rotWithShape="0">
                  <a:srgbClr val="6E747A">
                    <a:alpha val="43000"/>
                  </a:srgbClr>
                </a:outerShdw>
              </a:effectLst>
            </a:rPr>
            <a:t>View</a:t>
          </a:r>
          <a:r>
            <a:rPr lang="fr-FR" b="0" cap="none" spc="0" dirty="0" smtClean="0">
              <a:ln w="0"/>
              <a:solidFill>
                <a:schemeClr val="accent1"/>
              </a:solidFill>
              <a:effectLst>
                <a:outerShdw blurRad="38100" dist="25400" dir="5400000" algn="ctr" rotWithShape="0">
                  <a:srgbClr val="6E747A">
                    <a:alpha val="43000"/>
                  </a:srgbClr>
                </a:outerShdw>
              </a:effectLst>
            </a:rPr>
            <a:t> </a:t>
          </a:r>
          <a:r>
            <a:rPr lang="fr-FR" b="0" cap="none" spc="0" dirty="0" err="1" smtClean="0">
              <a:ln w="0"/>
              <a:solidFill>
                <a:schemeClr val="accent1"/>
              </a:solidFill>
              <a:effectLst>
                <a:outerShdw blurRad="38100" dist="25400" dir="5400000" algn="ctr" rotWithShape="0">
                  <a:srgbClr val="6E747A">
                    <a:alpha val="43000"/>
                  </a:srgbClr>
                </a:outerShdw>
              </a:effectLst>
            </a:rPr>
            <a:t>results</a:t>
          </a:r>
          <a:endParaRPr lang="fr-FR" b="0" cap="none" spc="0" dirty="0">
            <a:ln w="0"/>
            <a:solidFill>
              <a:schemeClr val="accent1"/>
            </a:solidFill>
            <a:effectLst>
              <a:outerShdw blurRad="38100" dist="25400" dir="5400000" algn="ctr" rotWithShape="0">
                <a:srgbClr val="6E747A">
                  <a:alpha val="43000"/>
                </a:srgbClr>
              </a:outerShdw>
            </a:effectLst>
          </a:endParaRPr>
        </a:p>
      </dgm:t>
    </dgm:pt>
    <dgm:pt modelId="{E375F6DA-EE8D-45D0-8C7D-B7C7261AA5C8}" type="parTrans" cxnId="{99ED3919-2E39-4EEE-A64E-5652F88062B0}">
      <dgm:prSet/>
      <dgm:spPr/>
      <dgm:t>
        <a:bodyPr/>
        <a:lstStyle/>
        <a:p>
          <a:endParaRPr lang="fr-FR"/>
        </a:p>
      </dgm:t>
    </dgm:pt>
    <dgm:pt modelId="{8EE5B2C8-3129-404C-BA4C-E47EA053C346}" type="sibTrans" cxnId="{99ED3919-2E39-4EEE-A64E-5652F88062B0}">
      <dgm:prSet/>
      <dgm:spPr/>
      <dgm:t>
        <a:bodyPr/>
        <a:lstStyle/>
        <a:p>
          <a:endParaRPr lang="fr-FR"/>
        </a:p>
      </dgm:t>
    </dgm:pt>
    <dgm:pt modelId="{D1BC0C12-60C0-4072-8B23-1E4E0F844D3A}">
      <dgm:prSet phldrT="[Texte]"/>
      <dgm:spPr>
        <a:solidFill>
          <a:schemeClr val="tx2">
            <a:lumMod val="20000"/>
            <a:lumOff val="80000"/>
          </a:schemeClr>
        </a:solidFill>
      </dgm:spPr>
      <dgm:t>
        <a:bodyPr/>
        <a:lstStyle/>
        <a:p>
          <a:r>
            <a:rPr lang="fr-FR" b="0" cap="none" spc="0" dirty="0" err="1" smtClean="0">
              <a:ln w="0"/>
              <a:solidFill>
                <a:schemeClr val="accent1"/>
              </a:solidFill>
              <a:effectLst>
                <a:outerShdw blurRad="38100" dist="25400" dir="5400000" algn="ctr" rotWithShape="0">
                  <a:srgbClr val="6E747A">
                    <a:alpha val="43000"/>
                  </a:srgbClr>
                </a:outerShdw>
              </a:effectLst>
            </a:rPr>
            <a:t>Results</a:t>
          </a:r>
          <a:r>
            <a:rPr lang="fr-FR" b="0" cap="none" spc="0" dirty="0" smtClean="0">
              <a:ln w="0"/>
              <a:solidFill>
                <a:schemeClr val="accent1"/>
              </a:solidFill>
              <a:effectLst>
                <a:outerShdw blurRad="38100" dist="25400" dir="5400000" algn="ctr" rotWithShape="0">
                  <a:srgbClr val="6E747A">
                    <a:alpha val="43000"/>
                  </a:srgbClr>
                </a:outerShdw>
              </a:effectLst>
            </a:rPr>
            <a:t> </a:t>
          </a:r>
          <a:r>
            <a:rPr lang="fr-FR" b="0" cap="none" spc="0" dirty="0" err="1" smtClean="0">
              <a:ln w="0"/>
              <a:solidFill>
                <a:schemeClr val="accent1"/>
              </a:solidFill>
              <a:effectLst>
                <a:outerShdw blurRad="38100" dist="25400" dir="5400000" algn="ctr" rotWithShape="0">
                  <a:srgbClr val="6E747A">
                    <a:alpha val="43000"/>
                  </a:srgbClr>
                </a:outerShdw>
              </a:effectLst>
            </a:rPr>
            <a:t>appear</a:t>
          </a:r>
          <a:r>
            <a:rPr lang="fr-FR" b="0" cap="none" spc="0" dirty="0" smtClean="0">
              <a:ln w="0"/>
              <a:solidFill>
                <a:schemeClr val="accent1"/>
              </a:solidFill>
              <a:effectLst>
                <a:outerShdw blurRad="38100" dist="25400" dir="5400000" algn="ctr" rotWithShape="0">
                  <a:srgbClr val="6E747A">
                    <a:alpha val="43000"/>
                  </a:srgbClr>
                </a:outerShdw>
              </a:effectLst>
            </a:rPr>
            <a:t> in Tableau software for best 100 scenarios</a:t>
          </a:r>
          <a:endParaRPr lang="fr-FR" b="0" cap="none" spc="0" dirty="0">
            <a:ln w="0"/>
            <a:solidFill>
              <a:schemeClr val="accent1"/>
            </a:solidFill>
            <a:effectLst>
              <a:outerShdw blurRad="38100" dist="25400" dir="5400000" algn="ctr" rotWithShape="0">
                <a:srgbClr val="6E747A">
                  <a:alpha val="43000"/>
                </a:srgbClr>
              </a:outerShdw>
            </a:effectLst>
          </a:endParaRPr>
        </a:p>
      </dgm:t>
    </dgm:pt>
    <dgm:pt modelId="{AC4A5B0D-9C19-405B-AC71-0E54BF829A24}" type="sibTrans" cxnId="{6E6A860C-0426-4814-89FE-050DA475CBA4}">
      <dgm:prSet/>
      <dgm:spPr/>
      <dgm:t>
        <a:bodyPr/>
        <a:lstStyle/>
        <a:p>
          <a:endParaRPr lang="fr-FR"/>
        </a:p>
      </dgm:t>
    </dgm:pt>
    <dgm:pt modelId="{9A9E8827-2027-4614-96D8-78898891F6ED}" type="parTrans" cxnId="{6E6A860C-0426-4814-89FE-050DA475CBA4}">
      <dgm:prSet/>
      <dgm:spPr/>
      <dgm:t>
        <a:bodyPr/>
        <a:lstStyle/>
        <a:p>
          <a:endParaRPr lang="fr-FR"/>
        </a:p>
      </dgm:t>
    </dgm:pt>
    <dgm:pt modelId="{210811FB-1F5C-498F-9FC8-B7866FA17853}" type="pres">
      <dgm:prSet presAssocID="{CE3442A2-6D57-4D60-9F93-3B8B25A0C109}" presName="Name0" presStyleCnt="0">
        <dgm:presLayoutVars>
          <dgm:chMax val="4"/>
          <dgm:resizeHandles val="exact"/>
        </dgm:presLayoutVars>
      </dgm:prSet>
      <dgm:spPr/>
      <dgm:t>
        <a:bodyPr/>
        <a:lstStyle/>
        <a:p>
          <a:endParaRPr lang="fr-FR"/>
        </a:p>
      </dgm:t>
    </dgm:pt>
    <dgm:pt modelId="{4D34E61C-4CD3-4538-A881-36B37604AED0}" type="pres">
      <dgm:prSet presAssocID="{CE3442A2-6D57-4D60-9F93-3B8B25A0C109}" presName="ellipse" presStyleLbl="trBgShp" presStyleIdx="0" presStyleCnt="1"/>
      <dgm:spPr/>
    </dgm:pt>
    <dgm:pt modelId="{67926025-23E2-4D6B-AB9B-AADBCF50297C}" type="pres">
      <dgm:prSet presAssocID="{CE3442A2-6D57-4D60-9F93-3B8B25A0C109}" presName="arrow1" presStyleLbl="fgShp" presStyleIdx="0" presStyleCnt="1"/>
      <dgm:spPr/>
    </dgm:pt>
    <dgm:pt modelId="{310C754C-A74A-4DF0-9972-2E2AD8155FB6}" type="pres">
      <dgm:prSet presAssocID="{CE3442A2-6D57-4D60-9F93-3B8B25A0C109}" presName="rectangle" presStyleLbl="revTx" presStyleIdx="0" presStyleCnt="1">
        <dgm:presLayoutVars>
          <dgm:bulletEnabled val="1"/>
        </dgm:presLayoutVars>
      </dgm:prSet>
      <dgm:spPr/>
      <dgm:t>
        <a:bodyPr/>
        <a:lstStyle/>
        <a:p>
          <a:endParaRPr lang="fr-FR"/>
        </a:p>
      </dgm:t>
    </dgm:pt>
    <dgm:pt modelId="{70FF280D-EF39-45A8-ACFC-54AA6EAFAE99}" type="pres">
      <dgm:prSet presAssocID="{0781DB10-D8FB-4652-A114-3BE753D7647A}" presName="item1" presStyleLbl="node1" presStyleIdx="0" presStyleCnt="3">
        <dgm:presLayoutVars>
          <dgm:bulletEnabled val="1"/>
        </dgm:presLayoutVars>
      </dgm:prSet>
      <dgm:spPr/>
      <dgm:t>
        <a:bodyPr/>
        <a:lstStyle/>
        <a:p>
          <a:endParaRPr lang="fr-FR"/>
        </a:p>
      </dgm:t>
    </dgm:pt>
    <dgm:pt modelId="{9DEF0A42-BAEE-4DA6-9690-9694402F93C0}" type="pres">
      <dgm:prSet presAssocID="{2C81B6C0-1969-4117-AB7B-DE226FD3CD57}" presName="item2" presStyleLbl="node1" presStyleIdx="1" presStyleCnt="3">
        <dgm:presLayoutVars>
          <dgm:bulletEnabled val="1"/>
        </dgm:presLayoutVars>
      </dgm:prSet>
      <dgm:spPr/>
      <dgm:t>
        <a:bodyPr/>
        <a:lstStyle/>
        <a:p>
          <a:endParaRPr lang="fr-FR"/>
        </a:p>
      </dgm:t>
    </dgm:pt>
    <dgm:pt modelId="{F7AA3BCE-8BE1-4598-B9E3-477788A6A6DE}" type="pres">
      <dgm:prSet presAssocID="{8EDA9598-82EA-489F-BE2E-B41A1CA5DF35}" presName="item3" presStyleLbl="node1" presStyleIdx="2" presStyleCnt="3">
        <dgm:presLayoutVars>
          <dgm:bulletEnabled val="1"/>
        </dgm:presLayoutVars>
      </dgm:prSet>
      <dgm:spPr/>
      <dgm:t>
        <a:bodyPr/>
        <a:lstStyle/>
        <a:p>
          <a:endParaRPr lang="fr-FR"/>
        </a:p>
      </dgm:t>
    </dgm:pt>
    <dgm:pt modelId="{EFE70069-0857-4B94-A15B-637962FC4ADE}" type="pres">
      <dgm:prSet presAssocID="{CE3442A2-6D57-4D60-9F93-3B8B25A0C109}" presName="funnel" presStyleLbl="trAlignAcc1" presStyleIdx="0" presStyleCnt="1"/>
      <dgm:spPr/>
    </dgm:pt>
  </dgm:ptLst>
  <dgm:cxnLst>
    <dgm:cxn modelId="{B2D1C172-968F-4999-BCA6-B5668D85DC65}" type="presOf" srcId="{2C81B6C0-1969-4117-AB7B-DE226FD3CD57}" destId="{70FF280D-EF39-45A8-ACFC-54AA6EAFAE99}" srcOrd="0" destOrd="0" presId="urn:microsoft.com/office/officeart/2005/8/layout/funnel1"/>
    <dgm:cxn modelId="{462BC084-794B-45A0-9847-7F8261C19A5B}" srcId="{0781DB10-D8FB-4652-A114-3BE753D7647A}" destId="{B560F8BB-C265-4C7D-8903-B6DBFE14AE66}" srcOrd="0" destOrd="0" parTransId="{928C31FB-F83C-4684-B50D-2B2C1A9A768F}" sibTransId="{BB9D18C3-8727-429F-8F96-9221B539FBB5}"/>
    <dgm:cxn modelId="{1D2DBF91-527D-4F61-BA50-8136D2300AA5}" type="presOf" srcId="{8EDA9598-82EA-489F-BE2E-B41A1CA5DF35}" destId="{310C754C-A74A-4DF0-9972-2E2AD8155FB6}" srcOrd="0" destOrd="0" presId="urn:microsoft.com/office/officeart/2005/8/layout/funnel1"/>
    <dgm:cxn modelId="{E6F00D66-8B83-4EE1-A4A7-E54A6BED3688}" srcId="{CE3442A2-6D57-4D60-9F93-3B8B25A0C109}" destId="{2C81B6C0-1969-4117-AB7B-DE226FD3CD57}" srcOrd="2" destOrd="0" parTransId="{6544D8E3-A553-44C1-B162-9ECC50E6C450}" sibTransId="{1D04F105-EE62-4FE5-81D7-01DEE7BE5E6B}"/>
    <dgm:cxn modelId="{E36A4DB7-4FE7-4A47-804C-F8365237D168}" type="presOf" srcId="{D1BC0C12-60C0-4072-8B23-1E4E0F844D3A}" destId="{310C754C-A74A-4DF0-9972-2E2AD8155FB6}" srcOrd="0" destOrd="1" presId="urn:microsoft.com/office/officeart/2005/8/layout/funnel1"/>
    <dgm:cxn modelId="{489FFBC8-7ED6-42AB-89D2-26C5CAF36D11}" type="presOf" srcId="{3BA7F36A-A667-4746-8457-C52400350D7D}" destId="{F7AA3BCE-8BE1-4598-B9E3-477788A6A6DE}" srcOrd="0" destOrd="1" presId="urn:microsoft.com/office/officeart/2005/8/layout/funnel1"/>
    <dgm:cxn modelId="{6E6A860C-0426-4814-89FE-050DA475CBA4}" srcId="{8EDA9598-82EA-489F-BE2E-B41A1CA5DF35}" destId="{D1BC0C12-60C0-4072-8B23-1E4E0F844D3A}" srcOrd="0" destOrd="0" parTransId="{9A9E8827-2027-4614-96D8-78898891F6ED}" sibTransId="{AC4A5B0D-9C19-405B-AC71-0E54BF829A24}"/>
    <dgm:cxn modelId="{E95BAA0B-E575-4DE3-9B59-3E272A576224}" srcId="{2C81B6C0-1969-4117-AB7B-DE226FD3CD57}" destId="{399EC27D-047E-49F3-9C14-37B418B9017F}" srcOrd="0" destOrd="0" parTransId="{3139F902-5DA9-4619-9305-444EBFDC8F43}" sibTransId="{846F404C-B11F-40D9-B64A-AD70BC711AEC}"/>
    <dgm:cxn modelId="{5948148C-3ADC-4DCD-8349-18BFF9927A3A}" type="presOf" srcId="{399EC27D-047E-49F3-9C14-37B418B9017F}" destId="{70FF280D-EF39-45A8-ACFC-54AA6EAFAE99}" srcOrd="0" destOrd="1" presId="urn:microsoft.com/office/officeart/2005/8/layout/funnel1"/>
    <dgm:cxn modelId="{99ED3919-2E39-4EEE-A64E-5652F88062B0}" srcId="{CE3442A2-6D57-4D60-9F93-3B8B25A0C109}" destId="{8EDA9598-82EA-489F-BE2E-B41A1CA5DF35}" srcOrd="3" destOrd="0" parTransId="{E375F6DA-EE8D-45D0-8C7D-B7C7261AA5C8}" sibTransId="{8EE5B2C8-3129-404C-BA4C-E47EA053C346}"/>
    <dgm:cxn modelId="{F43DFB80-8339-444A-A2CA-606981025234}" type="presOf" srcId="{CE3442A2-6D57-4D60-9F93-3B8B25A0C109}" destId="{210811FB-1F5C-498F-9FC8-B7866FA17853}" srcOrd="0" destOrd="0" presId="urn:microsoft.com/office/officeart/2005/8/layout/funnel1"/>
    <dgm:cxn modelId="{8F66FCC1-B486-4976-8AA5-8AC51DAF4A73}" srcId="{CE3442A2-6D57-4D60-9F93-3B8B25A0C109}" destId="{0781DB10-D8FB-4652-A114-3BE753D7647A}" srcOrd="1" destOrd="0" parTransId="{537837A6-019F-4D2B-A93D-AF3573A8727E}" sibTransId="{2F72D27F-EE8C-40A0-A885-48A6A62DC8CF}"/>
    <dgm:cxn modelId="{9E62C687-805C-4DBB-8B19-EE08C0FAA3AA}" type="presOf" srcId="{0781DB10-D8FB-4652-A114-3BE753D7647A}" destId="{9DEF0A42-BAEE-4DA6-9690-9694402F93C0}" srcOrd="0" destOrd="0" presId="urn:microsoft.com/office/officeart/2005/8/layout/funnel1"/>
    <dgm:cxn modelId="{4D7CDCCE-B5FB-42EF-99D0-67FBB9440E98}" type="presOf" srcId="{0DC73C94-E4F0-431A-AC80-0A4107C35149}" destId="{F7AA3BCE-8BE1-4598-B9E3-477788A6A6DE}" srcOrd="0" destOrd="0" presId="urn:microsoft.com/office/officeart/2005/8/layout/funnel1"/>
    <dgm:cxn modelId="{00C6D233-5CA9-43D5-A1E5-6AF4359BB0B4}" type="presOf" srcId="{B560F8BB-C265-4C7D-8903-B6DBFE14AE66}" destId="{9DEF0A42-BAEE-4DA6-9690-9694402F93C0}" srcOrd="0" destOrd="1" presId="urn:microsoft.com/office/officeart/2005/8/layout/funnel1"/>
    <dgm:cxn modelId="{86FCB372-316C-454B-B297-78A86E143753}" srcId="{CE3442A2-6D57-4D60-9F93-3B8B25A0C109}" destId="{0DC73C94-E4F0-431A-AC80-0A4107C35149}" srcOrd="0" destOrd="0" parTransId="{7EC27787-C929-4647-B969-432F9C9AEACF}" sibTransId="{5670A36B-08E3-443A-8785-A9962BCB70D6}"/>
    <dgm:cxn modelId="{F2916733-B089-4749-9495-7D774764AB17}" srcId="{0DC73C94-E4F0-431A-AC80-0A4107C35149}" destId="{3BA7F36A-A667-4746-8457-C52400350D7D}" srcOrd="0" destOrd="0" parTransId="{5CA52893-CECA-4C1A-8DBE-F1AC2C528F6A}" sibTransId="{31DFD4B1-DCD3-406A-A68A-59690A63A4EF}"/>
    <dgm:cxn modelId="{41069160-6340-4CAF-B78F-318976737F40}" type="presParOf" srcId="{210811FB-1F5C-498F-9FC8-B7866FA17853}" destId="{4D34E61C-4CD3-4538-A881-36B37604AED0}" srcOrd="0" destOrd="0" presId="urn:microsoft.com/office/officeart/2005/8/layout/funnel1"/>
    <dgm:cxn modelId="{A0D38362-49B6-484D-A545-BB23E0F643E0}" type="presParOf" srcId="{210811FB-1F5C-498F-9FC8-B7866FA17853}" destId="{67926025-23E2-4D6B-AB9B-AADBCF50297C}" srcOrd="1" destOrd="0" presId="urn:microsoft.com/office/officeart/2005/8/layout/funnel1"/>
    <dgm:cxn modelId="{4ECC91A0-0D8B-41AB-92F8-742AB8F2A9CD}" type="presParOf" srcId="{210811FB-1F5C-498F-9FC8-B7866FA17853}" destId="{310C754C-A74A-4DF0-9972-2E2AD8155FB6}" srcOrd="2" destOrd="0" presId="urn:microsoft.com/office/officeart/2005/8/layout/funnel1"/>
    <dgm:cxn modelId="{EC88AF55-178F-40EA-9E1E-EC8501598DC1}" type="presParOf" srcId="{210811FB-1F5C-498F-9FC8-B7866FA17853}" destId="{70FF280D-EF39-45A8-ACFC-54AA6EAFAE99}" srcOrd="3" destOrd="0" presId="urn:microsoft.com/office/officeart/2005/8/layout/funnel1"/>
    <dgm:cxn modelId="{57D535F0-0035-4AB7-884D-1BE24E64AFBF}" type="presParOf" srcId="{210811FB-1F5C-498F-9FC8-B7866FA17853}" destId="{9DEF0A42-BAEE-4DA6-9690-9694402F93C0}" srcOrd="4" destOrd="0" presId="urn:microsoft.com/office/officeart/2005/8/layout/funnel1"/>
    <dgm:cxn modelId="{A1873F49-6726-4B37-9D7B-6EDBDECA80DA}" type="presParOf" srcId="{210811FB-1F5C-498F-9FC8-B7866FA17853}" destId="{F7AA3BCE-8BE1-4598-B9E3-477788A6A6DE}" srcOrd="5" destOrd="0" presId="urn:microsoft.com/office/officeart/2005/8/layout/funnel1"/>
    <dgm:cxn modelId="{45BD8701-6402-4B63-B9F9-43ECC8F89315}" type="presParOf" srcId="{210811FB-1F5C-498F-9FC8-B7866FA17853}" destId="{EFE70069-0857-4B94-A15B-637962FC4ADE}"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F25D31-5230-4C66-AD3F-8F4243C523B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FDE147E6-B8E7-4150-92C3-E6154B9A26F8}">
      <dgm:prSet phldrT="[Texte]"/>
      <dgm:spPr/>
      <dgm:t>
        <a:bodyPr/>
        <a:lstStyle/>
        <a:p>
          <a:r>
            <a:rPr lang="fr-FR" dirty="0" err="1" smtClean="0"/>
            <a:t>Simulate</a:t>
          </a:r>
          <a:endParaRPr lang="fr-FR" dirty="0"/>
        </a:p>
      </dgm:t>
    </dgm:pt>
    <dgm:pt modelId="{3CD057BC-4EDA-4744-97D9-0C257C87A5A9}" type="parTrans" cxnId="{8869D6A3-600E-47E9-8E99-C5A512494943}">
      <dgm:prSet/>
      <dgm:spPr/>
      <dgm:t>
        <a:bodyPr/>
        <a:lstStyle/>
        <a:p>
          <a:endParaRPr lang="fr-FR"/>
        </a:p>
      </dgm:t>
    </dgm:pt>
    <dgm:pt modelId="{B8AB1848-2DC7-4297-9282-D743DBD7662D}" type="sibTrans" cxnId="{8869D6A3-600E-47E9-8E99-C5A512494943}">
      <dgm:prSet/>
      <dgm:spPr/>
      <dgm:t>
        <a:bodyPr/>
        <a:lstStyle/>
        <a:p>
          <a:endParaRPr lang="fr-FR"/>
        </a:p>
      </dgm:t>
    </dgm:pt>
    <dgm:pt modelId="{85E2553F-97FB-45E2-A1ED-DF673F67AAEB}">
      <dgm:prSet phldrT="[Texte]"/>
      <dgm:spPr/>
      <dgm:t>
        <a:bodyPr/>
        <a:lstStyle/>
        <a:p>
          <a:r>
            <a:rPr lang="fr-FR" dirty="0" smtClean="0"/>
            <a:t>Save</a:t>
          </a:r>
          <a:endParaRPr lang="fr-FR" dirty="0"/>
        </a:p>
      </dgm:t>
    </dgm:pt>
    <dgm:pt modelId="{B96B4200-B43D-4452-8356-47C0F8C9E25B}" type="parTrans" cxnId="{55316A79-9942-4979-86F9-DAC9801F39A4}">
      <dgm:prSet/>
      <dgm:spPr/>
      <dgm:t>
        <a:bodyPr/>
        <a:lstStyle/>
        <a:p>
          <a:endParaRPr lang="fr-FR"/>
        </a:p>
      </dgm:t>
    </dgm:pt>
    <dgm:pt modelId="{59E433E4-2030-4246-A694-01FFC647395F}" type="sibTrans" cxnId="{55316A79-9942-4979-86F9-DAC9801F39A4}">
      <dgm:prSet/>
      <dgm:spPr/>
      <dgm:t>
        <a:bodyPr/>
        <a:lstStyle/>
        <a:p>
          <a:endParaRPr lang="fr-FR"/>
        </a:p>
      </dgm:t>
    </dgm:pt>
    <dgm:pt modelId="{37EA09FC-5936-4E4A-8E6C-74A0E12818B9}">
      <dgm:prSet phldrT="[Texte]"/>
      <dgm:spPr/>
      <dgm:t>
        <a:bodyPr/>
        <a:lstStyle/>
        <a:p>
          <a:r>
            <a:rPr lang="fr-FR" dirty="0" smtClean="0"/>
            <a:t>Rank</a:t>
          </a:r>
          <a:endParaRPr lang="fr-FR" dirty="0"/>
        </a:p>
      </dgm:t>
    </dgm:pt>
    <dgm:pt modelId="{7AD16724-57FE-421A-9DBB-B4B87A2FA3B2}" type="parTrans" cxnId="{338F240D-B7D9-45A8-A867-7F53B8178B10}">
      <dgm:prSet/>
      <dgm:spPr/>
      <dgm:t>
        <a:bodyPr/>
        <a:lstStyle/>
        <a:p>
          <a:endParaRPr lang="fr-FR"/>
        </a:p>
      </dgm:t>
    </dgm:pt>
    <dgm:pt modelId="{A0C5A74A-4803-462A-A276-F65A6369FD2A}" type="sibTrans" cxnId="{338F240D-B7D9-45A8-A867-7F53B8178B10}">
      <dgm:prSet/>
      <dgm:spPr/>
      <dgm:t>
        <a:bodyPr/>
        <a:lstStyle/>
        <a:p>
          <a:endParaRPr lang="fr-FR"/>
        </a:p>
      </dgm:t>
    </dgm:pt>
    <dgm:pt modelId="{E2E4BA5C-D082-4EF5-AD6F-38BD89A9AF2A}">
      <dgm:prSet phldrT="[Texte]"/>
      <dgm:spPr/>
      <dgm:t>
        <a:bodyPr/>
        <a:lstStyle/>
        <a:p>
          <a:r>
            <a:rPr lang="fr-FR" dirty="0" smtClean="0"/>
            <a:t>Start simulation</a:t>
          </a:r>
          <a:endParaRPr lang="fr-FR" dirty="0"/>
        </a:p>
      </dgm:t>
    </dgm:pt>
    <dgm:pt modelId="{48E9FDFE-BD91-434F-A6BA-7572DF433900}" type="sibTrans" cxnId="{2F44EEA1-6EF8-4CA1-832C-705C07621CCA}">
      <dgm:prSet/>
      <dgm:spPr/>
      <dgm:t>
        <a:bodyPr/>
        <a:lstStyle/>
        <a:p>
          <a:endParaRPr lang="fr-FR"/>
        </a:p>
      </dgm:t>
    </dgm:pt>
    <dgm:pt modelId="{B2B1B7DB-A4FA-4F2A-914F-21EF2285781E}" type="parTrans" cxnId="{2F44EEA1-6EF8-4CA1-832C-705C07621CCA}">
      <dgm:prSet/>
      <dgm:spPr/>
      <dgm:t>
        <a:bodyPr/>
        <a:lstStyle/>
        <a:p>
          <a:endParaRPr lang="fr-FR"/>
        </a:p>
      </dgm:t>
    </dgm:pt>
    <dgm:pt modelId="{97B6E690-BAE7-42B8-AFDD-3254C06C1BCC}" type="pres">
      <dgm:prSet presAssocID="{F2F25D31-5230-4C66-AD3F-8F4243C523B5}" presName="vert0" presStyleCnt="0">
        <dgm:presLayoutVars>
          <dgm:dir/>
          <dgm:animOne val="branch"/>
          <dgm:animLvl val="lvl"/>
        </dgm:presLayoutVars>
      </dgm:prSet>
      <dgm:spPr/>
      <dgm:t>
        <a:bodyPr/>
        <a:lstStyle/>
        <a:p>
          <a:endParaRPr lang="fr-FR"/>
        </a:p>
      </dgm:t>
    </dgm:pt>
    <dgm:pt modelId="{FD03B176-89B2-4B79-8FA2-4B214D56D405}" type="pres">
      <dgm:prSet presAssocID="{E2E4BA5C-D082-4EF5-AD6F-38BD89A9AF2A}" presName="thickLine" presStyleLbl="alignNode1" presStyleIdx="0" presStyleCnt="1"/>
      <dgm:spPr/>
    </dgm:pt>
    <dgm:pt modelId="{F439CDE7-1C3C-43BE-8F3A-A4FD6E6DA075}" type="pres">
      <dgm:prSet presAssocID="{E2E4BA5C-D082-4EF5-AD6F-38BD89A9AF2A}" presName="horz1" presStyleCnt="0"/>
      <dgm:spPr/>
    </dgm:pt>
    <dgm:pt modelId="{EEE81C8C-7A48-4ACA-B27D-451C495ACE43}" type="pres">
      <dgm:prSet presAssocID="{E2E4BA5C-D082-4EF5-AD6F-38BD89A9AF2A}" presName="tx1" presStyleLbl="revTx" presStyleIdx="0" presStyleCnt="4"/>
      <dgm:spPr/>
      <dgm:t>
        <a:bodyPr/>
        <a:lstStyle/>
        <a:p>
          <a:endParaRPr lang="fr-FR"/>
        </a:p>
      </dgm:t>
    </dgm:pt>
    <dgm:pt modelId="{D9B3B6B2-3E6A-4272-910D-450D06D2753F}" type="pres">
      <dgm:prSet presAssocID="{E2E4BA5C-D082-4EF5-AD6F-38BD89A9AF2A}" presName="vert1" presStyleCnt="0"/>
      <dgm:spPr/>
    </dgm:pt>
    <dgm:pt modelId="{188E38B3-A7E2-40BA-82C2-D3879DC4FC60}" type="pres">
      <dgm:prSet presAssocID="{FDE147E6-B8E7-4150-92C3-E6154B9A26F8}" presName="vertSpace2a" presStyleCnt="0"/>
      <dgm:spPr/>
    </dgm:pt>
    <dgm:pt modelId="{2B833B41-0926-45B1-9E1E-95903076060C}" type="pres">
      <dgm:prSet presAssocID="{FDE147E6-B8E7-4150-92C3-E6154B9A26F8}" presName="horz2" presStyleCnt="0"/>
      <dgm:spPr/>
    </dgm:pt>
    <dgm:pt modelId="{65235B88-8161-4953-94E4-2FF4F947064C}" type="pres">
      <dgm:prSet presAssocID="{FDE147E6-B8E7-4150-92C3-E6154B9A26F8}" presName="horzSpace2" presStyleCnt="0"/>
      <dgm:spPr/>
    </dgm:pt>
    <dgm:pt modelId="{2EFDC15E-C29B-4500-8622-140F4F09ECDE}" type="pres">
      <dgm:prSet presAssocID="{FDE147E6-B8E7-4150-92C3-E6154B9A26F8}" presName="tx2" presStyleLbl="revTx" presStyleIdx="1" presStyleCnt="4"/>
      <dgm:spPr/>
      <dgm:t>
        <a:bodyPr/>
        <a:lstStyle/>
        <a:p>
          <a:endParaRPr lang="fr-FR"/>
        </a:p>
      </dgm:t>
    </dgm:pt>
    <dgm:pt modelId="{33A92625-1620-4B8E-BEC9-8CDC024D4ACB}" type="pres">
      <dgm:prSet presAssocID="{FDE147E6-B8E7-4150-92C3-E6154B9A26F8}" presName="vert2" presStyleCnt="0"/>
      <dgm:spPr/>
    </dgm:pt>
    <dgm:pt modelId="{4CE044D0-E44B-4D01-9DCF-B1E56A2C3D32}" type="pres">
      <dgm:prSet presAssocID="{FDE147E6-B8E7-4150-92C3-E6154B9A26F8}" presName="thinLine2b" presStyleLbl="callout" presStyleIdx="0" presStyleCnt="3"/>
      <dgm:spPr/>
    </dgm:pt>
    <dgm:pt modelId="{329E4A3F-CC8E-4C09-AB85-38ACFBD7FAF5}" type="pres">
      <dgm:prSet presAssocID="{FDE147E6-B8E7-4150-92C3-E6154B9A26F8}" presName="vertSpace2b" presStyleCnt="0"/>
      <dgm:spPr/>
    </dgm:pt>
    <dgm:pt modelId="{BD5D9DB6-C777-4A6C-BD39-CA038C1C0CC5}" type="pres">
      <dgm:prSet presAssocID="{85E2553F-97FB-45E2-A1ED-DF673F67AAEB}" presName="horz2" presStyleCnt="0"/>
      <dgm:spPr/>
    </dgm:pt>
    <dgm:pt modelId="{5D24BEC4-984A-4425-916F-9E4ECAFF7D10}" type="pres">
      <dgm:prSet presAssocID="{85E2553F-97FB-45E2-A1ED-DF673F67AAEB}" presName="horzSpace2" presStyleCnt="0"/>
      <dgm:spPr/>
    </dgm:pt>
    <dgm:pt modelId="{1BC12579-B097-40DB-AF4F-1A8566602F8E}" type="pres">
      <dgm:prSet presAssocID="{85E2553F-97FB-45E2-A1ED-DF673F67AAEB}" presName="tx2" presStyleLbl="revTx" presStyleIdx="2" presStyleCnt="4"/>
      <dgm:spPr/>
      <dgm:t>
        <a:bodyPr/>
        <a:lstStyle/>
        <a:p>
          <a:endParaRPr lang="fr-FR"/>
        </a:p>
      </dgm:t>
    </dgm:pt>
    <dgm:pt modelId="{E653E9D3-FCE9-4773-8863-823E4CB9DE8F}" type="pres">
      <dgm:prSet presAssocID="{85E2553F-97FB-45E2-A1ED-DF673F67AAEB}" presName="vert2" presStyleCnt="0"/>
      <dgm:spPr/>
    </dgm:pt>
    <dgm:pt modelId="{FDDDEBE7-8EEF-4E4B-8F25-927E344D5F22}" type="pres">
      <dgm:prSet presAssocID="{85E2553F-97FB-45E2-A1ED-DF673F67AAEB}" presName="thinLine2b" presStyleLbl="callout" presStyleIdx="1" presStyleCnt="3"/>
      <dgm:spPr/>
    </dgm:pt>
    <dgm:pt modelId="{95546949-F605-47DD-B1FD-99AE3910AF6E}" type="pres">
      <dgm:prSet presAssocID="{85E2553F-97FB-45E2-A1ED-DF673F67AAEB}" presName="vertSpace2b" presStyleCnt="0"/>
      <dgm:spPr/>
    </dgm:pt>
    <dgm:pt modelId="{7CADEB6F-4B1B-4071-9697-2DA8C771468B}" type="pres">
      <dgm:prSet presAssocID="{37EA09FC-5936-4E4A-8E6C-74A0E12818B9}" presName="horz2" presStyleCnt="0"/>
      <dgm:spPr/>
    </dgm:pt>
    <dgm:pt modelId="{119E996F-5436-4F22-9A70-9588C19F2F41}" type="pres">
      <dgm:prSet presAssocID="{37EA09FC-5936-4E4A-8E6C-74A0E12818B9}" presName="horzSpace2" presStyleCnt="0"/>
      <dgm:spPr/>
    </dgm:pt>
    <dgm:pt modelId="{887FEB76-3B50-44D1-9906-04326BB186C0}" type="pres">
      <dgm:prSet presAssocID="{37EA09FC-5936-4E4A-8E6C-74A0E12818B9}" presName="tx2" presStyleLbl="revTx" presStyleIdx="3" presStyleCnt="4"/>
      <dgm:spPr/>
      <dgm:t>
        <a:bodyPr/>
        <a:lstStyle/>
        <a:p>
          <a:endParaRPr lang="fr-FR"/>
        </a:p>
      </dgm:t>
    </dgm:pt>
    <dgm:pt modelId="{0B95A43F-AD82-4B64-A392-7E77143A34CA}" type="pres">
      <dgm:prSet presAssocID="{37EA09FC-5936-4E4A-8E6C-74A0E12818B9}" presName="vert2" presStyleCnt="0"/>
      <dgm:spPr/>
    </dgm:pt>
    <dgm:pt modelId="{3CFE53DC-6000-4ED2-890E-74C09FCF62D0}" type="pres">
      <dgm:prSet presAssocID="{37EA09FC-5936-4E4A-8E6C-74A0E12818B9}" presName="thinLine2b" presStyleLbl="callout" presStyleIdx="2" presStyleCnt="3"/>
      <dgm:spPr/>
    </dgm:pt>
    <dgm:pt modelId="{D6191846-D08E-4C06-9430-C22D01787CE4}" type="pres">
      <dgm:prSet presAssocID="{37EA09FC-5936-4E4A-8E6C-74A0E12818B9}" presName="vertSpace2b" presStyleCnt="0"/>
      <dgm:spPr/>
    </dgm:pt>
  </dgm:ptLst>
  <dgm:cxnLst>
    <dgm:cxn modelId="{8DB4658F-C675-4439-B990-F43EE17542D2}" type="presOf" srcId="{37EA09FC-5936-4E4A-8E6C-74A0E12818B9}" destId="{887FEB76-3B50-44D1-9906-04326BB186C0}" srcOrd="0" destOrd="0" presId="urn:microsoft.com/office/officeart/2008/layout/LinedList"/>
    <dgm:cxn modelId="{A8D7A7B7-2274-4729-ADF4-BAF4C3C80280}" type="presOf" srcId="{F2F25D31-5230-4C66-AD3F-8F4243C523B5}" destId="{97B6E690-BAE7-42B8-AFDD-3254C06C1BCC}" srcOrd="0" destOrd="0" presId="urn:microsoft.com/office/officeart/2008/layout/LinedList"/>
    <dgm:cxn modelId="{2F44EEA1-6EF8-4CA1-832C-705C07621CCA}" srcId="{F2F25D31-5230-4C66-AD3F-8F4243C523B5}" destId="{E2E4BA5C-D082-4EF5-AD6F-38BD89A9AF2A}" srcOrd="0" destOrd="0" parTransId="{B2B1B7DB-A4FA-4F2A-914F-21EF2285781E}" sibTransId="{48E9FDFE-BD91-434F-A6BA-7572DF433900}"/>
    <dgm:cxn modelId="{8869D6A3-600E-47E9-8E99-C5A512494943}" srcId="{E2E4BA5C-D082-4EF5-AD6F-38BD89A9AF2A}" destId="{FDE147E6-B8E7-4150-92C3-E6154B9A26F8}" srcOrd="0" destOrd="0" parTransId="{3CD057BC-4EDA-4744-97D9-0C257C87A5A9}" sibTransId="{B8AB1848-2DC7-4297-9282-D743DBD7662D}"/>
    <dgm:cxn modelId="{51A68CEA-E57A-4B22-8198-CF192E149670}" type="presOf" srcId="{85E2553F-97FB-45E2-A1ED-DF673F67AAEB}" destId="{1BC12579-B097-40DB-AF4F-1A8566602F8E}" srcOrd="0" destOrd="0" presId="urn:microsoft.com/office/officeart/2008/layout/LinedList"/>
    <dgm:cxn modelId="{5798BB30-9F20-4199-9FC1-D984843458CE}" type="presOf" srcId="{FDE147E6-B8E7-4150-92C3-E6154B9A26F8}" destId="{2EFDC15E-C29B-4500-8622-140F4F09ECDE}" srcOrd="0" destOrd="0" presId="urn:microsoft.com/office/officeart/2008/layout/LinedList"/>
    <dgm:cxn modelId="{338F240D-B7D9-45A8-A867-7F53B8178B10}" srcId="{E2E4BA5C-D082-4EF5-AD6F-38BD89A9AF2A}" destId="{37EA09FC-5936-4E4A-8E6C-74A0E12818B9}" srcOrd="2" destOrd="0" parTransId="{7AD16724-57FE-421A-9DBB-B4B87A2FA3B2}" sibTransId="{A0C5A74A-4803-462A-A276-F65A6369FD2A}"/>
    <dgm:cxn modelId="{55316A79-9942-4979-86F9-DAC9801F39A4}" srcId="{E2E4BA5C-D082-4EF5-AD6F-38BD89A9AF2A}" destId="{85E2553F-97FB-45E2-A1ED-DF673F67AAEB}" srcOrd="1" destOrd="0" parTransId="{B96B4200-B43D-4452-8356-47C0F8C9E25B}" sibTransId="{59E433E4-2030-4246-A694-01FFC647395F}"/>
    <dgm:cxn modelId="{389EB382-77E7-44F3-B1E1-4433F0948000}" type="presOf" srcId="{E2E4BA5C-D082-4EF5-AD6F-38BD89A9AF2A}" destId="{EEE81C8C-7A48-4ACA-B27D-451C495ACE43}" srcOrd="0" destOrd="0" presId="urn:microsoft.com/office/officeart/2008/layout/LinedList"/>
    <dgm:cxn modelId="{D8489252-544C-4B06-A207-CAD364552105}" type="presParOf" srcId="{97B6E690-BAE7-42B8-AFDD-3254C06C1BCC}" destId="{FD03B176-89B2-4B79-8FA2-4B214D56D405}" srcOrd="0" destOrd="0" presId="urn:microsoft.com/office/officeart/2008/layout/LinedList"/>
    <dgm:cxn modelId="{9983A7CF-5288-4AD5-BA59-CDB24A82DA7C}" type="presParOf" srcId="{97B6E690-BAE7-42B8-AFDD-3254C06C1BCC}" destId="{F439CDE7-1C3C-43BE-8F3A-A4FD6E6DA075}" srcOrd="1" destOrd="0" presId="urn:microsoft.com/office/officeart/2008/layout/LinedList"/>
    <dgm:cxn modelId="{7B747D64-E393-4431-8AC1-E0D8370EAFF4}" type="presParOf" srcId="{F439CDE7-1C3C-43BE-8F3A-A4FD6E6DA075}" destId="{EEE81C8C-7A48-4ACA-B27D-451C495ACE43}" srcOrd="0" destOrd="0" presId="urn:microsoft.com/office/officeart/2008/layout/LinedList"/>
    <dgm:cxn modelId="{D46C01DE-45FC-47C7-91C6-9053C598D497}" type="presParOf" srcId="{F439CDE7-1C3C-43BE-8F3A-A4FD6E6DA075}" destId="{D9B3B6B2-3E6A-4272-910D-450D06D2753F}" srcOrd="1" destOrd="0" presId="urn:microsoft.com/office/officeart/2008/layout/LinedList"/>
    <dgm:cxn modelId="{91D3A4A5-210B-4177-8C10-54A8A3071978}" type="presParOf" srcId="{D9B3B6B2-3E6A-4272-910D-450D06D2753F}" destId="{188E38B3-A7E2-40BA-82C2-D3879DC4FC60}" srcOrd="0" destOrd="0" presId="urn:microsoft.com/office/officeart/2008/layout/LinedList"/>
    <dgm:cxn modelId="{71020E3B-2BFE-4B49-BCAE-FCBCD1597C22}" type="presParOf" srcId="{D9B3B6B2-3E6A-4272-910D-450D06D2753F}" destId="{2B833B41-0926-45B1-9E1E-95903076060C}" srcOrd="1" destOrd="0" presId="urn:microsoft.com/office/officeart/2008/layout/LinedList"/>
    <dgm:cxn modelId="{CAD64D1A-2AEC-480B-BF6B-103656524F2F}" type="presParOf" srcId="{2B833B41-0926-45B1-9E1E-95903076060C}" destId="{65235B88-8161-4953-94E4-2FF4F947064C}" srcOrd="0" destOrd="0" presId="urn:microsoft.com/office/officeart/2008/layout/LinedList"/>
    <dgm:cxn modelId="{B237E0C4-11D8-49B5-8946-F9068C388229}" type="presParOf" srcId="{2B833B41-0926-45B1-9E1E-95903076060C}" destId="{2EFDC15E-C29B-4500-8622-140F4F09ECDE}" srcOrd="1" destOrd="0" presId="urn:microsoft.com/office/officeart/2008/layout/LinedList"/>
    <dgm:cxn modelId="{A97E5020-EF0F-416D-9526-1E188E7D7AF6}" type="presParOf" srcId="{2B833B41-0926-45B1-9E1E-95903076060C}" destId="{33A92625-1620-4B8E-BEC9-8CDC024D4ACB}" srcOrd="2" destOrd="0" presId="urn:microsoft.com/office/officeart/2008/layout/LinedList"/>
    <dgm:cxn modelId="{1520A87F-1884-4C9F-A840-6E43FBF4EC29}" type="presParOf" srcId="{D9B3B6B2-3E6A-4272-910D-450D06D2753F}" destId="{4CE044D0-E44B-4D01-9DCF-B1E56A2C3D32}" srcOrd="2" destOrd="0" presId="urn:microsoft.com/office/officeart/2008/layout/LinedList"/>
    <dgm:cxn modelId="{09FA5B12-B5C7-414A-B578-48FBB1D184D1}" type="presParOf" srcId="{D9B3B6B2-3E6A-4272-910D-450D06D2753F}" destId="{329E4A3F-CC8E-4C09-AB85-38ACFBD7FAF5}" srcOrd="3" destOrd="0" presId="urn:microsoft.com/office/officeart/2008/layout/LinedList"/>
    <dgm:cxn modelId="{23412596-F194-4EA7-9A10-8B8535683BA9}" type="presParOf" srcId="{D9B3B6B2-3E6A-4272-910D-450D06D2753F}" destId="{BD5D9DB6-C777-4A6C-BD39-CA038C1C0CC5}" srcOrd="4" destOrd="0" presId="urn:microsoft.com/office/officeart/2008/layout/LinedList"/>
    <dgm:cxn modelId="{2C0DAEF4-0894-4E2E-864E-94A36FDE41D6}" type="presParOf" srcId="{BD5D9DB6-C777-4A6C-BD39-CA038C1C0CC5}" destId="{5D24BEC4-984A-4425-916F-9E4ECAFF7D10}" srcOrd="0" destOrd="0" presId="urn:microsoft.com/office/officeart/2008/layout/LinedList"/>
    <dgm:cxn modelId="{F7496760-6265-4CC4-8747-1474E9AD9CB9}" type="presParOf" srcId="{BD5D9DB6-C777-4A6C-BD39-CA038C1C0CC5}" destId="{1BC12579-B097-40DB-AF4F-1A8566602F8E}" srcOrd="1" destOrd="0" presId="urn:microsoft.com/office/officeart/2008/layout/LinedList"/>
    <dgm:cxn modelId="{7546AE17-EF2A-40B8-9368-FFA129AB9611}" type="presParOf" srcId="{BD5D9DB6-C777-4A6C-BD39-CA038C1C0CC5}" destId="{E653E9D3-FCE9-4773-8863-823E4CB9DE8F}" srcOrd="2" destOrd="0" presId="urn:microsoft.com/office/officeart/2008/layout/LinedList"/>
    <dgm:cxn modelId="{ED408FF4-D325-4EBF-AF7F-07679270EF67}" type="presParOf" srcId="{D9B3B6B2-3E6A-4272-910D-450D06D2753F}" destId="{FDDDEBE7-8EEF-4E4B-8F25-927E344D5F22}" srcOrd="5" destOrd="0" presId="urn:microsoft.com/office/officeart/2008/layout/LinedList"/>
    <dgm:cxn modelId="{23E7F7D7-A503-4339-8358-F042FD32AE88}" type="presParOf" srcId="{D9B3B6B2-3E6A-4272-910D-450D06D2753F}" destId="{95546949-F605-47DD-B1FD-99AE3910AF6E}" srcOrd="6" destOrd="0" presId="urn:microsoft.com/office/officeart/2008/layout/LinedList"/>
    <dgm:cxn modelId="{5E067A6A-8EC8-4458-B598-F0E47336474F}" type="presParOf" srcId="{D9B3B6B2-3E6A-4272-910D-450D06D2753F}" destId="{7CADEB6F-4B1B-4071-9697-2DA8C771468B}" srcOrd="7" destOrd="0" presId="urn:microsoft.com/office/officeart/2008/layout/LinedList"/>
    <dgm:cxn modelId="{0E787D67-8CB4-4F50-B846-46A98038C6BB}" type="presParOf" srcId="{7CADEB6F-4B1B-4071-9697-2DA8C771468B}" destId="{119E996F-5436-4F22-9A70-9588C19F2F41}" srcOrd="0" destOrd="0" presId="urn:microsoft.com/office/officeart/2008/layout/LinedList"/>
    <dgm:cxn modelId="{86CB6BCD-7762-47C9-8A61-8F3CB20D9B18}" type="presParOf" srcId="{7CADEB6F-4B1B-4071-9697-2DA8C771468B}" destId="{887FEB76-3B50-44D1-9906-04326BB186C0}" srcOrd="1" destOrd="0" presId="urn:microsoft.com/office/officeart/2008/layout/LinedList"/>
    <dgm:cxn modelId="{A5F0C996-FBAE-46AE-A3E3-C75947FE9DD8}" type="presParOf" srcId="{7CADEB6F-4B1B-4071-9697-2DA8C771468B}" destId="{0B95A43F-AD82-4B64-A392-7E77143A34CA}" srcOrd="2" destOrd="0" presId="urn:microsoft.com/office/officeart/2008/layout/LinedList"/>
    <dgm:cxn modelId="{8224B9E0-7CA1-4E01-8E70-9601D75EEEB4}" type="presParOf" srcId="{D9B3B6B2-3E6A-4272-910D-450D06D2753F}" destId="{3CFE53DC-6000-4ED2-890E-74C09FCF62D0}" srcOrd="8" destOrd="0" presId="urn:microsoft.com/office/officeart/2008/layout/LinedList"/>
    <dgm:cxn modelId="{F4FA59F0-7D25-4502-B1A8-202C3D522968}" type="presParOf" srcId="{D9B3B6B2-3E6A-4272-910D-450D06D2753F}" destId="{D6191846-D08E-4C06-9430-C22D01787CE4}"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F25D31-5230-4C66-AD3F-8F4243C523B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FDE147E6-B8E7-4150-92C3-E6154B9A26F8}">
      <dgm:prSet phldrT="[Texte]"/>
      <dgm:spPr/>
      <dgm:t>
        <a:bodyPr/>
        <a:lstStyle/>
        <a:p>
          <a:r>
            <a:rPr lang="fr-FR" dirty="0" err="1" smtClean="0"/>
            <a:t>Fill</a:t>
          </a:r>
          <a:endParaRPr lang="fr-FR" dirty="0"/>
        </a:p>
      </dgm:t>
    </dgm:pt>
    <dgm:pt modelId="{3CD057BC-4EDA-4744-97D9-0C257C87A5A9}" type="parTrans" cxnId="{8869D6A3-600E-47E9-8E99-C5A512494943}">
      <dgm:prSet/>
      <dgm:spPr/>
      <dgm:t>
        <a:bodyPr/>
        <a:lstStyle/>
        <a:p>
          <a:endParaRPr lang="fr-FR"/>
        </a:p>
      </dgm:t>
    </dgm:pt>
    <dgm:pt modelId="{B8AB1848-2DC7-4297-9282-D743DBD7662D}" type="sibTrans" cxnId="{8869D6A3-600E-47E9-8E99-C5A512494943}">
      <dgm:prSet/>
      <dgm:spPr/>
      <dgm:t>
        <a:bodyPr/>
        <a:lstStyle/>
        <a:p>
          <a:endParaRPr lang="fr-FR"/>
        </a:p>
      </dgm:t>
    </dgm:pt>
    <dgm:pt modelId="{85E2553F-97FB-45E2-A1ED-DF673F67AAEB}">
      <dgm:prSet phldrT="[Texte]"/>
      <dgm:spPr/>
      <dgm:t>
        <a:bodyPr/>
        <a:lstStyle/>
        <a:p>
          <a:r>
            <a:rPr lang="fr-FR" dirty="0" smtClean="0"/>
            <a:t>Save</a:t>
          </a:r>
          <a:endParaRPr lang="fr-FR" dirty="0"/>
        </a:p>
      </dgm:t>
    </dgm:pt>
    <dgm:pt modelId="{B96B4200-B43D-4452-8356-47C0F8C9E25B}" type="parTrans" cxnId="{55316A79-9942-4979-86F9-DAC9801F39A4}">
      <dgm:prSet/>
      <dgm:spPr/>
      <dgm:t>
        <a:bodyPr/>
        <a:lstStyle/>
        <a:p>
          <a:endParaRPr lang="fr-FR"/>
        </a:p>
      </dgm:t>
    </dgm:pt>
    <dgm:pt modelId="{59E433E4-2030-4246-A694-01FFC647395F}" type="sibTrans" cxnId="{55316A79-9942-4979-86F9-DAC9801F39A4}">
      <dgm:prSet/>
      <dgm:spPr/>
      <dgm:t>
        <a:bodyPr/>
        <a:lstStyle/>
        <a:p>
          <a:endParaRPr lang="fr-FR"/>
        </a:p>
      </dgm:t>
    </dgm:pt>
    <dgm:pt modelId="{E2E4BA5C-D082-4EF5-AD6F-38BD89A9AF2A}">
      <dgm:prSet phldrT="[Texte]"/>
      <dgm:spPr/>
      <dgm:t>
        <a:bodyPr/>
        <a:lstStyle/>
        <a:p>
          <a:r>
            <a:rPr lang="fr-FR" dirty="0" err="1" smtClean="0"/>
            <a:t>Canvas</a:t>
          </a:r>
          <a:endParaRPr lang="fr-FR" dirty="0"/>
        </a:p>
      </dgm:t>
    </dgm:pt>
    <dgm:pt modelId="{48E9FDFE-BD91-434F-A6BA-7572DF433900}" type="sibTrans" cxnId="{2F44EEA1-6EF8-4CA1-832C-705C07621CCA}">
      <dgm:prSet/>
      <dgm:spPr/>
      <dgm:t>
        <a:bodyPr/>
        <a:lstStyle/>
        <a:p>
          <a:endParaRPr lang="fr-FR"/>
        </a:p>
      </dgm:t>
    </dgm:pt>
    <dgm:pt modelId="{B2B1B7DB-A4FA-4F2A-914F-21EF2285781E}" type="parTrans" cxnId="{2F44EEA1-6EF8-4CA1-832C-705C07621CCA}">
      <dgm:prSet/>
      <dgm:spPr/>
      <dgm:t>
        <a:bodyPr/>
        <a:lstStyle/>
        <a:p>
          <a:endParaRPr lang="fr-FR"/>
        </a:p>
      </dgm:t>
    </dgm:pt>
    <dgm:pt modelId="{97B6E690-BAE7-42B8-AFDD-3254C06C1BCC}" type="pres">
      <dgm:prSet presAssocID="{F2F25D31-5230-4C66-AD3F-8F4243C523B5}" presName="vert0" presStyleCnt="0">
        <dgm:presLayoutVars>
          <dgm:dir/>
          <dgm:animOne val="branch"/>
          <dgm:animLvl val="lvl"/>
        </dgm:presLayoutVars>
      </dgm:prSet>
      <dgm:spPr/>
      <dgm:t>
        <a:bodyPr/>
        <a:lstStyle/>
        <a:p>
          <a:endParaRPr lang="fr-FR"/>
        </a:p>
      </dgm:t>
    </dgm:pt>
    <dgm:pt modelId="{FD03B176-89B2-4B79-8FA2-4B214D56D405}" type="pres">
      <dgm:prSet presAssocID="{E2E4BA5C-D082-4EF5-AD6F-38BD89A9AF2A}" presName="thickLine" presStyleLbl="alignNode1" presStyleIdx="0" presStyleCnt="1"/>
      <dgm:spPr/>
    </dgm:pt>
    <dgm:pt modelId="{F439CDE7-1C3C-43BE-8F3A-A4FD6E6DA075}" type="pres">
      <dgm:prSet presAssocID="{E2E4BA5C-D082-4EF5-AD6F-38BD89A9AF2A}" presName="horz1" presStyleCnt="0"/>
      <dgm:spPr/>
    </dgm:pt>
    <dgm:pt modelId="{EEE81C8C-7A48-4ACA-B27D-451C495ACE43}" type="pres">
      <dgm:prSet presAssocID="{E2E4BA5C-D082-4EF5-AD6F-38BD89A9AF2A}" presName="tx1" presStyleLbl="revTx" presStyleIdx="0" presStyleCnt="3"/>
      <dgm:spPr/>
      <dgm:t>
        <a:bodyPr/>
        <a:lstStyle/>
        <a:p>
          <a:endParaRPr lang="fr-FR"/>
        </a:p>
      </dgm:t>
    </dgm:pt>
    <dgm:pt modelId="{D9B3B6B2-3E6A-4272-910D-450D06D2753F}" type="pres">
      <dgm:prSet presAssocID="{E2E4BA5C-D082-4EF5-AD6F-38BD89A9AF2A}" presName="vert1" presStyleCnt="0"/>
      <dgm:spPr/>
    </dgm:pt>
    <dgm:pt modelId="{188E38B3-A7E2-40BA-82C2-D3879DC4FC60}" type="pres">
      <dgm:prSet presAssocID="{FDE147E6-B8E7-4150-92C3-E6154B9A26F8}" presName="vertSpace2a" presStyleCnt="0"/>
      <dgm:spPr/>
    </dgm:pt>
    <dgm:pt modelId="{2B833B41-0926-45B1-9E1E-95903076060C}" type="pres">
      <dgm:prSet presAssocID="{FDE147E6-B8E7-4150-92C3-E6154B9A26F8}" presName="horz2" presStyleCnt="0"/>
      <dgm:spPr/>
    </dgm:pt>
    <dgm:pt modelId="{65235B88-8161-4953-94E4-2FF4F947064C}" type="pres">
      <dgm:prSet presAssocID="{FDE147E6-B8E7-4150-92C3-E6154B9A26F8}" presName="horzSpace2" presStyleCnt="0"/>
      <dgm:spPr/>
    </dgm:pt>
    <dgm:pt modelId="{2EFDC15E-C29B-4500-8622-140F4F09ECDE}" type="pres">
      <dgm:prSet presAssocID="{FDE147E6-B8E7-4150-92C3-E6154B9A26F8}" presName="tx2" presStyleLbl="revTx" presStyleIdx="1" presStyleCnt="3"/>
      <dgm:spPr/>
      <dgm:t>
        <a:bodyPr/>
        <a:lstStyle/>
        <a:p>
          <a:endParaRPr lang="fr-FR"/>
        </a:p>
      </dgm:t>
    </dgm:pt>
    <dgm:pt modelId="{33A92625-1620-4B8E-BEC9-8CDC024D4ACB}" type="pres">
      <dgm:prSet presAssocID="{FDE147E6-B8E7-4150-92C3-E6154B9A26F8}" presName="vert2" presStyleCnt="0"/>
      <dgm:spPr/>
    </dgm:pt>
    <dgm:pt modelId="{4CE044D0-E44B-4D01-9DCF-B1E56A2C3D32}" type="pres">
      <dgm:prSet presAssocID="{FDE147E6-B8E7-4150-92C3-E6154B9A26F8}" presName="thinLine2b" presStyleLbl="callout" presStyleIdx="0" presStyleCnt="2"/>
      <dgm:spPr/>
    </dgm:pt>
    <dgm:pt modelId="{329E4A3F-CC8E-4C09-AB85-38ACFBD7FAF5}" type="pres">
      <dgm:prSet presAssocID="{FDE147E6-B8E7-4150-92C3-E6154B9A26F8}" presName="vertSpace2b" presStyleCnt="0"/>
      <dgm:spPr/>
    </dgm:pt>
    <dgm:pt modelId="{BD5D9DB6-C777-4A6C-BD39-CA038C1C0CC5}" type="pres">
      <dgm:prSet presAssocID="{85E2553F-97FB-45E2-A1ED-DF673F67AAEB}" presName="horz2" presStyleCnt="0"/>
      <dgm:spPr/>
    </dgm:pt>
    <dgm:pt modelId="{5D24BEC4-984A-4425-916F-9E4ECAFF7D10}" type="pres">
      <dgm:prSet presAssocID="{85E2553F-97FB-45E2-A1ED-DF673F67AAEB}" presName="horzSpace2" presStyleCnt="0"/>
      <dgm:spPr/>
    </dgm:pt>
    <dgm:pt modelId="{1BC12579-B097-40DB-AF4F-1A8566602F8E}" type="pres">
      <dgm:prSet presAssocID="{85E2553F-97FB-45E2-A1ED-DF673F67AAEB}" presName="tx2" presStyleLbl="revTx" presStyleIdx="2" presStyleCnt="3"/>
      <dgm:spPr/>
      <dgm:t>
        <a:bodyPr/>
        <a:lstStyle/>
        <a:p>
          <a:endParaRPr lang="fr-FR"/>
        </a:p>
      </dgm:t>
    </dgm:pt>
    <dgm:pt modelId="{E653E9D3-FCE9-4773-8863-823E4CB9DE8F}" type="pres">
      <dgm:prSet presAssocID="{85E2553F-97FB-45E2-A1ED-DF673F67AAEB}" presName="vert2" presStyleCnt="0"/>
      <dgm:spPr/>
    </dgm:pt>
    <dgm:pt modelId="{FDDDEBE7-8EEF-4E4B-8F25-927E344D5F22}" type="pres">
      <dgm:prSet presAssocID="{85E2553F-97FB-45E2-A1ED-DF673F67AAEB}" presName="thinLine2b" presStyleLbl="callout" presStyleIdx="1" presStyleCnt="2"/>
      <dgm:spPr/>
    </dgm:pt>
    <dgm:pt modelId="{95546949-F605-47DD-B1FD-99AE3910AF6E}" type="pres">
      <dgm:prSet presAssocID="{85E2553F-97FB-45E2-A1ED-DF673F67AAEB}" presName="vertSpace2b" presStyleCnt="0"/>
      <dgm:spPr/>
    </dgm:pt>
  </dgm:ptLst>
  <dgm:cxnLst>
    <dgm:cxn modelId="{2F44EEA1-6EF8-4CA1-832C-705C07621CCA}" srcId="{F2F25D31-5230-4C66-AD3F-8F4243C523B5}" destId="{E2E4BA5C-D082-4EF5-AD6F-38BD89A9AF2A}" srcOrd="0" destOrd="0" parTransId="{B2B1B7DB-A4FA-4F2A-914F-21EF2285781E}" sibTransId="{48E9FDFE-BD91-434F-A6BA-7572DF433900}"/>
    <dgm:cxn modelId="{8869D6A3-600E-47E9-8E99-C5A512494943}" srcId="{E2E4BA5C-D082-4EF5-AD6F-38BD89A9AF2A}" destId="{FDE147E6-B8E7-4150-92C3-E6154B9A26F8}" srcOrd="0" destOrd="0" parTransId="{3CD057BC-4EDA-4744-97D9-0C257C87A5A9}" sibTransId="{B8AB1848-2DC7-4297-9282-D743DBD7662D}"/>
    <dgm:cxn modelId="{13FA457B-F849-46E6-9293-6AEFF25113C2}" type="presOf" srcId="{FDE147E6-B8E7-4150-92C3-E6154B9A26F8}" destId="{2EFDC15E-C29B-4500-8622-140F4F09ECDE}" srcOrd="0" destOrd="0" presId="urn:microsoft.com/office/officeart/2008/layout/LinedList"/>
    <dgm:cxn modelId="{55316A79-9942-4979-86F9-DAC9801F39A4}" srcId="{E2E4BA5C-D082-4EF5-AD6F-38BD89A9AF2A}" destId="{85E2553F-97FB-45E2-A1ED-DF673F67AAEB}" srcOrd="1" destOrd="0" parTransId="{B96B4200-B43D-4452-8356-47C0F8C9E25B}" sibTransId="{59E433E4-2030-4246-A694-01FFC647395F}"/>
    <dgm:cxn modelId="{678B323C-3875-498A-90FA-334CEC4E1097}" type="presOf" srcId="{F2F25D31-5230-4C66-AD3F-8F4243C523B5}" destId="{97B6E690-BAE7-42B8-AFDD-3254C06C1BCC}" srcOrd="0" destOrd="0" presId="urn:microsoft.com/office/officeart/2008/layout/LinedList"/>
    <dgm:cxn modelId="{DE424E9E-5383-4B11-9DC0-304F57C311BC}" type="presOf" srcId="{E2E4BA5C-D082-4EF5-AD6F-38BD89A9AF2A}" destId="{EEE81C8C-7A48-4ACA-B27D-451C495ACE43}" srcOrd="0" destOrd="0" presId="urn:microsoft.com/office/officeart/2008/layout/LinedList"/>
    <dgm:cxn modelId="{43C09F26-CE8F-4394-8241-CF58F3C80A93}" type="presOf" srcId="{85E2553F-97FB-45E2-A1ED-DF673F67AAEB}" destId="{1BC12579-B097-40DB-AF4F-1A8566602F8E}" srcOrd="0" destOrd="0" presId="urn:microsoft.com/office/officeart/2008/layout/LinedList"/>
    <dgm:cxn modelId="{5B81C0CD-7681-44F8-B7AD-3831E2A9500A}" type="presParOf" srcId="{97B6E690-BAE7-42B8-AFDD-3254C06C1BCC}" destId="{FD03B176-89B2-4B79-8FA2-4B214D56D405}" srcOrd="0" destOrd="0" presId="urn:microsoft.com/office/officeart/2008/layout/LinedList"/>
    <dgm:cxn modelId="{20599BF4-F38B-4FA3-8858-FDF932DA5531}" type="presParOf" srcId="{97B6E690-BAE7-42B8-AFDD-3254C06C1BCC}" destId="{F439CDE7-1C3C-43BE-8F3A-A4FD6E6DA075}" srcOrd="1" destOrd="0" presId="urn:microsoft.com/office/officeart/2008/layout/LinedList"/>
    <dgm:cxn modelId="{62646212-62B0-47E8-96C1-B07341B830DC}" type="presParOf" srcId="{F439CDE7-1C3C-43BE-8F3A-A4FD6E6DA075}" destId="{EEE81C8C-7A48-4ACA-B27D-451C495ACE43}" srcOrd="0" destOrd="0" presId="urn:microsoft.com/office/officeart/2008/layout/LinedList"/>
    <dgm:cxn modelId="{87AD9566-5AB2-4716-8F0B-A023FB1FD5B6}" type="presParOf" srcId="{F439CDE7-1C3C-43BE-8F3A-A4FD6E6DA075}" destId="{D9B3B6B2-3E6A-4272-910D-450D06D2753F}" srcOrd="1" destOrd="0" presId="urn:microsoft.com/office/officeart/2008/layout/LinedList"/>
    <dgm:cxn modelId="{BE6ABB95-AAF9-4DCA-9DDA-BC6597229A9A}" type="presParOf" srcId="{D9B3B6B2-3E6A-4272-910D-450D06D2753F}" destId="{188E38B3-A7E2-40BA-82C2-D3879DC4FC60}" srcOrd="0" destOrd="0" presId="urn:microsoft.com/office/officeart/2008/layout/LinedList"/>
    <dgm:cxn modelId="{7B6F6168-A6AB-474C-9685-C5D09198012A}" type="presParOf" srcId="{D9B3B6B2-3E6A-4272-910D-450D06D2753F}" destId="{2B833B41-0926-45B1-9E1E-95903076060C}" srcOrd="1" destOrd="0" presId="urn:microsoft.com/office/officeart/2008/layout/LinedList"/>
    <dgm:cxn modelId="{FB0BA256-7EA6-41E9-BE56-DBC222DFD421}" type="presParOf" srcId="{2B833B41-0926-45B1-9E1E-95903076060C}" destId="{65235B88-8161-4953-94E4-2FF4F947064C}" srcOrd="0" destOrd="0" presId="urn:microsoft.com/office/officeart/2008/layout/LinedList"/>
    <dgm:cxn modelId="{CCC16169-746F-4197-A843-351590C698AC}" type="presParOf" srcId="{2B833B41-0926-45B1-9E1E-95903076060C}" destId="{2EFDC15E-C29B-4500-8622-140F4F09ECDE}" srcOrd="1" destOrd="0" presId="urn:microsoft.com/office/officeart/2008/layout/LinedList"/>
    <dgm:cxn modelId="{D4817689-2CCF-4041-81FE-E1D1A8432742}" type="presParOf" srcId="{2B833B41-0926-45B1-9E1E-95903076060C}" destId="{33A92625-1620-4B8E-BEC9-8CDC024D4ACB}" srcOrd="2" destOrd="0" presId="urn:microsoft.com/office/officeart/2008/layout/LinedList"/>
    <dgm:cxn modelId="{CE30874F-215C-4113-83FE-D1AB82911F0E}" type="presParOf" srcId="{D9B3B6B2-3E6A-4272-910D-450D06D2753F}" destId="{4CE044D0-E44B-4D01-9DCF-B1E56A2C3D32}" srcOrd="2" destOrd="0" presId="urn:microsoft.com/office/officeart/2008/layout/LinedList"/>
    <dgm:cxn modelId="{76A74CF3-E238-4A9A-A43E-5A064BBF47A4}" type="presParOf" srcId="{D9B3B6B2-3E6A-4272-910D-450D06D2753F}" destId="{329E4A3F-CC8E-4C09-AB85-38ACFBD7FAF5}" srcOrd="3" destOrd="0" presId="urn:microsoft.com/office/officeart/2008/layout/LinedList"/>
    <dgm:cxn modelId="{BBD734DB-A26B-484F-9BC2-26AB6C03B3AB}" type="presParOf" srcId="{D9B3B6B2-3E6A-4272-910D-450D06D2753F}" destId="{BD5D9DB6-C777-4A6C-BD39-CA038C1C0CC5}" srcOrd="4" destOrd="0" presId="urn:microsoft.com/office/officeart/2008/layout/LinedList"/>
    <dgm:cxn modelId="{1F624B70-5A7D-49E2-9898-64A7796BDCC6}" type="presParOf" srcId="{BD5D9DB6-C777-4A6C-BD39-CA038C1C0CC5}" destId="{5D24BEC4-984A-4425-916F-9E4ECAFF7D10}" srcOrd="0" destOrd="0" presId="urn:microsoft.com/office/officeart/2008/layout/LinedList"/>
    <dgm:cxn modelId="{937D2F97-1471-486C-B688-13D031E396CB}" type="presParOf" srcId="{BD5D9DB6-C777-4A6C-BD39-CA038C1C0CC5}" destId="{1BC12579-B097-40DB-AF4F-1A8566602F8E}" srcOrd="1" destOrd="0" presId="urn:microsoft.com/office/officeart/2008/layout/LinedList"/>
    <dgm:cxn modelId="{2880689F-4C1E-4DF0-809A-2F7F76D1F55A}" type="presParOf" srcId="{BD5D9DB6-C777-4A6C-BD39-CA038C1C0CC5}" destId="{E653E9D3-FCE9-4773-8863-823E4CB9DE8F}" srcOrd="2" destOrd="0" presId="urn:microsoft.com/office/officeart/2008/layout/LinedList"/>
    <dgm:cxn modelId="{813D79B6-CDD3-4CBD-B4CE-4D98DA8F09B1}" type="presParOf" srcId="{D9B3B6B2-3E6A-4272-910D-450D06D2753F}" destId="{FDDDEBE7-8EEF-4E4B-8F25-927E344D5F22}" srcOrd="5" destOrd="0" presId="urn:microsoft.com/office/officeart/2008/layout/LinedList"/>
    <dgm:cxn modelId="{6A39D21B-8492-440A-8734-3902CBDF63A7}" type="presParOf" srcId="{D9B3B6B2-3E6A-4272-910D-450D06D2753F}" destId="{95546949-F605-47DD-B1FD-99AE3910AF6E}" srcOrd="6"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91C3D1-0420-4138-BC01-5A6EF3FB9B87}"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fr-FR"/>
        </a:p>
      </dgm:t>
    </dgm:pt>
    <dgm:pt modelId="{4B4E0E6A-C6DE-4C20-A26C-DB7BA636BF15}">
      <dgm:prSet phldrT="[Texte]"/>
      <dgm:spPr/>
      <dgm:t>
        <a:bodyPr/>
        <a:lstStyle/>
        <a:p>
          <a:r>
            <a:rPr lang="fr-FR" b="1" dirty="0" smtClean="0">
              <a:latin typeface="Malgun Gothic" panose="020B0503020000020004" pitchFamily="34" charset="-127"/>
              <a:ea typeface="Malgun Gothic" panose="020B0503020000020004" pitchFamily="34" charset="-127"/>
            </a:rPr>
            <a:t>Objective</a:t>
          </a:r>
          <a:endParaRPr lang="fr-FR" dirty="0"/>
        </a:p>
      </dgm:t>
    </dgm:pt>
    <dgm:pt modelId="{E718C4FF-FC0A-4D4B-B370-B7911E69A9CF}" type="parTrans" cxnId="{5DB167B2-10AA-4479-9813-FA9F124DBE9B}">
      <dgm:prSet/>
      <dgm:spPr/>
      <dgm:t>
        <a:bodyPr/>
        <a:lstStyle/>
        <a:p>
          <a:endParaRPr lang="fr-FR"/>
        </a:p>
      </dgm:t>
    </dgm:pt>
    <dgm:pt modelId="{10B672FA-4DB2-4C27-8020-B1C7FDC30847}" type="sibTrans" cxnId="{5DB167B2-10AA-4479-9813-FA9F124DBE9B}">
      <dgm:prSet/>
      <dgm:spPr/>
      <dgm:t>
        <a:bodyPr/>
        <a:lstStyle/>
        <a:p>
          <a:endParaRPr lang="fr-FR"/>
        </a:p>
      </dgm:t>
    </dgm:pt>
    <dgm:pt modelId="{8DB5AD37-3C75-466F-A684-701EDAE1B971}">
      <dgm:prSet phldrT="[Texte]" custT="1"/>
      <dgm:spPr/>
      <dgm:t>
        <a:bodyPr/>
        <a:lstStyle/>
        <a:p>
          <a:r>
            <a:rPr lang="fr-FR" sz="1050" dirty="0" smtClean="0">
              <a:latin typeface="Malgun Gothic" panose="020B0503020000020004" pitchFamily="34" charset="-127"/>
              <a:ea typeface="Malgun Gothic" panose="020B0503020000020004" pitchFamily="34" charset="-127"/>
            </a:rPr>
            <a:t>The main </a:t>
          </a:r>
          <a:r>
            <a:rPr lang="fr-FR" sz="1050" dirty="0" err="1" smtClean="0">
              <a:latin typeface="Malgun Gothic" panose="020B0503020000020004" pitchFamily="34" charset="-127"/>
              <a:ea typeface="Malgun Gothic" panose="020B0503020000020004" pitchFamily="34" charset="-127"/>
            </a:rPr>
            <a:t>purpose</a:t>
          </a:r>
          <a:r>
            <a:rPr lang="fr-FR" sz="1050" dirty="0" smtClean="0">
              <a:latin typeface="Malgun Gothic" panose="020B0503020000020004" pitchFamily="34" charset="-127"/>
              <a:ea typeface="Malgun Gothic" panose="020B0503020000020004" pitchFamily="34" charset="-127"/>
            </a:rPr>
            <a:t> of the model </a:t>
          </a:r>
          <a:r>
            <a:rPr lang="fr-FR" sz="1050" dirty="0" err="1" smtClean="0">
              <a:latin typeface="Malgun Gothic" panose="020B0503020000020004" pitchFamily="34" charset="-127"/>
              <a:ea typeface="Malgun Gothic" panose="020B0503020000020004" pitchFamily="34" charset="-127"/>
            </a:rPr>
            <a:t>is</a:t>
          </a:r>
          <a:r>
            <a:rPr lang="fr-FR" sz="1050" dirty="0" smtClean="0">
              <a:latin typeface="Malgun Gothic" panose="020B0503020000020004" pitchFamily="34" charset="-127"/>
              <a:ea typeface="Malgun Gothic" panose="020B0503020000020004" pitchFamily="34" charset="-127"/>
            </a:rPr>
            <a:t> to </a:t>
          </a:r>
          <a:r>
            <a:rPr lang="fr-FR" sz="1050" dirty="0" err="1" smtClean="0">
              <a:latin typeface="Malgun Gothic" panose="020B0503020000020004" pitchFamily="34" charset="-127"/>
              <a:ea typeface="Malgun Gothic" panose="020B0503020000020004" pitchFamily="34" charset="-127"/>
            </a:rPr>
            <a:t>provide</a:t>
          </a:r>
          <a:r>
            <a:rPr lang="fr-FR" sz="1050" dirty="0" smtClean="0">
              <a:latin typeface="Malgun Gothic" panose="020B0503020000020004" pitchFamily="34" charset="-127"/>
              <a:ea typeface="Malgun Gothic" panose="020B0503020000020004" pitchFamily="34" charset="-127"/>
            </a:rPr>
            <a:t> best scenarios of the </a:t>
          </a:r>
          <a:r>
            <a:rPr lang="fr-FR" sz="1050" dirty="0" err="1" smtClean="0">
              <a:latin typeface="Malgun Gothic" panose="020B0503020000020004" pitchFamily="34" charset="-127"/>
              <a:ea typeface="Malgun Gothic" panose="020B0503020000020004" pitchFamily="34" charset="-127"/>
            </a:rPr>
            <a:t>supply-chain</a:t>
          </a:r>
          <a:r>
            <a:rPr lang="fr-FR" sz="1050" dirty="0" smtClean="0">
              <a:latin typeface="Malgun Gothic" panose="020B0503020000020004" pitchFamily="34" charset="-127"/>
              <a:ea typeface="Malgun Gothic" panose="020B0503020000020004" pitchFamily="34" charset="-127"/>
            </a:rPr>
            <a:t> in </a:t>
          </a:r>
          <a:r>
            <a:rPr lang="fr-FR" sz="1050" dirty="0" err="1" smtClean="0">
              <a:latin typeface="Malgun Gothic" panose="020B0503020000020004" pitchFamily="34" charset="-127"/>
              <a:ea typeface="Malgun Gothic" panose="020B0503020000020004" pitchFamily="34" charset="-127"/>
            </a:rPr>
            <a:t>terms</a:t>
          </a:r>
          <a:r>
            <a:rPr lang="fr-FR" sz="1050" dirty="0" smtClean="0">
              <a:latin typeface="Malgun Gothic" panose="020B0503020000020004" pitchFamily="34" charset="-127"/>
              <a:ea typeface="Malgun Gothic" panose="020B0503020000020004" pitchFamily="34" charset="-127"/>
            </a:rPr>
            <a:t> of cost PV. It </a:t>
          </a:r>
          <a:r>
            <a:rPr lang="fr-FR" sz="1050" dirty="0" err="1" smtClean="0">
              <a:latin typeface="Malgun Gothic" panose="020B0503020000020004" pitchFamily="34" charset="-127"/>
              <a:ea typeface="Malgun Gothic" panose="020B0503020000020004" pitchFamily="34" charset="-127"/>
            </a:rPr>
            <a:t>will</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compute</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also</a:t>
          </a:r>
          <a:r>
            <a:rPr lang="fr-FR" sz="1050" dirty="0" smtClean="0">
              <a:latin typeface="Malgun Gothic" panose="020B0503020000020004" pitchFamily="34" charset="-127"/>
              <a:ea typeface="Malgun Gothic" panose="020B0503020000020004" pitchFamily="34" charset="-127"/>
            </a:rPr>
            <a:t> utilities, by-</a:t>
          </a:r>
          <a:r>
            <a:rPr lang="fr-FR" sz="1050" dirty="0" err="1" smtClean="0">
              <a:latin typeface="Malgun Gothic" panose="020B0503020000020004" pitchFamily="34" charset="-127"/>
              <a:ea typeface="Malgun Gothic" panose="020B0503020000020004" pitchFamily="34" charset="-127"/>
            </a:rPr>
            <a:t>products</a:t>
          </a:r>
          <a:r>
            <a:rPr lang="fr-FR" sz="1050" dirty="0" smtClean="0">
              <a:latin typeface="Malgun Gothic" panose="020B0503020000020004" pitchFamily="34" charset="-127"/>
              <a:ea typeface="Malgun Gothic" panose="020B0503020000020004" pitchFamily="34" charset="-127"/>
            </a:rPr>
            <a:t> and </a:t>
          </a:r>
          <a:r>
            <a:rPr lang="fr-FR" sz="1050" dirty="0" err="1" smtClean="0">
              <a:latin typeface="Malgun Gothic" panose="020B0503020000020004" pitchFamily="34" charset="-127"/>
              <a:ea typeface="Malgun Gothic" panose="020B0503020000020004" pitchFamily="34" charset="-127"/>
            </a:rPr>
            <a:t>co-products</a:t>
          </a:r>
          <a:r>
            <a:rPr lang="fr-FR" sz="1050" dirty="0" smtClean="0">
              <a:latin typeface="Malgun Gothic" panose="020B0503020000020004" pitchFamily="34" charset="-127"/>
              <a:ea typeface="Malgun Gothic" panose="020B0503020000020004" pitchFamily="34" charset="-127"/>
            </a:rPr>
            <a:t> balances.</a:t>
          </a:r>
          <a:endParaRPr lang="fr-FR" sz="1050" dirty="0"/>
        </a:p>
      </dgm:t>
    </dgm:pt>
    <dgm:pt modelId="{29A4D77B-B7CD-48D0-8987-C70D1A6DBF5F}" type="parTrans" cxnId="{7B65F35D-AEAF-4111-A9DB-4B36EBB17203}">
      <dgm:prSet/>
      <dgm:spPr/>
      <dgm:t>
        <a:bodyPr/>
        <a:lstStyle/>
        <a:p>
          <a:endParaRPr lang="fr-FR"/>
        </a:p>
      </dgm:t>
    </dgm:pt>
    <dgm:pt modelId="{6A5709EC-C487-442B-9881-727CF9FDD8DB}" type="sibTrans" cxnId="{7B65F35D-AEAF-4111-A9DB-4B36EBB17203}">
      <dgm:prSet/>
      <dgm:spPr/>
      <dgm:t>
        <a:bodyPr/>
        <a:lstStyle/>
        <a:p>
          <a:endParaRPr lang="fr-FR"/>
        </a:p>
      </dgm:t>
    </dgm:pt>
    <dgm:pt modelId="{FECF983B-C358-4815-AA63-E3E40FF3C4B3}">
      <dgm:prSet phldrT="[Texte]"/>
      <dgm:spPr/>
      <dgm:t>
        <a:bodyPr/>
        <a:lstStyle/>
        <a:p>
          <a:r>
            <a:rPr lang="fr-FR" b="1" smtClean="0">
              <a:latin typeface="Malgun Gothic" panose="020B0503020000020004" pitchFamily="34" charset="-127"/>
              <a:ea typeface="Malgun Gothic" panose="020B0503020000020004" pitchFamily="34" charset="-127"/>
            </a:rPr>
            <a:t>Scope</a:t>
          </a:r>
          <a:endParaRPr lang="fr-FR" dirty="0"/>
        </a:p>
      </dgm:t>
    </dgm:pt>
    <dgm:pt modelId="{AA244944-4D3D-44C5-BD19-FBCE881DBF7E}" type="parTrans" cxnId="{4D95AA7E-8D41-4A3E-9380-C44FA5E84B31}">
      <dgm:prSet/>
      <dgm:spPr/>
      <dgm:t>
        <a:bodyPr/>
        <a:lstStyle/>
        <a:p>
          <a:endParaRPr lang="fr-FR"/>
        </a:p>
      </dgm:t>
    </dgm:pt>
    <dgm:pt modelId="{A8719B60-F51E-49A5-8AE7-54E68F3C24E6}" type="sibTrans" cxnId="{4D95AA7E-8D41-4A3E-9380-C44FA5E84B31}">
      <dgm:prSet/>
      <dgm:spPr/>
      <dgm:t>
        <a:bodyPr/>
        <a:lstStyle/>
        <a:p>
          <a:endParaRPr lang="fr-FR"/>
        </a:p>
      </dgm:t>
    </dgm:pt>
    <dgm:pt modelId="{D60F31C8-195E-4813-B9F1-90C13DCB0CC2}">
      <dgm:prSet phldrT="[Texte]" custT="1"/>
      <dgm:spPr/>
      <dgm:t>
        <a:bodyPr/>
        <a:lstStyle/>
        <a:p>
          <a:r>
            <a:rPr lang="fr-FR" sz="1050" dirty="0" smtClean="0">
              <a:latin typeface="Malgun Gothic" panose="020B0503020000020004" pitchFamily="34" charset="-127"/>
              <a:ea typeface="Malgun Gothic" panose="020B0503020000020004" pitchFamily="34" charset="-127"/>
            </a:rPr>
            <a:t>The model </a:t>
          </a:r>
          <a:r>
            <a:rPr lang="fr-FR" sz="1050" dirty="0" err="1" smtClean="0">
              <a:latin typeface="Malgun Gothic" panose="020B0503020000020004" pitchFamily="34" charset="-127"/>
              <a:ea typeface="Malgun Gothic" panose="020B0503020000020004" pitchFamily="34" charset="-127"/>
            </a:rPr>
            <a:t>will</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simulate</a:t>
          </a:r>
          <a:r>
            <a:rPr lang="fr-FR" sz="1050" dirty="0" smtClean="0">
              <a:latin typeface="Malgun Gothic" panose="020B0503020000020004" pitchFamily="34" charset="-127"/>
              <a:ea typeface="Malgun Gothic" panose="020B0503020000020004" pitchFamily="34" charset="-127"/>
            </a:rPr>
            <a:t> multiple scenarios of </a:t>
          </a:r>
          <a:r>
            <a:rPr lang="fr-FR" sz="1050" dirty="0" err="1" smtClean="0">
              <a:latin typeface="Malgun Gothic" panose="020B0503020000020004" pitchFamily="34" charset="-127"/>
              <a:ea typeface="Malgun Gothic" panose="020B0503020000020004" pitchFamily="34" charset="-127"/>
            </a:rPr>
            <a:t>processes</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capacities</a:t>
          </a:r>
          <a:r>
            <a:rPr lang="fr-FR" sz="1050" dirty="0" smtClean="0">
              <a:latin typeface="Malgun Gothic" panose="020B0503020000020004" pitchFamily="34" charset="-127"/>
              <a:ea typeface="Malgun Gothic" panose="020B0503020000020004" pitchFamily="34" charset="-127"/>
            </a:rPr>
            <a:t> and locations for mine, </a:t>
          </a:r>
          <a:r>
            <a:rPr lang="fr-FR" sz="1050" dirty="0" err="1" smtClean="0">
              <a:latin typeface="Malgun Gothic" panose="020B0503020000020004" pitchFamily="34" charset="-127"/>
              <a:ea typeface="Malgun Gothic" panose="020B0503020000020004" pitchFamily="34" charset="-127"/>
            </a:rPr>
            <a:t>beneficiation</a:t>
          </a:r>
          <a:r>
            <a:rPr lang="fr-FR" sz="1050" dirty="0" smtClean="0">
              <a:latin typeface="Malgun Gothic" panose="020B0503020000020004" pitchFamily="34" charset="-127"/>
              <a:ea typeface="Malgun Gothic" panose="020B0503020000020004" pitchFamily="34" charset="-127"/>
            </a:rPr>
            <a:t>, SAP, PAP, granulation and the </a:t>
          </a:r>
          <a:r>
            <a:rPr lang="fr-FR" sz="1050" dirty="0" err="1" smtClean="0">
              <a:latin typeface="Malgun Gothic" panose="020B0503020000020004" pitchFamily="34" charset="-127"/>
              <a:ea typeface="Malgun Gothic" panose="020B0503020000020004" pitchFamily="34" charset="-127"/>
            </a:rPr>
            <a:t>underlying</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logistics</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that</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connects</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those</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layers</a:t>
          </a:r>
          <a:r>
            <a:rPr lang="fr-FR" sz="1050" dirty="0" smtClean="0">
              <a:latin typeface="Malgun Gothic" panose="020B0503020000020004" pitchFamily="34" charset="-127"/>
              <a:ea typeface="Malgun Gothic" panose="020B0503020000020004" pitchFamily="34" charset="-127"/>
            </a:rPr>
            <a:t>. The scope of </a:t>
          </a:r>
          <a:r>
            <a:rPr lang="fr-FR" sz="1050" dirty="0" err="1" smtClean="0">
              <a:latin typeface="Malgun Gothic" panose="020B0503020000020004" pitchFamily="34" charset="-127"/>
              <a:ea typeface="Malgun Gothic" panose="020B0503020000020004" pitchFamily="34" charset="-127"/>
            </a:rPr>
            <a:t>each</a:t>
          </a:r>
          <a:r>
            <a:rPr lang="fr-FR" sz="1050" dirty="0" smtClean="0">
              <a:latin typeface="Malgun Gothic" panose="020B0503020000020004" pitchFamily="34" charset="-127"/>
              <a:ea typeface="Malgun Gothic" panose="020B0503020000020004" pitchFamily="34" charset="-127"/>
            </a:rPr>
            <a:t> layer </a:t>
          </a:r>
          <a:r>
            <a:rPr lang="fr-FR" sz="1050" dirty="0" err="1" smtClean="0">
              <a:latin typeface="Malgun Gothic" panose="020B0503020000020004" pitchFamily="34" charset="-127"/>
              <a:ea typeface="Malgun Gothic" panose="020B0503020000020004" pitchFamily="34" charset="-127"/>
            </a:rPr>
            <a:t>is</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detailed</a:t>
          </a:r>
          <a:r>
            <a:rPr lang="fr-FR" sz="1050" dirty="0" smtClean="0">
              <a:latin typeface="Malgun Gothic" panose="020B0503020000020004" pitchFamily="34" charset="-127"/>
              <a:ea typeface="Malgun Gothic" panose="020B0503020000020004" pitchFamily="34" charset="-127"/>
            </a:rPr>
            <a:t> in the </a:t>
          </a:r>
          <a:r>
            <a:rPr lang="fr-FR" sz="1050" dirty="0" err="1" smtClean="0">
              <a:latin typeface="Malgun Gothic" panose="020B0503020000020004" pitchFamily="34" charset="-127"/>
              <a:ea typeface="Malgun Gothic" panose="020B0503020000020004" pitchFamily="34" charset="-127"/>
            </a:rPr>
            <a:t>following</a:t>
          </a:r>
          <a:r>
            <a:rPr lang="fr-FR" sz="1050" dirty="0" smtClean="0">
              <a:latin typeface="Malgun Gothic" panose="020B0503020000020004" pitchFamily="34" charset="-127"/>
              <a:ea typeface="Malgun Gothic" panose="020B0503020000020004" pitchFamily="34" charset="-127"/>
            </a:rPr>
            <a:t> sections.</a:t>
          </a:r>
          <a:endParaRPr lang="fr-FR" sz="1050" dirty="0"/>
        </a:p>
      </dgm:t>
    </dgm:pt>
    <dgm:pt modelId="{E717A73D-7F87-4B2C-B6F6-121EC1C33683}" type="parTrans" cxnId="{47377BF0-DB38-4CF7-AA0F-E8B0B8BE4EC3}">
      <dgm:prSet/>
      <dgm:spPr/>
      <dgm:t>
        <a:bodyPr/>
        <a:lstStyle/>
        <a:p>
          <a:endParaRPr lang="fr-FR"/>
        </a:p>
      </dgm:t>
    </dgm:pt>
    <dgm:pt modelId="{6222D9AC-C809-4D86-92F4-FFB9EA25CF36}" type="sibTrans" cxnId="{47377BF0-DB38-4CF7-AA0F-E8B0B8BE4EC3}">
      <dgm:prSet/>
      <dgm:spPr/>
      <dgm:t>
        <a:bodyPr/>
        <a:lstStyle/>
        <a:p>
          <a:endParaRPr lang="fr-FR"/>
        </a:p>
      </dgm:t>
    </dgm:pt>
    <dgm:pt modelId="{BD534B20-6C49-41A1-AF99-5D5C10BD80F4}">
      <dgm:prSet phldrT="[Texte]"/>
      <dgm:spPr/>
      <dgm:t>
        <a:bodyPr/>
        <a:lstStyle/>
        <a:p>
          <a:r>
            <a:rPr lang="fr-FR" b="1" smtClean="0">
              <a:latin typeface="Malgun Gothic" panose="020B0503020000020004" pitchFamily="34" charset="-127"/>
              <a:ea typeface="Malgun Gothic" panose="020B0503020000020004" pitchFamily="34" charset="-127"/>
            </a:rPr>
            <a:t>Optimization horizon</a:t>
          </a:r>
          <a:endParaRPr lang="fr-FR" dirty="0"/>
        </a:p>
      </dgm:t>
    </dgm:pt>
    <dgm:pt modelId="{CDB87322-AB77-4489-8531-BF8128A518E7}" type="parTrans" cxnId="{FE1B01FC-1CA1-4BC5-BCF2-9CA98F179015}">
      <dgm:prSet/>
      <dgm:spPr/>
      <dgm:t>
        <a:bodyPr/>
        <a:lstStyle/>
        <a:p>
          <a:endParaRPr lang="fr-FR"/>
        </a:p>
      </dgm:t>
    </dgm:pt>
    <dgm:pt modelId="{DEBF816D-2F97-44DE-9B90-80E730402C94}" type="sibTrans" cxnId="{FE1B01FC-1CA1-4BC5-BCF2-9CA98F179015}">
      <dgm:prSet/>
      <dgm:spPr/>
      <dgm:t>
        <a:bodyPr/>
        <a:lstStyle/>
        <a:p>
          <a:endParaRPr lang="fr-FR"/>
        </a:p>
      </dgm:t>
    </dgm:pt>
    <dgm:pt modelId="{F43E68FC-591D-4C0C-AC78-6D9D3E153E10}">
      <dgm:prSet phldrT="[Texte]" custT="1"/>
      <dgm:spPr/>
      <dgm:t>
        <a:bodyPr/>
        <a:lstStyle/>
        <a:p>
          <a:r>
            <a:rPr lang="fr-FR" sz="1050" dirty="0" smtClean="0">
              <a:latin typeface="Malgun Gothic" panose="020B0503020000020004" pitchFamily="34" charset="-127"/>
              <a:ea typeface="Malgun Gothic" panose="020B0503020000020004" pitchFamily="34" charset="-127"/>
            </a:rPr>
            <a:t>The </a:t>
          </a:r>
          <a:r>
            <a:rPr lang="fr-FR" sz="1050" dirty="0" err="1" smtClean="0">
              <a:latin typeface="Malgun Gothic" panose="020B0503020000020004" pitchFamily="34" charset="-127"/>
              <a:ea typeface="Malgun Gothic" panose="020B0503020000020004" pitchFamily="34" charset="-127"/>
            </a:rPr>
            <a:t>strategic</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study</a:t>
          </a:r>
          <a:r>
            <a:rPr lang="fr-FR" sz="1050" dirty="0" smtClean="0">
              <a:latin typeface="Malgun Gothic" panose="020B0503020000020004" pitchFamily="34" charset="-127"/>
              <a:ea typeface="Malgun Gothic" panose="020B0503020000020004" pitchFamily="34" charset="-127"/>
            </a:rPr>
            <a:t> of JESA </a:t>
          </a:r>
          <a:r>
            <a:rPr lang="fr-FR" sz="1050" dirty="0" err="1" smtClean="0">
              <a:latin typeface="Malgun Gothic" panose="020B0503020000020004" pitchFamily="34" charset="-127"/>
              <a:ea typeface="Malgun Gothic" panose="020B0503020000020004" pitchFamily="34" charset="-127"/>
            </a:rPr>
            <a:t>is</a:t>
          </a:r>
          <a:r>
            <a:rPr lang="fr-FR" sz="1050" dirty="0" smtClean="0">
              <a:latin typeface="Malgun Gothic" panose="020B0503020000020004" pitchFamily="34" charset="-127"/>
              <a:ea typeface="Malgun Gothic" panose="020B0503020000020004" pitchFamily="34" charset="-127"/>
            </a:rPr>
            <a:t> </a:t>
          </a:r>
          <a:r>
            <a:rPr lang="fr-FR" sz="1050" dirty="0" err="1" smtClean="0">
              <a:latin typeface="Malgun Gothic" panose="020B0503020000020004" pitchFamily="34" charset="-127"/>
              <a:ea typeface="Malgun Gothic" panose="020B0503020000020004" pitchFamily="34" charset="-127"/>
            </a:rPr>
            <a:t>based</a:t>
          </a:r>
          <a:r>
            <a:rPr lang="fr-FR" sz="1050" dirty="0" smtClean="0">
              <a:latin typeface="Malgun Gothic" panose="020B0503020000020004" pitchFamily="34" charset="-127"/>
              <a:ea typeface="Malgun Gothic" panose="020B0503020000020004" pitchFamily="34" charset="-127"/>
            </a:rPr>
            <a:t> on a 11-year </a:t>
          </a:r>
          <a:r>
            <a:rPr lang="fr-FR" sz="1050" dirty="0" err="1" smtClean="0">
              <a:latin typeface="Malgun Gothic" panose="020B0503020000020004" pitchFamily="34" charset="-127"/>
              <a:ea typeface="Malgun Gothic" panose="020B0503020000020004" pitchFamily="34" charset="-127"/>
            </a:rPr>
            <a:t>investment</a:t>
          </a:r>
          <a:r>
            <a:rPr lang="fr-FR" sz="1050" dirty="0" smtClean="0">
              <a:latin typeface="Malgun Gothic" panose="020B0503020000020004" pitchFamily="34" charset="-127"/>
              <a:ea typeface="Malgun Gothic" panose="020B0503020000020004" pitchFamily="34" charset="-127"/>
            </a:rPr>
            <a:t> horizon.</a:t>
          </a:r>
          <a:endParaRPr lang="fr-FR" sz="1050" dirty="0"/>
        </a:p>
      </dgm:t>
    </dgm:pt>
    <dgm:pt modelId="{682D8C74-2B48-4673-B56A-9C61E37F48DD}" type="parTrans" cxnId="{C81FDD10-69C9-4405-A86E-3F8BABE3444E}">
      <dgm:prSet/>
      <dgm:spPr/>
      <dgm:t>
        <a:bodyPr/>
        <a:lstStyle/>
        <a:p>
          <a:endParaRPr lang="fr-FR"/>
        </a:p>
      </dgm:t>
    </dgm:pt>
    <dgm:pt modelId="{5449CA87-58F1-4183-9F5C-E003C44E537E}" type="sibTrans" cxnId="{C81FDD10-69C9-4405-A86E-3F8BABE3444E}">
      <dgm:prSet/>
      <dgm:spPr/>
      <dgm:t>
        <a:bodyPr/>
        <a:lstStyle/>
        <a:p>
          <a:endParaRPr lang="fr-FR"/>
        </a:p>
      </dgm:t>
    </dgm:pt>
    <dgm:pt modelId="{720930F1-88F3-4E9B-B2F9-86B5FD616BB4}">
      <dgm:prSet phldrT="[Texte]" custT="1"/>
      <dgm:spPr/>
      <dgm:t>
        <a:bodyPr/>
        <a:lstStyle/>
        <a:p>
          <a:r>
            <a:rPr lang="fr-FR" sz="900" dirty="0" smtClean="0">
              <a:latin typeface="Malgun Gothic" panose="020B0503020000020004" pitchFamily="34" charset="-127"/>
              <a:ea typeface="Malgun Gothic" panose="020B0503020000020004" pitchFamily="34" charset="-127"/>
            </a:rPr>
            <a:t>Python</a:t>
          </a:r>
          <a:endParaRPr lang="fr-FR" sz="900" dirty="0"/>
        </a:p>
      </dgm:t>
    </dgm:pt>
    <dgm:pt modelId="{013AED80-7120-4A19-8604-41A5E0A22D18}" type="parTrans" cxnId="{077E79F3-2325-496F-941E-56ABF4338574}">
      <dgm:prSet/>
      <dgm:spPr/>
      <dgm:t>
        <a:bodyPr/>
        <a:lstStyle/>
        <a:p>
          <a:endParaRPr lang="fr-FR"/>
        </a:p>
      </dgm:t>
    </dgm:pt>
    <dgm:pt modelId="{76EDB096-20B3-4A02-A7AF-A65874A8EF5F}" type="sibTrans" cxnId="{077E79F3-2325-496F-941E-56ABF4338574}">
      <dgm:prSet/>
      <dgm:spPr/>
      <dgm:t>
        <a:bodyPr/>
        <a:lstStyle/>
        <a:p>
          <a:endParaRPr lang="fr-FR"/>
        </a:p>
      </dgm:t>
    </dgm:pt>
    <dgm:pt modelId="{EEE78727-2842-47B1-9F44-08592A75BFDF}">
      <dgm:prSet phldrT="[Texte]"/>
      <dgm:spPr/>
      <dgm:t>
        <a:bodyPr/>
        <a:lstStyle/>
        <a:p>
          <a:r>
            <a:rPr lang="fr-FR" b="1" dirty="0" err="1" smtClean="0">
              <a:latin typeface="Malgun Gothic" panose="020B0503020000020004" pitchFamily="34" charset="-127"/>
              <a:ea typeface="Malgun Gothic" panose="020B0503020000020004" pitchFamily="34" charset="-127"/>
            </a:rPr>
            <a:t>Technology</a:t>
          </a:r>
          <a:r>
            <a:rPr lang="fr-FR" b="1" dirty="0" smtClean="0">
              <a:latin typeface="Malgun Gothic" panose="020B0503020000020004" pitchFamily="34" charset="-127"/>
              <a:ea typeface="Malgun Gothic" panose="020B0503020000020004" pitchFamily="34" charset="-127"/>
            </a:rPr>
            <a:t> </a:t>
          </a:r>
          <a:endParaRPr lang="fr-FR" dirty="0"/>
        </a:p>
      </dgm:t>
    </dgm:pt>
    <dgm:pt modelId="{2C61F6DF-93A9-412C-9147-2098163EC3E0}" type="parTrans" cxnId="{0839DB8F-35CA-4673-A465-805681C293A3}">
      <dgm:prSet/>
      <dgm:spPr/>
      <dgm:t>
        <a:bodyPr/>
        <a:lstStyle/>
        <a:p>
          <a:endParaRPr lang="fr-FR"/>
        </a:p>
      </dgm:t>
    </dgm:pt>
    <dgm:pt modelId="{3D116A6F-FA7B-41C8-BEDB-D09202204C32}" type="sibTrans" cxnId="{0839DB8F-35CA-4673-A465-805681C293A3}">
      <dgm:prSet/>
      <dgm:spPr/>
      <dgm:t>
        <a:bodyPr/>
        <a:lstStyle/>
        <a:p>
          <a:endParaRPr lang="fr-FR"/>
        </a:p>
      </dgm:t>
    </dgm:pt>
    <dgm:pt modelId="{02C232DE-81CE-44F7-BFCF-C22D27431634}">
      <dgm:prSet custT="1"/>
      <dgm:spPr/>
      <dgm:t>
        <a:bodyPr/>
        <a:lstStyle/>
        <a:p>
          <a:r>
            <a:rPr lang="fr-FR" sz="900" dirty="0" smtClean="0">
              <a:latin typeface="Malgun Gothic" panose="020B0503020000020004" pitchFamily="34" charset="-127"/>
              <a:ea typeface="Malgun Gothic" panose="020B0503020000020004" pitchFamily="34" charset="-127"/>
            </a:rPr>
            <a:t>Web APIs</a:t>
          </a:r>
        </a:p>
      </dgm:t>
    </dgm:pt>
    <dgm:pt modelId="{202C1585-B97A-4F01-B6D0-DF446525CF47}" type="parTrans" cxnId="{5A443DDF-9DFA-4DE2-971E-2B8E1E65B0F1}">
      <dgm:prSet/>
      <dgm:spPr/>
      <dgm:t>
        <a:bodyPr/>
        <a:lstStyle/>
        <a:p>
          <a:endParaRPr lang="fr-FR"/>
        </a:p>
      </dgm:t>
    </dgm:pt>
    <dgm:pt modelId="{81EB3EE5-F768-4940-B153-2EF7A9DB7E6A}" type="sibTrans" cxnId="{5A443DDF-9DFA-4DE2-971E-2B8E1E65B0F1}">
      <dgm:prSet/>
      <dgm:spPr/>
      <dgm:t>
        <a:bodyPr/>
        <a:lstStyle/>
        <a:p>
          <a:endParaRPr lang="fr-FR"/>
        </a:p>
      </dgm:t>
    </dgm:pt>
    <dgm:pt modelId="{D5C98395-4E8D-43AF-9CAD-2FC358C021D3}">
      <dgm:prSet custT="1"/>
      <dgm:spPr/>
      <dgm:t>
        <a:bodyPr/>
        <a:lstStyle/>
        <a:p>
          <a:r>
            <a:rPr lang="fr-FR" sz="900" dirty="0" err="1" smtClean="0">
              <a:latin typeface="Malgun Gothic" panose="020B0503020000020004" pitchFamily="34" charset="-127"/>
              <a:ea typeface="Malgun Gothic" panose="020B0503020000020004" pitchFamily="34" charset="-127"/>
            </a:rPr>
            <a:t>Distributed</a:t>
          </a:r>
          <a:r>
            <a:rPr lang="fr-FR" sz="900" dirty="0" smtClean="0">
              <a:latin typeface="Malgun Gothic" panose="020B0503020000020004" pitchFamily="34" charset="-127"/>
              <a:ea typeface="Malgun Gothic" panose="020B0503020000020004" pitchFamily="34" charset="-127"/>
            </a:rPr>
            <a:t> </a:t>
          </a:r>
          <a:r>
            <a:rPr lang="fr-FR" sz="900" dirty="0" err="1" smtClean="0">
              <a:latin typeface="Malgun Gothic" panose="020B0503020000020004" pitchFamily="34" charset="-127"/>
              <a:ea typeface="Malgun Gothic" panose="020B0503020000020004" pitchFamily="34" charset="-127"/>
            </a:rPr>
            <a:t>computing</a:t>
          </a:r>
          <a:endParaRPr lang="fr-FR" sz="900" dirty="0" smtClean="0">
            <a:latin typeface="Malgun Gothic" panose="020B0503020000020004" pitchFamily="34" charset="-127"/>
            <a:ea typeface="Malgun Gothic" panose="020B0503020000020004" pitchFamily="34" charset="-127"/>
          </a:endParaRPr>
        </a:p>
      </dgm:t>
    </dgm:pt>
    <dgm:pt modelId="{428B8671-3BC1-4776-A070-308126CE94C4}" type="parTrans" cxnId="{0F5A27DD-77DB-4CF3-98F6-667AD5124336}">
      <dgm:prSet/>
      <dgm:spPr/>
      <dgm:t>
        <a:bodyPr/>
        <a:lstStyle/>
        <a:p>
          <a:endParaRPr lang="fr-FR"/>
        </a:p>
      </dgm:t>
    </dgm:pt>
    <dgm:pt modelId="{020DBEE3-AD0F-4DA1-BA75-6D5F93EA46EB}" type="sibTrans" cxnId="{0F5A27DD-77DB-4CF3-98F6-667AD5124336}">
      <dgm:prSet/>
      <dgm:spPr/>
      <dgm:t>
        <a:bodyPr/>
        <a:lstStyle/>
        <a:p>
          <a:endParaRPr lang="fr-FR"/>
        </a:p>
      </dgm:t>
    </dgm:pt>
    <dgm:pt modelId="{1326DDA5-06B1-41DD-955F-E035FEC010EB}">
      <dgm:prSet custT="1"/>
      <dgm:spPr/>
      <dgm:t>
        <a:bodyPr/>
        <a:lstStyle/>
        <a:p>
          <a:r>
            <a:rPr lang="fr-FR" sz="900" dirty="0" smtClean="0">
              <a:latin typeface="Malgun Gothic" panose="020B0503020000020004" pitchFamily="34" charset="-127"/>
              <a:ea typeface="Malgun Gothic" panose="020B0503020000020004" pitchFamily="34" charset="-127"/>
            </a:rPr>
            <a:t>Mongo DB</a:t>
          </a:r>
        </a:p>
      </dgm:t>
    </dgm:pt>
    <dgm:pt modelId="{121B32A7-70C8-4A31-91A4-98490D0ADD3F}" type="parTrans" cxnId="{89B6780F-6305-4164-A40E-2D97219B4D59}">
      <dgm:prSet/>
      <dgm:spPr/>
      <dgm:t>
        <a:bodyPr/>
        <a:lstStyle/>
        <a:p>
          <a:endParaRPr lang="fr-FR"/>
        </a:p>
      </dgm:t>
    </dgm:pt>
    <dgm:pt modelId="{C26BAB03-649C-466A-A7E8-4C82359DB278}" type="sibTrans" cxnId="{89B6780F-6305-4164-A40E-2D97219B4D59}">
      <dgm:prSet/>
      <dgm:spPr/>
      <dgm:t>
        <a:bodyPr/>
        <a:lstStyle/>
        <a:p>
          <a:endParaRPr lang="fr-FR"/>
        </a:p>
      </dgm:t>
    </dgm:pt>
    <dgm:pt modelId="{4D985061-B695-44E8-8D2B-365C0E30E0B3}" type="pres">
      <dgm:prSet presAssocID="{3091C3D1-0420-4138-BC01-5A6EF3FB9B87}" presName="Name0" presStyleCnt="0">
        <dgm:presLayoutVars>
          <dgm:dir/>
          <dgm:animLvl val="lvl"/>
          <dgm:resizeHandles val="exact"/>
        </dgm:presLayoutVars>
      </dgm:prSet>
      <dgm:spPr/>
      <dgm:t>
        <a:bodyPr/>
        <a:lstStyle/>
        <a:p>
          <a:endParaRPr lang="fr-FR"/>
        </a:p>
      </dgm:t>
    </dgm:pt>
    <dgm:pt modelId="{06CC1358-A383-4010-ABE5-AC1E170360A1}" type="pres">
      <dgm:prSet presAssocID="{4B4E0E6A-C6DE-4C20-A26C-DB7BA636BF15}" presName="linNode" presStyleCnt="0"/>
      <dgm:spPr/>
    </dgm:pt>
    <dgm:pt modelId="{93B7F3A6-9993-41C8-B94B-87A563E0359B}" type="pres">
      <dgm:prSet presAssocID="{4B4E0E6A-C6DE-4C20-A26C-DB7BA636BF15}" presName="parentText" presStyleLbl="node1" presStyleIdx="0" presStyleCnt="4">
        <dgm:presLayoutVars>
          <dgm:chMax val="1"/>
          <dgm:bulletEnabled val="1"/>
        </dgm:presLayoutVars>
      </dgm:prSet>
      <dgm:spPr/>
      <dgm:t>
        <a:bodyPr/>
        <a:lstStyle/>
        <a:p>
          <a:endParaRPr lang="fr-FR"/>
        </a:p>
      </dgm:t>
    </dgm:pt>
    <dgm:pt modelId="{40F98FEB-8517-468A-9074-7C5264A6E320}" type="pres">
      <dgm:prSet presAssocID="{4B4E0E6A-C6DE-4C20-A26C-DB7BA636BF15}" presName="descendantText" presStyleLbl="alignAccFollowNode1" presStyleIdx="0" presStyleCnt="4">
        <dgm:presLayoutVars>
          <dgm:bulletEnabled val="1"/>
        </dgm:presLayoutVars>
      </dgm:prSet>
      <dgm:spPr/>
      <dgm:t>
        <a:bodyPr/>
        <a:lstStyle/>
        <a:p>
          <a:endParaRPr lang="fr-FR"/>
        </a:p>
      </dgm:t>
    </dgm:pt>
    <dgm:pt modelId="{83E904A4-A7C2-4864-9910-85134F938639}" type="pres">
      <dgm:prSet presAssocID="{10B672FA-4DB2-4C27-8020-B1C7FDC30847}" presName="sp" presStyleCnt="0"/>
      <dgm:spPr/>
    </dgm:pt>
    <dgm:pt modelId="{E62F067C-0571-4A40-B8BB-E5695FBBC0A7}" type="pres">
      <dgm:prSet presAssocID="{FECF983B-C358-4815-AA63-E3E40FF3C4B3}" presName="linNode" presStyleCnt="0"/>
      <dgm:spPr/>
    </dgm:pt>
    <dgm:pt modelId="{A0D5B91B-9F8E-45E8-A5B1-1978587B639B}" type="pres">
      <dgm:prSet presAssocID="{FECF983B-C358-4815-AA63-E3E40FF3C4B3}" presName="parentText" presStyleLbl="node1" presStyleIdx="1" presStyleCnt="4">
        <dgm:presLayoutVars>
          <dgm:chMax val="1"/>
          <dgm:bulletEnabled val="1"/>
        </dgm:presLayoutVars>
      </dgm:prSet>
      <dgm:spPr/>
      <dgm:t>
        <a:bodyPr/>
        <a:lstStyle/>
        <a:p>
          <a:endParaRPr lang="fr-FR"/>
        </a:p>
      </dgm:t>
    </dgm:pt>
    <dgm:pt modelId="{8CC36657-E4FC-4C27-8672-7A7B45C2E8AC}" type="pres">
      <dgm:prSet presAssocID="{FECF983B-C358-4815-AA63-E3E40FF3C4B3}" presName="descendantText" presStyleLbl="alignAccFollowNode1" presStyleIdx="1" presStyleCnt="4">
        <dgm:presLayoutVars>
          <dgm:bulletEnabled val="1"/>
        </dgm:presLayoutVars>
      </dgm:prSet>
      <dgm:spPr/>
      <dgm:t>
        <a:bodyPr/>
        <a:lstStyle/>
        <a:p>
          <a:endParaRPr lang="fr-FR"/>
        </a:p>
      </dgm:t>
    </dgm:pt>
    <dgm:pt modelId="{F9B66272-C31D-4BC9-9D66-31FE143CB22C}" type="pres">
      <dgm:prSet presAssocID="{A8719B60-F51E-49A5-8AE7-54E68F3C24E6}" presName="sp" presStyleCnt="0"/>
      <dgm:spPr/>
    </dgm:pt>
    <dgm:pt modelId="{88599293-3532-4FD4-B9AF-6E79964AFE34}" type="pres">
      <dgm:prSet presAssocID="{BD534B20-6C49-41A1-AF99-5D5C10BD80F4}" presName="linNode" presStyleCnt="0"/>
      <dgm:spPr/>
    </dgm:pt>
    <dgm:pt modelId="{77EDE557-0F18-467C-B4C1-8A01A9CC9DC5}" type="pres">
      <dgm:prSet presAssocID="{BD534B20-6C49-41A1-AF99-5D5C10BD80F4}" presName="parentText" presStyleLbl="node1" presStyleIdx="2" presStyleCnt="4">
        <dgm:presLayoutVars>
          <dgm:chMax val="1"/>
          <dgm:bulletEnabled val="1"/>
        </dgm:presLayoutVars>
      </dgm:prSet>
      <dgm:spPr/>
      <dgm:t>
        <a:bodyPr/>
        <a:lstStyle/>
        <a:p>
          <a:endParaRPr lang="fr-FR"/>
        </a:p>
      </dgm:t>
    </dgm:pt>
    <dgm:pt modelId="{5FBA9A0E-57AB-4840-A09D-99F4A1A05F04}" type="pres">
      <dgm:prSet presAssocID="{BD534B20-6C49-41A1-AF99-5D5C10BD80F4}" presName="descendantText" presStyleLbl="alignAccFollowNode1" presStyleIdx="2" presStyleCnt="4">
        <dgm:presLayoutVars>
          <dgm:bulletEnabled val="1"/>
        </dgm:presLayoutVars>
      </dgm:prSet>
      <dgm:spPr/>
      <dgm:t>
        <a:bodyPr/>
        <a:lstStyle/>
        <a:p>
          <a:endParaRPr lang="fr-FR"/>
        </a:p>
      </dgm:t>
    </dgm:pt>
    <dgm:pt modelId="{66F4B056-7A01-49D0-95F1-0B031B3AF5D8}" type="pres">
      <dgm:prSet presAssocID="{DEBF816D-2F97-44DE-9B90-80E730402C94}" presName="sp" presStyleCnt="0"/>
      <dgm:spPr/>
    </dgm:pt>
    <dgm:pt modelId="{56F18707-1342-4749-BFD4-4B4DE4352838}" type="pres">
      <dgm:prSet presAssocID="{EEE78727-2842-47B1-9F44-08592A75BFDF}" presName="linNode" presStyleCnt="0"/>
      <dgm:spPr/>
    </dgm:pt>
    <dgm:pt modelId="{F17E7822-BD7E-4325-82E7-45217484EB11}" type="pres">
      <dgm:prSet presAssocID="{EEE78727-2842-47B1-9F44-08592A75BFDF}" presName="parentText" presStyleLbl="node1" presStyleIdx="3" presStyleCnt="4">
        <dgm:presLayoutVars>
          <dgm:chMax val="1"/>
          <dgm:bulletEnabled val="1"/>
        </dgm:presLayoutVars>
      </dgm:prSet>
      <dgm:spPr/>
      <dgm:t>
        <a:bodyPr/>
        <a:lstStyle/>
        <a:p>
          <a:endParaRPr lang="fr-FR"/>
        </a:p>
      </dgm:t>
    </dgm:pt>
    <dgm:pt modelId="{F5597ABF-E0FF-4347-8363-9C1F070D6D8A}" type="pres">
      <dgm:prSet presAssocID="{EEE78727-2842-47B1-9F44-08592A75BFDF}" presName="descendantText" presStyleLbl="alignAccFollowNode1" presStyleIdx="3" presStyleCnt="4">
        <dgm:presLayoutVars>
          <dgm:bulletEnabled val="1"/>
        </dgm:presLayoutVars>
      </dgm:prSet>
      <dgm:spPr/>
      <dgm:t>
        <a:bodyPr/>
        <a:lstStyle/>
        <a:p>
          <a:endParaRPr lang="fr-FR"/>
        </a:p>
      </dgm:t>
    </dgm:pt>
  </dgm:ptLst>
  <dgm:cxnLst>
    <dgm:cxn modelId="{FE1B01FC-1CA1-4BC5-BCF2-9CA98F179015}" srcId="{3091C3D1-0420-4138-BC01-5A6EF3FB9B87}" destId="{BD534B20-6C49-41A1-AF99-5D5C10BD80F4}" srcOrd="2" destOrd="0" parTransId="{CDB87322-AB77-4489-8531-BF8128A518E7}" sibTransId="{DEBF816D-2F97-44DE-9B90-80E730402C94}"/>
    <dgm:cxn modelId="{11BBAE81-E031-47FD-91C5-175A43C4BCFD}" type="presOf" srcId="{FECF983B-C358-4815-AA63-E3E40FF3C4B3}" destId="{A0D5B91B-9F8E-45E8-A5B1-1978587B639B}" srcOrd="0" destOrd="0" presId="urn:microsoft.com/office/officeart/2005/8/layout/vList5"/>
    <dgm:cxn modelId="{EAB770FC-45B6-4766-AAB2-2DE2C14F84BA}" type="presOf" srcId="{3091C3D1-0420-4138-BC01-5A6EF3FB9B87}" destId="{4D985061-B695-44E8-8D2B-365C0E30E0B3}" srcOrd="0" destOrd="0" presId="urn:microsoft.com/office/officeart/2005/8/layout/vList5"/>
    <dgm:cxn modelId="{89B6780F-6305-4164-A40E-2D97219B4D59}" srcId="{EEE78727-2842-47B1-9F44-08592A75BFDF}" destId="{1326DDA5-06B1-41DD-955F-E035FEC010EB}" srcOrd="3" destOrd="0" parTransId="{121B32A7-70C8-4A31-91A4-98490D0ADD3F}" sibTransId="{C26BAB03-649C-466A-A7E8-4C82359DB278}"/>
    <dgm:cxn modelId="{A6D00D3B-3578-4E25-8DF8-5355AB598B5B}" type="presOf" srcId="{F43E68FC-591D-4C0C-AC78-6D9D3E153E10}" destId="{5FBA9A0E-57AB-4840-A09D-99F4A1A05F04}" srcOrd="0" destOrd="0" presId="urn:microsoft.com/office/officeart/2005/8/layout/vList5"/>
    <dgm:cxn modelId="{A12D5DE6-6EF5-45B2-91FF-AF85E356D465}" type="presOf" srcId="{8DB5AD37-3C75-466F-A684-701EDAE1B971}" destId="{40F98FEB-8517-468A-9074-7C5264A6E320}" srcOrd="0" destOrd="0" presId="urn:microsoft.com/office/officeart/2005/8/layout/vList5"/>
    <dgm:cxn modelId="{7B65F35D-AEAF-4111-A9DB-4B36EBB17203}" srcId="{4B4E0E6A-C6DE-4C20-A26C-DB7BA636BF15}" destId="{8DB5AD37-3C75-466F-A684-701EDAE1B971}" srcOrd="0" destOrd="0" parTransId="{29A4D77B-B7CD-48D0-8987-C70D1A6DBF5F}" sibTransId="{6A5709EC-C487-442B-9881-727CF9FDD8DB}"/>
    <dgm:cxn modelId="{077E79F3-2325-496F-941E-56ABF4338574}" srcId="{EEE78727-2842-47B1-9F44-08592A75BFDF}" destId="{720930F1-88F3-4E9B-B2F9-86B5FD616BB4}" srcOrd="0" destOrd="0" parTransId="{013AED80-7120-4A19-8604-41A5E0A22D18}" sibTransId="{76EDB096-20B3-4A02-A7AF-A65874A8EF5F}"/>
    <dgm:cxn modelId="{FE3BD4DB-E813-4483-A401-65B1361DCA0E}" type="presOf" srcId="{D5C98395-4E8D-43AF-9CAD-2FC358C021D3}" destId="{F5597ABF-E0FF-4347-8363-9C1F070D6D8A}" srcOrd="0" destOrd="2" presId="urn:microsoft.com/office/officeart/2005/8/layout/vList5"/>
    <dgm:cxn modelId="{02597C90-E171-4BFE-9C61-C47EED1C6BCE}" type="presOf" srcId="{4B4E0E6A-C6DE-4C20-A26C-DB7BA636BF15}" destId="{93B7F3A6-9993-41C8-B94B-87A563E0359B}" srcOrd="0" destOrd="0" presId="urn:microsoft.com/office/officeart/2005/8/layout/vList5"/>
    <dgm:cxn modelId="{5DB167B2-10AA-4479-9813-FA9F124DBE9B}" srcId="{3091C3D1-0420-4138-BC01-5A6EF3FB9B87}" destId="{4B4E0E6A-C6DE-4C20-A26C-DB7BA636BF15}" srcOrd="0" destOrd="0" parTransId="{E718C4FF-FC0A-4D4B-B370-B7911E69A9CF}" sibTransId="{10B672FA-4DB2-4C27-8020-B1C7FDC30847}"/>
    <dgm:cxn modelId="{6C8AA1E4-D00A-45D1-8890-B8772C6FF7B5}" type="presOf" srcId="{BD534B20-6C49-41A1-AF99-5D5C10BD80F4}" destId="{77EDE557-0F18-467C-B4C1-8A01A9CC9DC5}" srcOrd="0" destOrd="0" presId="urn:microsoft.com/office/officeart/2005/8/layout/vList5"/>
    <dgm:cxn modelId="{4D95AA7E-8D41-4A3E-9380-C44FA5E84B31}" srcId="{3091C3D1-0420-4138-BC01-5A6EF3FB9B87}" destId="{FECF983B-C358-4815-AA63-E3E40FF3C4B3}" srcOrd="1" destOrd="0" parTransId="{AA244944-4D3D-44C5-BD19-FBCE881DBF7E}" sibTransId="{A8719B60-F51E-49A5-8AE7-54E68F3C24E6}"/>
    <dgm:cxn modelId="{DC29526C-D781-46B4-96FE-43AB3FA0BCC4}" type="presOf" srcId="{02C232DE-81CE-44F7-BFCF-C22D27431634}" destId="{F5597ABF-E0FF-4347-8363-9C1F070D6D8A}" srcOrd="0" destOrd="1" presId="urn:microsoft.com/office/officeart/2005/8/layout/vList5"/>
    <dgm:cxn modelId="{70B98290-0FF1-48CA-BEC5-A92BA057BC4B}" type="presOf" srcId="{D60F31C8-195E-4813-B9F1-90C13DCB0CC2}" destId="{8CC36657-E4FC-4C27-8672-7A7B45C2E8AC}" srcOrd="0" destOrd="0" presId="urn:microsoft.com/office/officeart/2005/8/layout/vList5"/>
    <dgm:cxn modelId="{728CC860-049C-4888-A66E-6DAF94D313FB}" type="presOf" srcId="{720930F1-88F3-4E9B-B2F9-86B5FD616BB4}" destId="{F5597ABF-E0FF-4347-8363-9C1F070D6D8A}" srcOrd="0" destOrd="0" presId="urn:microsoft.com/office/officeart/2005/8/layout/vList5"/>
    <dgm:cxn modelId="{C81FDD10-69C9-4405-A86E-3F8BABE3444E}" srcId="{BD534B20-6C49-41A1-AF99-5D5C10BD80F4}" destId="{F43E68FC-591D-4C0C-AC78-6D9D3E153E10}" srcOrd="0" destOrd="0" parTransId="{682D8C74-2B48-4673-B56A-9C61E37F48DD}" sibTransId="{5449CA87-58F1-4183-9F5C-E003C44E537E}"/>
    <dgm:cxn modelId="{47377BF0-DB38-4CF7-AA0F-E8B0B8BE4EC3}" srcId="{FECF983B-C358-4815-AA63-E3E40FF3C4B3}" destId="{D60F31C8-195E-4813-B9F1-90C13DCB0CC2}" srcOrd="0" destOrd="0" parTransId="{E717A73D-7F87-4B2C-B6F6-121EC1C33683}" sibTransId="{6222D9AC-C809-4D86-92F4-FFB9EA25CF36}"/>
    <dgm:cxn modelId="{17D75F19-7A5C-4A64-A0AF-32B8E4E8EBD9}" type="presOf" srcId="{EEE78727-2842-47B1-9F44-08592A75BFDF}" destId="{F17E7822-BD7E-4325-82E7-45217484EB11}" srcOrd="0" destOrd="0" presId="urn:microsoft.com/office/officeart/2005/8/layout/vList5"/>
    <dgm:cxn modelId="{0F5A27DD-77DB-4CF3-98F6-667AD5124336}" srcId="{EEE78727-2842-47B1-9F44-08592A75BFDF}" destId="{D5C98395-4E8D-43AF-9CAD-2FC358C021D3}" srcOrd="2" destOrd="0" parTransId="{428B8671-3BC1-4776-A070-308126CE94C4}" sibTransId="{020DBEE3-AD0F-4DA1-BA75-6D5F93EA46EB}"/>
    <dgm:cxn modelId="{123EAC6B-C0C4-4D43-9ED1-E8D9AF7CA1F5}" type="presOf" srcId="{1326DDA5-06B1-41DD-955F-E035FEC010EB}" destId="{F5597ABF-E0FF-4347-8363-9C1F070D6D8A}" srcOrd="0" destOrd="3" presId="urn:microsoft.com/office/officeart/2005/8/layout/vList5"/>
    <dgm:cxn modelId="{5A443DDF-9DFA-4DE2-971E-2B8E1E65B0F1}" srcId="{EEE78727-2842-47B1-9F44-08592A75BFDF}" destId="{02C232DE-81CE-44F7-BFCF-C22D27431634}" srcOrd="1" destOrd="0" parTransId="{202C1585-B97A-4F01-B6D0-DF446525CF47}" sibTransId="{81EB3EE5-F768-4940-B153-2EF7A9DB7E6A}"/>
    <dgm:cxn modelId="{0839DB8F-35CA-4673-A465-805681C293A3}" srcId="{3091C3D1-0420-4138-BC01-5A6EF3FB9B87}" destId="{EEE78727-2842-47B1-9F44-08592A75BFDF}" srcOrd="3" destOrd="0" parTransId="{2C61F6DF-93A9-412C-9147-2098163EC3E0}" sibTransId="{3D116A6F-FA7B-41C8-BEDB-D09202204C32}"/>
    <dgm:cxn modelId="{417772D7-4ADF-4124-91B6-9F3784CB5781}" type="presParOf" srcId="{4D985061-B695-44E8-8D2B-365C0E30E0B3}" destId="{06CC1358-A383-4010-ABE5-AC1E170360A1}" srcOrd="0" destOrd="0" presId="urn:microsoft.com/office/officeart/2005/8/layout/vList5"/>
    <dgm:cxn modelId="{B815062E-2DBC-4813-9D50-D6E2618611DE}" type="presParOf" srcId="{06CC1358-A383-4010-ABE5-AC1E170360A1}" destId="{93B7F3A6-9993-41C8-B94B-87A563E0359B}" srcOrd="0" destOrd="0" presId="urn:microsoft.com/office/officeart/2005/8/layout/vList5"/>
    <dgm:cxn modelId="{CA8C48E4-927D-4C2A-92A1-70A2E8C1359D}" type="presParOf" srcId="{06CC1358-A383-4010-ABE5-AC1E170360A1}" destId="{40F98FEB-8517-468A-9074-7C5264A6E320}" srcOrd="1" destOrd="0" presId="urn:microsoft.com/office/officeart/2005/8/layout/vList5"/>
    <dgm:cxn modelId="{4436B422-4861-4CF5-A945-1211742BBAD0}" type="presParOf" srcId="{4D985061-B695-44E8-8D2B-365C0E30E0B3}" destId="{83E904A4-A7C2-4864-9910-85134F938639}" srcOrd="1" destOrd="0" presId="urn:microsoft.com/office/officeart/2005/8/layout/vList5"/>
    <dgm:cxn modelId="{B5C86219-8A2F-4F4A-BCD7-B104601EC6EB}" type="presParOf" srcId="{4D985061-B695-44E8-8D2B-365C0E30E0B3}" destId="{E62F067C-0571-4A40-B8BB-E5695FBBC0A7}" srcOrd="2" destOrd="0" presId="urn:microsoft.com/office/officeart/2005/8/layout/vList5"/>
    <dgm:cxn modelId="{B5A7175C-6B09-4ECC-BA10-702DEFD4BABA}" type="presParOf" srcId="{E62F067C-0571-4A40-B8BB-E5695FBBC0A7}" destId="{A0D5B91B-9F8E-45E8-A5B1-1978587B639B}" srcOrd="0" destOrd="0" presId="urn:microsoft.com/office/officeart/2005/8/layout/vList5"/>
    <dgm:cxn modelId="{8AAF34F5-F32B-4026-A185-271CCBB45564}" type="presParOf" srcId="{E62F067C-0571-4A40-B8BB-E5695FBBC0A7}" destId="{8CC36657-E4FC-4C27-8672-7A7B45C2E8AC}" srcOrd="1" destOrd="0" presId="urn:microsoft.com/office/officeart/2005/8/layout/vList5"/>
    <dgm:cxn modelId="{5779C369-0B35-49C2-8548-27A1232B0E92}" type="presParOf" srcId="{4D985061-B695-44E8-8D2B-365C0E30E0B3}" destId="{F9B66272-C31D-4BC9-9D66-31FE143CB22C}" srcOrd="3" destOrd="0" presId="urn:microsoft.com/office/officeart/2005/8/layout/vList5"/>
    <dgm:cxn modelId="{9118871A-6395-4A83-A2AD-4514E58DE693}" type="presParOf" srcId="{4D985061-B695-44E8-8D2B-365C0E30E0B3}" destId="{88599293-3532-4FD4-B9AF-6E79964AFE34}" srcOrd="4" destOrd="0" presId="urn:microsoft.com/office/officeart/2005/8/layout/vList5"/>
    <dgm:cxn modelId="{E378E195-651F-4A2A-9D77-F078CE8EC1FD}" type="presParOf" srcId="{88599293-3532-4FD4-B9AF-6E79964AFE34}" destId="{77EDE557-0F18-467C-B4C1-8A01A9CC9DC5}" srcOrd="0" destOrd="0" presId="urn:microsoft.com/office/officeart/2005/8/layout/vList5"/>
    <dgm:cxn modelId="{8EDE3C0B-EA16-41AF-9980-AD95EBFD2732}" type="presParOf" srcId="{88599293-3532-4FD4-B9AF-6E79964AFE34}" destId="{5FBA9A0E-57AB-4840-A09D-99F4A1A05F04}" srcOrd="1" destOrd="0" presId="urn:microsoft.com/office/officeart/2005/8/layout/vList5"/>
    <dgm:cxn modelId="{F9738B4E-8475-41BC-9152-03DCAB7DE0C6}" type="presParOf" srcId="{4D985061-B695-44E8-8D2B-365C0E30E0B3}" destId="{66F4B056-7A01-49D0-95F1-0B031B3AF5D8}" srcOrd="5" destOrd="0" presId="urn:microsoft.com/office/officeart/2005/8/layout/vList5"/>
    <dgm:cxn modelId="{99A0B2B3-7253-4E0E-96D1-A252137548AF}" type="presParOf" srcId="{4D985061-B695-44E8-8D2B-365C0E30E0B3}" destId="{56F18707-1342-4749-BFD4-4B4DE4352838}" srcOrd="6" destOrd="0" presId="urn:microsoft.com/office/officeart/2005/8/layout/vList5"/>
    <dgm:cxn modelId="{EAF3469A-4C73-41A3-89C0-621BCF81D956}" type="presParOf" srcId="{56F18707-1342-4749-BFD4-4B4DE4352838}" destId="{F17E7822-BD7E-4325-82E7-45217484EB11}" srcOrd="0" destOrd="0" presId="urn:microsoft.com/office/officeart/2005/8/layout/vList5"/>
    <dgm:cxn modelId="{64305133-5E55-40D4-9CCB-46AFDDF2D482}" type="presParOf" srcId="{56F18707-1342-4749-BFD4-4B4DE4352838}" destId="{F5597ABF-E0FF-4347-8363-9C1F070D6D8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0B0E-BF98-4261-9569-D611539BD224}">
      <dsp:nvSpPr>
        <dsp:cNvPr id="0" name=""/>
        <dsp:cNvSpPr/>
      </dsp:nvSpPr>
      <dsp:spPr>
        <a:xfrm>
          <a:off x="2053" y="161219"/>
          <a:ext cx="3324848" cy="45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b="1" kern="1200" dirty="0" smtClean="0">
              <a:latin typeface="Calibri" panose="020F0502020204030204" pitchFamily="34" charset="0"/>
              <a:cs typeface="Calibri" panose="020F0502020204030204" pitchFamily="34" charset="0"/>
            </a:rPr>
            <a:t>Instructions</a:t>
          </a:r>
        </a:p>
      </dsp:txBody>
      <dsp:txXfrm>
        <a:off x="15249" y="174415"/>
        <a:ext cx="3298456" cy="424141"/>
      </dsp:txXfrm>
    </dsp:sp>
    <dsp:sp modelId="{CF3447B5-8472-4851-A4F6-25FE01293037}">
      <dsp:nvSpPr>
        <dsp:cNvPr id="0" name=""/>
        <dsp:cNvSpPr/>
      </dsp:nvSpPr>
      <dsp:spPr>
        <a:xfrm>
          <a:off x="334538" y="611753"/>
          <a:ext cx="332484" cy="751830"/>
        </a:xfrm>
        <a:custGeom>
          <a:avLst/>
          <a:gdLst/>
          <a:ahLst/>
          <a:cxnLst/>
          <a:rect l="0" t="0" r="0" b="0"/>
          <a:pathLst>
            <a:path>
              <a:moveTo>
                <a:pt x="0" y="0"/>
              </a:moveTo>
              <a:lnTo>
                <a:pt x="0" y="751830"/>
              </a:lnTo>
              <a:lnTo>
                <a:pt x="332484" y="7518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888BA-2E63-44F1-8B60-76C4CAF7EDEA}">
      <dsp:nvSpPr>
        <dsp:cNvPr id="0" name=""/>
        <dsp:cNvSpPr/>
      </dsp:nvSpPr>
      <dsp:spPr>
        <a:xfrm>
          <a:off x="667023" y="726828"/>
          <a:ext cx="9186123" cy="1273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This project is based on </a:t>
          </a:r>
          <a:r>
            <a:rPr lang="en-US" sz="1600" b="1" kern="1200" dirty="0" smtClean="0">
              <a:latin typeface="Calibri" panose="020F0502020204030204" pitchFamily="34" charset="0"/>
              <a:cs typeface="Calibri" panose="020F0502020204030204" pitchFamily="34" charset="0"/>
            </a:rPr>
            <a:t>Python</a:t>
          </a:r>
          <a:r>
            <a:rPr lang="en-US" sz="1600" kern="1200" dirty="0" smtClean="0">
              <a:latin typeface="Calibri" panose="020F0502020204030204" pitchFamily="34" charset="0"/>
              <a:cs typeface="Calibri" panose="020F0502020204030204" pitchFamily="34" charset="0"/>
            </a:rPr>
            <a:t> programming language.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Excel</a:t>
          </a:r>
          <a:r>
            <a:rPr lang="en-US" sz="1600" kern="1200" dirty="0" smtClean="0">
              <a:latin typeface="Calibri" panose="020F0502020204030204" pitchFamily="34" charset="0"/>
              <a:cs typeface="Calibri" panose="020F0502020204030204" pitchFamily="34" charset="0"/>
            </a:rPr>
            <a:t> is the user interface used for inputs.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MongoDB</a:t>
          </a:r>
          <a:r>
            <a:rPr lang="en-US" sz="1600" kern="1200" dirty="0" smtClean="0">
              <a:latin typeface="Calibri" panose="020F0502020204030204" pitchFamily="34" charset="0"/>
              <a:cs typeface="Calibri" panose="020F0502020204030204" pitchFamily="34" charset="0"/>
            </a:rPr>
            <a:t> is the preferred database program for storing and handling input and outputs of model.</a:t>
          </a:r>
        </a:p>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These data are visualized using </a:t>
          </a:r>
          <a:r>
            <a:rPr lang="en-US" sz="1600" b="1" kern="1200" dirty="0" smtClean="0">
              <a:latin typeface="Calibri" panose="020F0502020204030204" pitchFamily="34" charset="0"/>
              <a:cs typeface="Calibri" panose="020F0502020204030204" pitchFamily="34" charset="0"/>
            </a:rPr>
            <a:t>Tableau software. </a:t>
          </a:r>
        </a:p>
      </dsp:txBody>
      <dsp:txXfrm>
        <a:off x="704323" y="764128"/>
        <a:ext cx="9111523" cy="1198910"/>
      </dsp:txXfrm>
    </dsp:sp>
    <dsp:sp modelId="{79DEB6F9-F85C-4B79-92F8-0F5F0EB4DFE3}">
      <dsp:nvSpPr>
        <dsp:cNvPr id="0" name=""/>
        <dsp:cNvSpPr/>
      </dsp:nvSpPr>
      <dsp:spPr>
        <a:xfrm>
          <a:off x="334538" y="611753"/>
          <a:ext cx="332484" cy="1789006"/>
        </a:xfrm>
        <a:custGeom>
          <a:avLst/>
          <a:gdLst/>
          <a:ahLst/>
          <a:cxnLst/>
          <a:rect l="0" t="0" r="0" b="0"/>
          <a:pathLst>
            <a:path>
              <a:moveTo>
                <a:pt x="0" y="0"/>
              </a:moveTo>
              <a:lnTo>
                <a:pt x="0" y="1789006"/>
              </a:lnTo>
              <a:lnTo>
                <a:pt x="332484" y="1789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F7C1-9582-4331-B707-5FCAB3A742E2}">
      <dsp:nvSpPr>
        <dsp:cNvPr id="0" name=""/>
        <dsp:cNvSpPr/>
      </dsp:nvSpPr>
      <dsp:spPr>
        <a:xfrm>
          <a:off x="667023" y="2112972"/>
          <a:ext cx="9186123" cy="5755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In order to use the model on a Windows environment, you need to setup the following:</a:t>
          </a:r>
        </a:p>
      </dsp:txBody>
      <dsp:txXfrm>
        <a:off x="683881" y="2129830"/>
        <a:ext cx="9152407" cy="541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0B0E-BF98-4261-9569-D611539BD224}">
      <dsp:nvSpPr>
        <dsp:cNvPr id="0" name=""/>
        <dsp:cNvSpPr/>
      </dsp:nvSpPr>
      <dsp:spPr>
        <a:xfrm>
          <a:off x="2053" y="161219"/>
          <a:ext cx="3324848" cy="45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b="1" kern="1200" dirty="0" smtClean="0">
              <a:latin typeface="Calibri" panose="020F0502020204030204" pitchFamily="34" charset="0"/>
              <a:cs typeface="Calibri" panose="020F0502020204030204" pitchFamily="34" charset="0"/>
            </a:rPr>
            <a:t>Instructions</a:t>
          </a:r>
        </a:p>
      </dsp:txBody>
      <dsp:txXfrm>
        <a:off x="15249" y="174415"/>
        <a:ext cx="3298456" cy="424141"/>
      </dsp:txXfrm>
    </dsp:sp>
    <dsp:sp modelId="{CF3447B5-8472-4851-A4F6-25FE01293037}">
      <dsp:nvSpPr>
        <dsp:cNvPr id="0" name=""/>
        <dsp:cNvSpPr/>
      </dsp:nvSpPr>
      <dsp:spPr>
        <a:xfrm>
          <a:off x="334538" y="611753"/>
          <a:ext cx="332484" cy="751830"/>
        </a:xfrm>
        <a:custGeom>
          <a:avLst/>
          <a:gdLst/>
          <a:ahLst/>
          <a:cxnLst/>
          <a:rect l="0" t="0" r="0" b="0"/>
          <a:pathLst>
            <a:path>
              <a:moveTo>
                <a:pt x="0" y="0"/>
              </a:moveTo>
              <a:lnTo>
                <a:pt x="0" y="751830"/>
              </a:lnTo>
              <a:lnTo>
                <a:pt x="332484" y="7518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888BA-2E63-44F1-8B60-76C4CAF7EDEA}">
      <dsp:nvSpPr>
        <dsp:cNvPr id="0" name=""/>
        <dsp:cNvSpPr/>
      </dsp:nvSpPr>
      <dsp:spPr>
        <a:xfrm>
          <a:off x="667023" y="726828"/>
          <a:ext cx="9186123" cy="1273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This project is based on </a:t>
          </a:r>
          <a:r>
            <a:rPr lang="en-US" sz="1600" b="1" kern="1200" dirty="0" smtClean="0">
              <a:latin typeface="Calibri" panose="020F0502020204030204" pitchFamily="34" charset="0"/>
              <a:cs typeface="Calibri" panose="020F0502020204030204" pitchFamily="34" charset="0"/>
            </a:rPr>
            <a:t>Python</a:t>
          </a:r>
          <a:r>
            <a:rPr lang="en-US" sz="1600" kern="1200" dirty="0" smtClean="0">
              <a:latin typeface="Calibri" panose="020F0502020204030204" pitchFamily="34" charset="0"/>
              <a:cs typeface="Calibri" panose="020F0502020204030204" pitchFamily="34" charset="0"/>
            </a:rPr>
            <a:t> programming language.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Excel</a:t>
          </a:r>
          <a:r>
            <a:rPr lang="en-US" sz="1600" kern="1200" dirty="0" smtClean="0">
              <a:latin typeface="Calibri" panose="020F0502020204030204" pitchFamily="34" charset="0"/>
              <a:cs typeface="Calibri" panose="020F0502020204030204" pitchFamily="34" charset="0"/>
            </a:rPr>
            <a:t> is the user interface used for inputs.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MongoDB</a:t>
          </a:r>
          <a:r>
            <a:rPr lang="en-US" sz="1600" kern="1200" dirty="0" smtClean="0">
              <a:latin typeface="Calibri" panose="020F0502020204030204" pitchFamily="34" charset="0"/>
              <a:cs typeface="Calibri" panose="020F0502020204030204" pitchFamily="34" charset="0"/>
            </a:rPr>
            <a:t> is the preferred database program for storing and handling input and outputs of model.</a:t>
          </a:r>
        </a:p>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These data are visualized using </a:t>
          </a:r>
          <a:r>
            <a:rPr lang="en-US" sz="1600" b="1" kern="1200" dirty="0" smtClean="0">
              <a:latin typeface="Calibri" panose="020F0502020204030204" pitchFamily="34" charset="0"/>
              <a:cs typeface="Calibri" panose="020F0502020204030204" pitchFamily="34" charset="0"/>
            </a:rPr>
            <a:t>Tableau software. </a:t>
          </a:r>
        </a:p>
      </dsp:txBody>
      <dsp:txXfrm>
        <a:off x="704323" y="764128"/>
        <a:ext cx="9111523" cy="1198910"/>
      </dsp:txXfrm>
    </dsp:sp>
    <dsp:sp modelId="{79DEB6F9-F85C-4B79-92F8-0F5F0EB4DFE3}">
      <dsp:nvSpPr>
        <dsp:cNvPr id="0" name=""/>
        <dsp:cNvSpPr/>
      </dsp:nvSpPr>
      <dsp:spPr>
        <a:xfrm>
          <a:off x="334538" y="611753"/>
          <a:ext cx="332484" cy="1789006"/>
        </a:xfrm>
        <a:custGeom>
          <a:avLst/>
          <a:gdLst/>
          <a:ahLst/>
          <a:cxnLst/>
          <a:rect l="0" t="0" r="0" b="0"/>
          <a:pathLst>
            <a:path>
              <a:moveTo>
                <a:pt x="0" y="0"/>
              </a:moveTo>
              <a:lnTo>
                <a:pt x="0" y="1789006"/>
              </a:lnTo>
              <a:lnTo>
                <a:pt x="332484" y="1789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F7C1-9582-4331-B707-5FCAB3A742E2}">
      <dsp:nvSpPr>
        <dsp:cNvPr id="0" name=""/>
        <dsp:cNvSpPr/>
      </dsp:nvSpPr>
      <dsp:spPr>
        <a:xfrm>
          <a:off x="667023" y="2112972"/>
          <a:ext cx="9186123" cy="5755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In order to use the model on a Windows environment, you need to setup the following:</a:t>
          </a:r>
        </a:p>
      </dsp:txBody>
      <dsp:txXfrm>
        <a:off x="683881" y="2129830"/>
        <a:ext cx="9152407" cy="5418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0B0E-BF98-4261-9569-D611539BD224}">
      <dsp:nvSpPr>
        <dsp:cNvPr id="0" name=""/>
        <dsp:cNvSpPr/>
      </dsp:nvSpPr>
      <dsp:spPr>
        <a:xfrm>
          <a:off x="2053" y="161219"/>
          <a:ext cx="3324848" cy="45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b="1" kern="1200" dirty="0" smtClean="0">
              <a:latin typeface="Calibri" panose="020F0502020204030204" pitchFamily="34" charset="0"/>
              <a:cs typeface="Calibri" panose="020F0502020204030204" pitchFamily="34" charset="0"/>
            </a:rPr>
            <a:t>Instructions</a:t>
          </a:r>
        </a:p>
      </dsp:txBody>
      <dsp:txXfrm>
        <a:off x="15249" y="174415"/>
        <a:ext cx="3298456" cy="424141"/>
      </dsp:txXfrm>
    </dsp:sp>
    <dsp:sp modelId="{CF3447B5-8472-4851-A4F6-25FE01293037}">
      <dsp:nvSpPr>
        <dsp:cNvPr id="0" name=""/>
        <dsp:cNvSpPr/>
      </dsp:nvSpPr>
      <dsp:spPr>
        <a:xfrm>
          <a:off x="334538" y="611753"/>
          <a:ext cx="332484" cy="751830"/>
        </a:xfrm>
        <a:custGeom>
          <a:avLst/>
          <a:gdLst/>
          <a:ahLst/>
          <a:cxnLst/>
          <a:rect l="0" t="0" r="0" b="0"/>
          <a:pathLst>
            <a:path>
              <a:moveTo>
                <a:pt x="0" y="0"/>
              </a:moveTo>
              <a:lnTo>
                <a:pt x="0" y="751830"/>
              </a:lnTo>
              <a:lnTo>
                <a:pt x="332484" y="7518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888BA-2E63-44F1-8B60-76C4CAF7EDEA}">
      <dsp:nvSpPr>
        <dsp:cNvPr id="0" name=""/>
        <dsp:cNvSpPr/>
      </dsp:nvSpPr>
      <dsp:spPr>
        <a:xfrm>
          <a:off x="667023" y="726828"/>
          <a:ext cx="9186123" cy="1273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This project is based on </a:t>
          </a:r>
          <a:r>
            <a:rPr lang="en-US" sz="1600" b="1" kern="1200" dirty="0" smtClean="0">
              <a:latin typeface="Calibri" panose="020F0502020204030204" pitchFamily="34" charset="0"/>
              <a:cs typeface="Calibri" panose="020F0502020204030204" pitchFamily="34" charset="0"/>
            </a:rPr>
            <a:t>Python</a:t>
          </a:r>
          <a:r>
            <a:rPr lang="en-US" sz="1600" kern="1200" dirty="0" smtClean="0">
              <a:latin typeface="Calibri" panose="020F0502020204030204" pitchFamily="34" charset="0"/>
              <a:cs typeface="Calibri" panose="020F0502020204030204" pitchFamily="34" charset="0"/>
            </a:rPr>
            <a:t> programming language.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Excel</a:t>
          </a:r>
          <a:r>
            <a:rPr lang="en-US" sz="1600" kern="1200" dirty="0" smtClean="0">
              <a:latin typeface="Calibri" panose="020F0502020204030204" pitchFamily="34" charset="0"/>
              <a:cs typeface="Calibri" panose="020F0502020204030204" pitchFamily="34" charset="0"/>
            </a:rPr>
            <a:t> is the user interface used for inputs.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MongoDB</a:t>
          </a:r>
          <a:r>
            <a:rPr lang="en-US" sz="1600" kern="1200" dirty="0" smtClean="0">
              <a:latin typeface="Calibri" panose="020F0502020204030204" pitchFamily="34" charset="0"/>
              <a:cs typeface="Calibri" panose="020F0502020204030204" pitchFamily="34" charset="0"/>
            </a:rPr>
            <a:t> is the preferred database program for storing and handling input and outputs of model.</a:t>
          </a:r>
        </a:p>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These data are visualized using </a:t>
          </a:r>
          <a:r>
            <a:rPr lang="en-US" sz="1600" b="1" kern="1200" dirty="0" smtClean="0">
              <a:latin typeface="Calibri" panose="020F0502020204030204" pitchFamily="34" charset="0"/>
              <a:cs typeface="Calibri" panose="020F0502020204030204" pitchFamily="34" charset="0"/>
            </a:rPr>
            <a:t>Tableau software. </a:t>
          </a:r>
        </a:p>
      </dsp:txBody>
      <dsp:txXfrm>
        <a:off x="704323" y="764128"/>
        <a:ext cx="9111523" cy="1198910"/>
      </dsp:txXfrm>
    </dsp:sp>
    <dsp:sp modelId="{79DEB6F9-F85C-4B79-92F8-0F5F0EB4DFE3}">
      <dsp:nvSpPr>
        <dsp:cNvPr id="0" name=""/>
        <dsp:cNvSpPr/>
      </dsp:nvSpPr>
      <dsp:spPr>
        <a:xfrm>
          <a:off x="334538" y="611753"/>
          <a:ext cx="332484" cy="1789006"/>
        </a:xfrm>
        <a:custGeom>
          <a:avLst/>
          <a:gdLst/>
          <a:ahLst/>
          <a:cxnLst/>
          <a:rect l="0" t="0" r="0" b="0"/>
          <a:pathLst>
            <a:path>
              <a:moveTo>
                <a:pt x="0" y="0"/>
              </a:moveTo>
              <a:lnTo>
                <a:pt x="0" y="1789006"/>
              </a:lnTo>
              <a:lnTo>
                <a:pt x="332484" y="1789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F7C1-9582-4331-B707-5FCAB3A742E2}">
      <dsp:nvSpPr>
        <dsp:cNvPr id="0" name=""/>
        <dsp:cNvSpPr/>
      </dsp:nvSpPr>
      <dsp:spPr>
        <a:xfrm>
          <a:off x="667023" y="2112972"/>
          <a:ext cx="9186123" cy="5755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In order to use the model on a Windows environment, you need to setup the following:</a:t>
          </a:r>
        </a:p>
      </dsp:txBody>
      <dsp:txXfrm>
        <a:off x="683881" y="2129830"/>
        <a:ext cx="9152407" cy="5418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0B0E-BF98-4261-9569-D611539BD224}">
      <dsp:nvSpPr>
        <dsp:cNvPr id="0" name=""/>
        <dsp:cNvSpPr/>
      </dsp:nvSpPr>
      <dsp:spPr>
        <a:xfrm>
          <a:off x="2053" y="161219"/>
          <a:ext cx="3324848" cy="45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b="1" kern="1200" dirty="0" smtClean="0">
              <a:latin typeface="Calibri" panose="020F0502020204030204" pitchFamily="34" charset="0"/>
              <a:cs typeface="Calibri" panose="020F0502020204030204" pitchFamily="34" charset="0"/>
            </a:rPr>
            <a:t>Instructions</a:t>
          </a:r>
        </a:p>
      </dsp:txBody>
      <dsp:txXfrm>
        <a:off x="15249" y="174415"/>
        <a:ext cx="3298456" cy="424141"/>
      </dsp:txXfrm>
    </dsp:sp>
    <dsp:sp modelId="{CF3447B5-8472-4851-A4F6-25FE01293037}">
      <dsp:nvSpPr>
        <dsp:cNvPr id="0" name=""/>
        <dsp:cNvSpPr/>
      </dsp:nvSpPr>
      <dsp:spPr>
        <a:xfrm>
          <a:off x="334538" y="611753"/>
          <a:ext cx="332484" cy="751830"/>
        </a:xfrm>
        <a:custGeom>
          <a:avLst/>
          <a:gdLst/>
          <a:ahLst/>
          <a:cxnLst/>
          <a:rect l="0" t="0" r="0" b="0"/>
          <a:pathLst>
            <a:path>
              <a:moveTo>
                <a:pt x="0" y="0"/>
              </a:moveTo>
              <a:lnTo>
                <a:pt x="0" y="751830"/>
              </a:lnTo>
              <a:lnTo>
                <a:pt x="332484" y="7518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888BA-2E63-44F1-8B60-76C4CAF7EDEA}">
      <dsp:nvSpPr>
        <dsp:cNvPr id="0" name=""/>
        <dsp:cNvSpPr/>
      </dsp:nvSpPr>
      <dsp:spPr>
        <a:xfrm>
          <a:off x="667023" y="726828"/>
          <a:ext cx="9186123" cy="1273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This project is based on </a:t>
          </a:r>
          <a:r>
            <a:rPr lang="en-US" sz="1600" b="1" kern="1200" dirty="0" smtClean="0">
              <a:latin typeface="Calibri" panose="020F0502020204030204" pitchFamily="34" charset="0"/>
              <a:cs typeface="Calibri" panose="020F0502020204030204" pitchFamily="34" charset="0"/>
            </a:rPr>
            <a:t>Python</a:t>
          </a:r>
          <a:r>
            <a:rPr lang="en-US" sz="1600" kern="1200" dirty="0" smtClean="0">
              <a:latin typeface="Calibri" panose="020F0502020204030204" pitchFamily="34" charset="0"/>
              <a:cs typeface="Calibri" panose="020F0502020204030204" pitchFamily="34" charset="0"/>
            </a:rPr>
            <a:t> programming language.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Excel</a:t>
          </a:r>
          <a:r>
            <a:rPr lang="en-US" sz="1600" kern="1200" dirty="0" smtClean="0">
              <a:latin typeface="Calibri" panose="020F0502020204030204" pitchFamily="34" charset="0"/>
              <a:cs typeface="Calibri" panose="020F0502020204030204" pitchFamily="34" charset="0"/>
            </a:rPr>
            <a:t> is the user interface used for inputs.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MongoDB</a:t>
          </a:r>
          <a:r>
            <a:rPr lang="en-US" sz="1600" kern="1200" dirty="0" smtClean="0">
              <a:latin typeface="Calibri" panose="020F0502020204030204" pitchFamily="34" charset="0"/>
              <a:cs typeface="Calibri" panose="020F0502020204030204" pitchFamily="34" charset="0"/>
            </a:rPr>
            <a:t> is the preferred database program for storing and handling input and outputs of model.</a:t>
          </a:r>
        </a:p>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These data are visualized using </a:t>
          </a:r>
          <a:r>
            <a:rPr lang="en-US" sz="1600" b="1" kern="1200" dirty="0" smtClean="0">
              <a:latin typeface="Calibri" panose="020F0502020204030204" pitchFamily="34" charset="0"/>
              <a:cs typeface="Calibri" panose="020F0502020204030204" pitchFamily="34" charset="0"/>
            </a:rPr>
            <a:t>Tableau software. </a:t>
          </a:r>
        </a:p>
      </dsp:txBody>
      <dsp:txXfrm>
        <a:off x="704323" y="764128"/>
        <a:ext cx="9111523" cy="1198910"/>
      </dsp:txXfrm>
    </dsp:sp>
    <dsp:sp modelId="{79DEB6F9-F85C-4B79-92F8-0F5F0EB4DFE3}">
      <dsp:nvSpPr>
        <dsp:cNvPr id="0" name=""/>
        <dsp:cNvSpPr/>
      </dsp:nvSpPr>
      <dsp:spPr>
        <a:xfrm>
          <a:off x="334538" y="611753"/>
          <a:ext cx="332484" cy="1789006"/>
        </a:xfrm>
        <a:custGeom>
          <a:avLst/>
          <a:gdLst/>
          <a:ahLst/>
          <a:cxnLst/>
          <a:rect l="0" t="0" r="0" b="0"/>
          <a:pathLst>
            <a:path>
              <a:moveTo>
                <a:pt x="0" y="0"/>
              </a:moveTo>
              <a:lnTo>
                <a:pt x="0" y="1789006"/>
              </a:lnTo>
              <a:lnTo>
                <a:pt x="332484" y="1789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F7C1-9582-4331-B707-5FCAB3A742E2}">
      <dsp:nvSpPr>
        <dsp:cNvPr id="0" name=""/>
        <dsp:cNvSpPr/>
      </dsp:nvSpPr>
      <dsp:spPr>
        <a:xfrm>
          <a:off x="667023" y="2112972"/>
          <a:ext cx="9186123" cy="5755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In order to use the model on a Windows environment, you need to setup the following:</a:t>
          </a:r>
        </a:p>
      </dsp:txBody>
      <dsp:txXfrm>
        <a:off x="683881" y="2129830"/>
        <a:ext cx="9152407" cy="541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0B0E-BF98-4261-9569-D611539BD224}">
      <dsp:nvSpPr>
        <dsp:cNvPr id="0" name=""/>
        <dsp:cNvSpPr/>
      </dsp:nvSpPr>
      <dsp:spPr>
        <a:xfrm>
          <a:off x="2053" y="161219"/>
          <a:ext cx="3324848" cy="45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fr-FR" sz="2400" b="1" kern="1200" dirty="0" smtClean="0">
              <a:latin typeface="Calibri" panose="020F0502020204030204" pitchFamily="34" charset="0"/>
              <a:cs typeface="Calibri" panose="020F0502020204030204" pitchFamily="34" charset="0"/>
            </a:rPr>
            <a:t>Instructions</a:t>
          </a:r>
        </a:p>
      </dsp:txBody>
      <dsp:txXfrm>
        <a:off x="15249" y="174415"/>
        <a:ext cx="3298456" cy="424141"/>
      </dsp:txXfrm>
    </dsp:sp>
    <dsp:sp modelId="{CF3447B5-8472-4851-A4F6-25FE01293037}">
      <dsp:nvSpPr>
        <dsp:cNvPr id="0" name=""/>
        <dsp:cNvSpPr/>
      </dsp:nvSpPr>
      <dsp:spPr>
        <a:xfrm>
          <a:off x="334538" y="611753"/>
          <a:ext cx="332484" cy="751830"/>
        </a:xfrm>
        <a:custGeom>
          <a:avLst/>
          <a:gdLst/>
          <a:ahLst/>
          <a:cxnLst/>
          <a:rect l="0" t="0" r="0" b="0"/>
          <a:pathLst>
            <a:path>
              <a:moveTo>
                <a:pt x="0" y="0"/>
              </a:moveTo>
              <a:lnTo>
                <a:pt x="0" y="751830"/>
              </a:lnTo>
              <a:lnTo>
                <a:pt x="332484" y="7518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888BA-2E63-44F1-8B60-76C4CAF7EDEA}">
      <dsp:nvSpPr>
        <dsp:cNvPr id="0" name=""/>
        <dsp:cNvSpPr/>
      </dsp:nvSpPr>
      <dsp:spPr>
        <a:xfrm>
          <a:off x="667023" y="726828"/>
          <a:ext cx="9186123" cy="1273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This project is based on </a:t>
          </a:r>
          <a:r>
            <a:rPr lang="en-US" sz="1600" b="1" kern="1200" dirty="0" smtClean="0">
              <a:latin typeface="Calibri" panose="020F0502020204030204" pitchFamily="34" charset="0"/>
              <a:cs typeface="Calibri" panose="020F0502020204030204" pitchFamily="34" charset="0"/>
            </a:rPr>
            <a:t>Python</a:t>
          </a:r>
          <a:r>
            <a:rPr lang="en-US" sz="1600" kern="1200" dirty="0" smtClean="0">
              <a:latin typeface="Calibri" panose="020F0502020204030204" pitchFamily="34" charset="0"/>
              <a:cs typeface="Calibri" panose="020F0502020204030204" pitchFamily="34" charset="0"/>
            </a:rPr>
            <a:t> programming language.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Excel</a:t>
          </a:r>
          <a:r>
            <a:rPr lang="en-US" sz="1600" kern="1200" dirty="0" smtClean="0">
              <a:latin typeface="Calibri" panose="020F0502020204030204" pitchFamily="34" charset="0"/>
              <a:cs typeface="Calibri" panose="020F0502020204030204" pitchFamily="34" charset="0"/>
            </a:rPr>
            <a:t> is the user interface used for inputs. </a:t>
          </a:r>
        </a:p>
        <a:p>
          <a:pPr lvl="0" algn="l" defTabSz="711200">
            <a:lnSpc>
              <a:spcPct val="90000"/>
            </a:lnSpc>
            <a:spcBef>
              <a:spcPct val="0"/>
            </a:spcBef>
            <a:spcAft>
              <a:spcPct val="35000"/>
            </a:spcAft>
          </a:pPr>
          <a:r>
            <a:rPr lang="en-US" sz="1600" b="1" kern="1200" dirty="0" smtClean="0">
              <a:latin typeface="Calibri" panose="020F0502020204030204" pitchFamily="34" charset="0"/>
              <a:cs typeface="Calibri" panose="020F0502020204030204" pitchFamily="34" charset="0"/>
            </a:rPr>
            <a:t>MongoDB</a:t>
          </a:r>
          <a:r>
            <a:rPr lang="en-US" sz="1600" kern="1200" dirty="0" smtClean="0">
              <a:latin typeface="Calibri" panose="020F0502020204030204" pitchFamily="34" charset="0"/>
              <a:cs typeface="Calibri" panose="020F0502020204030204" pitchFamily="34" charset="0"/>
            </a:rPr>
            <a:t> is the preferred database program for storing and handling input and outputs of model.</a:t>
          </a:r>
        </a:p>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These data are visualized using </a:t>
          </a:r>
          <a:r>
            <a:rPr lang="en-US" sz="1600" b="1" kern="1200" dirty="0" smtClean="0">
              <a:latin typeface="Calibri" panose="020F0502020204030204" pitchFamily="34" charset="0"/>
              <a:cs typeface="Calibri" panose="020F0502020204030204" pitchFamily="34" charset="0"/>
            </a:rPr>
            <a:t>Tableau software. </a:t>
          </a:r>
        </a:p>
      </dsp:txBody>
      <dsp:txXfrm>
        <a:off x="704323" y="764128"/>
        <a:ext cx="9111523" cy="1198910"/>
      </dsp:txXfrm>
    </dsp:sp>
    <dsp:sp modelId="{79DEB6F9-F85C-4B79-92F8-0F5F0EB4DFE3}">
      <dsp:nvSpPr>
        <dsp:cNvPr id="0" name=""/>
        <dsp:cNvSpPr/>
      </dsp:nvSpPr>
      <dsp:spPr>
        <a:xfrm>
          <a:off x="334538" y="611753"/>
          <a:ext cx="332484" cy="1789006"/>
        </a:xfrm>
        <a:custGeom>
          <a:avLst/>
          <a:gdLst/>
          <a:ahLst/>
          <a:cxnLst/>
          <a:rect l="0" t="0" r="0" b="0"/>
          <a:pathLst>
            <a:path>
              <a:moveTo>
                <a:pt x="0" y="0"/>
              </a:moveTo>
              <a:lnTo>
                <a:pt x="0" y="1789006"/>
              </a:lnTo>
              <a:lnTo>
                <a:pt x="332484" y="1789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E0F7C1-9582-4331-B707-5FCAB3A742E2}">
      <dsp:nvSpPr>
        <dsp:cNvPr id="0" name=""/>
        <dsp:cNvSpPr/>
      </dsp:nvSpPr>
      <dsp:spPr>
        <a:xfrm>
          <a:off x="667023" y="2112972"/>
          <a:ext cx="9186123" cy="5755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cs typeface="Calibri" panose="020F0502020204030204" pitchFamily="34" charset="0"/>
            </a:rPr>
            <a:t>In order to use the model on a Windows environment, you need to setup the following:</a:t>
          </a:r>
        </a:p>
      </dsp:txBody>
      <dsp:txXfrm>
        <a:off x="683881" y="2129830"/>
        <a:ext cx="9152407" cy="5418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4E61C-4CD3-4538-A881-36B37604AED0}">
      <dsp:nvSpPr>
        <dsp:cNvPr id="0" name=""/>
        <dsp:cNvSpPr/>
      </dsp:nvSpPr>
      <dsp:spPr>
        <a:xfrm>
          <a:off x="1565331" y="183990"/>
          <a:ext cx="3651498" cy="1268117"/>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26025-23E2-4D6B-AB9B-AADBCF50297C}">
      <dsp:nvSpPr>
        <dsp:cNvPr id="0" name=""/>
        <dsp:cNvSpPr/>
      </dsp:nvSpPr>
      <dsp:spPr>
        <a:xfrm>
          <a:off x="3042914" y="3289178"/>
          <a:ext cx="707654" cy="452899"/>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0C754C-A74A-4DF0-9972-2E2AD8155FB6}">
      <dsp:nvSpPr>
        <dsp:cNvPr id="0" name=""/>
        <dsp:cNvSpPr/>
      </dsp:nvSpPr>
      <dsp:spPr>
        <a:xfrm>
          <a:off x="1698370" y="3651498"/>
          <a:ext cx="3396742" cy="849185"/>
        </a:xfrm>
        <a:prstGeom prst="rect">
          <a:avLst/>
        </a:prstGeom>
        <a:solidFill>
          <a:schemeClr val="tx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1">
          <a:noAutofit/>
        </a:bodyPr>
        <a:lstStyle/>
        <a:p>
          <a:pPr lvl="0" algn="l" defTabSz="666750">
            <a:lnSpc>
              <a:spcPct val="90000"/>
            </a:lnSpc>
            <a:spcBef>
              <a:spcPct val="0"/>
            </a:spcBef>
            <a:spcAft>
              <a:spcPct val="35000"/>
            </a:spcAft>
          </a:pPr>
          <a:r>
            <a:rPr lang="fr-FR" sz="1500" b="0" kern="1200" cap="none" spc="0" dirty="0" err="1" smtClean="0">
              <a:ln w="0"/>
              <a:solidFill>
                <a:schemeClr val="accent1"/>
              </a:solidFill>
              <a:effectLst>
                <a:outerShdw blurRad="38100" dist="25400" dir="5400000" algn="ctr" rotWithShape="0">
                  <a:srgbClr val="6E747A">
                    <a:alpha val="43000"/>
                  </a:srgbClr>
                </a:outerShdw>
              </a:effectLst>
            </a:rPr>
            <a:t>View</a:t>
          </a:r>
          <a:r>
            <a:rPr lang="fr-FR" sz="1500" b="0" kern="1200" cap="none" spc="0" dirty="0" smtClean="0">
              <a:ln w="0"/>
              <a:solidFill>
                <a:schemeClr val="accent1"/>
              </a:solidFill>
              <a:effectLst>
                <a:outerShdw blurRad="38100" dist="25400" dir="5400000" algn="ctr" rotWithShape="0">
                  <a:srgbClr val="6E747A">
                    <a:alpha val="43000"/>
                  </a:srgbClr>
                </a:outerShdw>
              </a:effectLst>
            </a:rPr>
            <a:t> </a:t>
          </a:r>
          <a:r>
            <a:rPr lang="fr-FR" sz="1500" b="0" kern="1200" cap="none" spc="0" dirty="0" err="1" smtClean="0">
              <a:ln w="0"/>
              <a:solidFill>
                <a:schemeClr val="accent1"/>
              </a:solidFill>
              <a:effectLst>
                <a:outerShdw blurRad="38100" dist="25400" dir="5400000" algn="ctr" rotWithShape="0">
                  <a:srgbClr val="6E747A">
                    <a:alpha val="43000"/>
                  </a:srgbClr>
                </a:outerShdw>
              </a:effectLst>
            </a:rPr>
            <a:t>results</a:t>
          </a:r>
          <a:endParaRPr lang="fr-FR" sz="1500" b="0" kern="1200" cap="none" spc="0" dirty="0">
            <a:ln w="0"/>
            <a:solidFill>
              <a:schemeClr val="accent1"/>
            </a:solidFill>
            <a:effectLst>
              <a:outerShdw blurRad="38100" dist="25400" dir="5400000" algn="ctr" rotWithShape="0">
                <a:srgbClr val="6E747A">
                  <a:alpha val="43000"/>
                </a:srgbClr>
              </a:outerShdw>
            </a:effectLst>
          </a:endParaRPr>
        </a:p>
        <a:p>
          <a:pPr marL="114300" lvl="1" indent="-114300" algn="l" defTabSz="533400">
            <a:lnSpc>
              <a:spcPct val="90000"/>
            </a:lnSpc>
            <a:spcBef>
              <a:spcPct val="0"/>
            </a:spcBef>
            <a:spcAft>
              <a:spcPct val="15000"/>
            </a:spcAft>
            <a:buChar char="••"/>
          </a:pPr>
          <a:r>
            <a:rPr lang="fr-FR" sz="1200" b="0" kern="1200" cap="none" spc="0" dirty="0" err="1" smtClean="0">
              <a:ln w="0"/>
              <a:solidFill>
                <a:schemeClr val="accent1"/>
              </a:solidFill>
              <a:effectLst>
                <a:outerShdw blurRad="38100" dist="25400" dir="5400000" algn="ctr" rotWithShape="0">
                  <a:srgbClr val="6E747A">
                    <a:alpha val="43000"/>
                  </a:srgbClr>
                </a:outerShdw>
              </a:effectLst>
            </a:rPr>
            <a:t>Results</a:t>
          </a:r>
          <a:r>
            <a:rPr lang="fr-FR" sz="1200" b="0" kern="1200" cap="none" spc="0" dirty="0" smtClean="0">
              <a:ln w="0"/>
              <a:solidFill>
                <a:schemeClr val="accent1"/>
              </a:solidFill>
              <a:effectLst>
                <a:outerShdw blurRad="38100" dist="25400" dir="5400000" algn="ctr" rotWithShape="0">
                  <a:srgbClr val="6E747A">
                    <a:alpha val="43000"/>
                  </a:srgbClr>
                </a:outerShdw>
              </a:effectLst>
            </a:rPr>
            <a:t> </a:t>
          </a:r>
          <a:r>
            <a:rPr lang="fr-FR" sz="1200" b="0" kern="1200" cap="none" spc="0" dirty="0" err="1" smtClean="0">
              <a:ln w="0"/>
              <a:solidFill>
                <a:schemeClr val="accent1"/>
              </a:solidFill>
              <a:effectLst>
                <a:outerShdw blurRad="38100" dist="25400" dir="5400000" algn="ctr" rotWithShape="0">
                  <a:srgbClr val="6E747A">
                    <a:alpha val="43000"/>
                  </a:srgbClr>
                </a:outerShdw>
              </a:effectLst>
            </a:rPr>
            <a:t>appear</a:t>
          </a:r>
          <a:r>
            <a:rPr lang="fr-FR" sz="1200" b="0" kern="1200" cap="none" spc="0" dirty="0" smtClean="0">
              <a:ln w="0"/>
              <a:solidFill>
                <a:schemeClr val="accent1"/>
              </a:solidFill>
              <a:effectLst>
                <a:outerShdw blurRad="38100" dist="25400" dir="5400000" algn="ctr" rotWithShape="0">
                  <a:srgbClr val="6E747A">
                    <a:alpha val="43000"/>
                  </a:srgbClr>
                </a:outerShdw>
              </a:effectLst>
            </a:rPr>
            <a:t> in Tableau software for best 100 scenarios</a:t>
          </a:r>
          <a:endParaRPr lang="fr-FR" sz="1200" b="0" kern="1200" cap="none" spc="0" dirty="0">
            <a:ln w="0"/>
            <a:solidFill>
              <a:schemeClr val="accent1"/>
            </a:solidFill>
            <a:effectLst>
              <a:outerShdw blurRad="38100" dist="25400" dir="5400000" algn="ctr" rotWithShape="0">
                <a:srgbClr val="6E747A">
                  <a:alpha val="43000"/>
                </a:srgbClr>
              </a:outerShdw>
            </a:effectLst>
          </a:endParaRPr>
        </a:p>
      </dsp:txBody>
      <dsp:txXfrm>
        <a:off x="1698370" y="3651498"/>
        <a:ext cx="3396742" cy="849185"/>
      </dsp:txXfrm>
    </dsp:sp>
    <dsp:sp modelId="{70FF280D-EF39-45A8-ACFC-54AA6EAFAE99}">
      <dsp:nvSpPr>
        <dsp:cNvPr id="0" name=""/>
        <dsp:cNvSpPr/>
      </dsp:nvSpPr>
      <dsp:spPr>
        <a:xfrm>
          <a:off x="2892891" y="1550046"/>
          <a:ext cx="1273778" cy="12737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l" defTabSz="488950">
            <a:lnSpc>
              <a:spcPct val="90000"/>
            </a:lnSpc>
            <a:spcBef>
              <a:spcPct val="0"/>
            </a:spcBef>
            <a:spcAft>
              <a:spcPct val="35000"/>
            </a:spcAft>
          </a:pPr>
          <a:r>
            <a:rPr lang="fr-FR" sz="1100" kern="1200" dirty="0" smtClean="0"/>
            <a:t>Start simulation</a:t>
          </a:r>
          <a:endParaRPr lang="fr-FR" sz="1100" kern="1200" dirty="0"/>
        </a:p>
        <a:p>
          <a:pPr marL="57150" lvl="1" indent="-57150" algn="l" defTabSz="400050">
            <a:lnSpc>
              <a:spcPct val="90000"/>
            </a:lnSpc>
            <a:spcBef>
              <a:spcPct val="0"/>
            </a:spcBef>
            <a:spcAft>
              <a:spcPct val="15000"/>
            </a:spcAft>
            <a:buChar char="••"/>
          </a:pPr>
          <a:r>
            <a:rPr lang="fr-FR" sz="900" kern="1200" dirty="0" smtClean="0"/>
            <a:t>Simulation </a:t>
          </a:r>
          <a:r>
            <a:rPr lang="fr-FR" sz="900" kern="1200" dirty="0" err="1" smtClean="0"/>
            <a:t>is</a:t>
          </a:r>
          <a:r>
            <a:rPr lang="fr-FR" sz="900" kern="1200" dirty="0" smtClean="0"/>
            <a:t> </a:t>
          </a:r>
          <a:r>
            <a:rPr lang="fr-FR" sz="900" kern="1200" dirty="0" err="1" smtClean="0"/>
            <a:t>run</a:t>
          </a:r>
          <a:r>
            <a:rPr lang="fr-FR" sz="900" kern="1200" dirty="0" smtClean="0"/>
            <a:t> over </a:t>
          </a:r>
          <a:r>
            <a:rPr lang="fr-FR" sz="900" kern="1200" dirty="0" err="1" smtClean="0"/>
            <a:t>each</a:t>
          </a:r>
          <a:r>
            <a:rPr lang="fr-FR" sz="900" kern="1200" dirty="0" smtClean="0"/>
            <a:t> set of data</a:t>
          </a:r>
          <a:endParaRPr lang="fr-FR" sz="900" kern="1200" dirty="0"/>
        </a:p>
      </dsp:txBody>
      <dsp:txXfrm>
        <a:off x="3079431" y="1736586"/>
        <a:ext cx="900698" cy="900698"/>
      </dsp:txXfrm>
    </dsp:sp>
    <dsp:sp modelId="{9DEF0A42-BAEE-4DA6-9690-9694402F93C0}">
      <dsp:nvSpPr>
        <dsp:cNvPr id="0" name=""/>
        <dsp:cNvSpPr/>
      </dsp:nvSpPr>
      <dsp:spPr>
        <a:xfrm>
          <a:off x="1981432" y="594429"/>
          <a:ext cx="1273778" cy="1273778"/>
        </a:xfrm>
        <a:prstGeom prst="ellipse">
          <a:avLst/>
        </a:prstGeom>
        <a:solidFill>
          <a:schemeClr val="accent2">
            <a:hueOff val="-5509455"/>
            <a:satOff val="-37758"/>
            <a:lumOff val="1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l" defTabSz="488950">
            <a:lnSpc>
              <a:spcPct val="90000"/>
            </a:lnSpc>
            <a:spcBef>
              <a:spcPct val="0"/>
            </a:spcBef>
            <a:spcAft>
              <a:spcPct val="35000"/>
            </a:spcAft>
          </a:pPr>
          <a:r>
            <a:rPr lang="fr-FR" sz="1100" kern="1200" dirty="0" err="1" smtClean="0"/>
            <a:t>Canvas</a:t>
          </a:r>
          <a:endParaRPr lang="fr-FR" sz="1100" kern="1200" dirty="0"/>
        </a:p>
        <a:p>
          <a:pPr marL="57150" lvl="1" indent="-57150" algn="l" defTabSz="400050">
            <a:lnSpc>
              <a:spcPct val="90000"/>
            </a:lnSpc>
            <a:spcBef>
              <a:spcPct val="0"/>
            </a:spcBef>
            <a:spcAft>
              <a:spcPct val="15000"/>
            </a:spcAft>
            <a:buChar char="••"/>
          </a:pPr>
          <a:r>
            <a:rPr lang="fr-FR" sz="900" kern="1200" dirty="0" smtClean="0"/>
            <a:t>Scenario data </a:t>
          </a:r>
          <a:r>
            <a:rPr lang="fr-FR" sz="900" kern="1200" dirty="0" err="1" smtClean="0"/>
            <a:t>is</a:t>
          </a:r>
          <a:r>
            <a:rPr lang="fr-FR" sz="900" kern="1200" dirty="0" smtClean="0"/>
            <a:t> </a:t>
          </a:r>
          <a:r>
            <a:rPr lang="fr-FR" sz="900" kern="1200" dirty="0" err="1" smtClean="0"/>
            <a:t>saved</a:t>
          </a:r>
          <a:r>
            <a:rPr lang="fr-FR" sz="900" kern="1200" dirty="0" smtClean="0"/>
            <a:t> in </a:t>
          </a:r>
          <a:r>
            <a:rPr lang="fr-FR" sz="900" kern="1200" dirty="0" err="1" smtClean="0"/>
            <a:t>its</a:t>
          </a:r>
          <a:r>
            <a:rPr lang="fr-FR" sz="900" kern="1200" dirty="0" smtClean="0"/>
            <a:t> </a:t>
          </a:r>
          <a:r>
            <a:rPr lang="fr-FR" sz="900" kern="1200" dirty="0" err="1" smtClean="0"/>
            <a:t>own</a:t>
          </a:r>
          <a:r>
            <a:rPr lang="fr-FR" sz="900" kern="1200" dirty="0" smtClean="0"/>
            <a:t> </a:t>
          </a:r>
          <a:r>
            <a:rPr lang="fr-FR" sz="900" kern="1200" dirty="0" err="1" smtClean="0"/>
            <a:t>db</a:t>
          </a:r>
          <a:endParaRPr lang="fr-FR" sz="900" kern="1200" dirty="0"/>
        </a:p>
      </dsp:txBody>
      <dsp:txXfrm>
        <a:off x="2167972" y="780969"/>
        <a:ext cx="900698" cy="900698"/>
      </dsp:txXfrm>
    </dsp:sp>
    <dsp:sp modelId="{F7AA3BCE-8BE1-4598-B9E3-477788A6A6DE}">
      <dsp:nvSpPr>
        <dsp:cNvPr id="0" name=""/>
        <dsp:cNvSpPr/>
      </dsp:nvSpPr>
      <dsp:spPr>
        <a:xfrm>
          <a:off x="3283517" y="286458"/>
          <a:ext cx="1273778" cy="1273778"/>
        </a:xfrm>
        <a:prstGeom prst="ellipse">
          <a:avLst/>
        </a:prstGeom>
        <a:solidFill>
          <a:schemeClr val="accent2">
            <a:hueOff val="-11018910"/>
            <a:satOff val="-75516"/>
            <a:lumOff val="262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l" defTabSz="488950">
            <a:lnSpc>
              <a:spcPct val="90000"/>
            </a:lnSpc>
            <a:spcBef>
              <a:spcPct val="0"/>
            </a:spcBef>
            <a:spcAft>
              <a:spcPct val="35000"/>
            </a:spcAft>
          </a:pPr>
          <a:r>
            <a:rPr lang="fr-FR" sz="1100" kern="1200" dirty="0" smtClean="0"/>
            <a:t>Select </a:t>
          </a:r>
          <a:r>
            <a:rPr lang="fr-FR" sz="1100" kern="1200" dirty="0" err="1" smtClean="0"/>
            <a:t>parameters</a:t>
          </a:r>
          <a:endParaRPr lang="fr-FR" sz="1100" kern="1200" dirty="0"/>
        </a:p>
        <a:p>
          <a:pPr marL="57150" lvl="1" indent="-57150" algn="l" defTabSz="400050">
            <a:lnSpc>
              <a:spcPct val="90000"/>
            </a:lnSpc>
            <a:spcBef>
              <a:spcPct val="0"/>
            </a:spcBef>
            <a:spcAft>
              <a:spcPct val="15000"/>
            </a:spcAft>
            <a:buChar char="••"/>
          </a:pPr>
          <a:r>
            <a:rPr lang="fr-FR" sz="900" kern="1200" dirty="0" err="1" smtClean="0"/>
            <a:t>manualy</a:t>
          </a:r>
          <a:endParaRPr lang="fr-FR" sz="900" kern="1200" dirty="0"/>
        </a:p>
      </dsp:txBody>
      <dsp:txXfrm>
        <a:off x="3470057" y="472998"/>
        <a:ext cx="900698" cy="900698"/>
      </dsp:txXfrm>
    </dsp:sp>
    <dsp:sp modelId="{EFE70069-0857-4B94-A15B-637962FC4ADE}">
      <dsp:nvSpPr>
        <dsp:cNvPr id="0" name=""/>
        <dsp:cNvSpPr/>
      </dsp:nvSpPr>
      <dsp:spPr>
        <a:xfrm>
          <a:off x="1415308" y="28306"/>
          <a:ext cx="3962866" cy="3170293"/>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3B176-89B2-4B79-8FA2-4B214D56D405}">
      <dsp:nvSpPr>
        <dsp:cNvPr id="0" name=""/>
        <dsp:cNvSpPr/>
      </dsp:nvSpPr>
      <dsp:spPr>
        <a:xfrm>
          <a:off x="0" y="0"/>
          <a:ext cx="270342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81C8C-7A48-4ACA-B27D-451C495ACE43}">
      <dsp:nvSpPr>
        <dsp:cNvPr id="0" name=""/>
        <dsp:cNvSpPr/>
      </dsp:nvSpPr>
      <dsp:spPr>
        <a:xfrm>
          <a:off x="0" y="0"/>
          <a:ext cx="540684" cy="1096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lvl="0" algn="l" defTabSz="311150">
            <a:lnSpc>
              <a:spcPct val="90000"/>
            </a:lnSpc>
            <a:spcBef>
              <a:spcPct val="0"/>
            </a:spcBef>
            <a:spcAft>
              <a:spcPct val="35000"/>
            </a:spcAft>
          </a:pPr>
          <a:r>
            <a:rPr lang="fr-FR" sz="700" kern="1200" dirty="0" smtClean="0"/>
            <a:t>Start simulation</a:t>
          </a:r>
          <a:endParaRPr lang="fr-FR" sz="700" kern="1200" dirty="0"/>
        </a:p>
      </dsp:txBody>
      <dsp:txXfrm>
        <a:off x="0" y="0"/>
        <a:ext cx="540684" cy="1096183"/>
      </dsp:txXfrm>
    </dsp:sp>
    <dsp:sp modelId="{2EFDC15E-C29B-4500-8622-140F4F09ECDE}">
      <dsp:nvSpPr>
        <dsp:cNvPr id="0" name=""/>
        <dsp:cNvSpPr/>
      </dsp:nvSpPr>
      <dsp:spPr>
        <a:xfrm>
          <a:off x="581235" y="17127"/>
          <a:ext cx="2122184" cy="342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fr-FR" sz="1500" kern="1200" dirty="0" err="1" smtClean="0"/>
            <a:t>Simulate</a:t>
          </a:r>
          <a:endParaRPr lang="fr-FR" sz="1500" kern="1200" dirty="0"/>
        </a:p>
      </dsp:txBody>
      <dsp:txXfrm>
        <a:off x="581235" y="17127"/>
        <a:ext cx="2122184" cy="342557"/>
      </dsp:txXfrm>
    </dsp:sp>
    <dsp:sp modelId="{4CE044D0-E44B-4D01-9DCF-B1E56A2C3D32}">
      <dsp:nvSpPr>
        <dsp:cNvPr id="0" name=""/>
        <dsp:cNvSpPr/>
      </dsp:nvSpPr>
      <dsp:spPr>
        <a:xfrm>
          <a:off x="540684" y="359685"/>
          <a:ext cx="216273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C12579-B097-40DB-AF4F-1A8566602F8E}">
      <dsp:nvSpPr>
        <dsp:cNvPr id="0" name=""/>
        <dsp:cNvSpPr/>
      </dsp:nvSpPr>
      <dsp:spPr>
        <a:xfrm>
          <a:off x="581235" y="376812"/>
          <a:ext cx="2122184" cy="342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fr-FR" sz="1500" kern="1200" dirty="0" smtClean="0"/>
            <a:t>Save</a:t>
          </a:r>
          <a:endParaRPr lang="fr-FR" sz="1500" kern="1200" dirty="0"/>
        </a:p>
      </dsp:txBody>
      <dsp:txXfrm>
        <a:off x="581235" y="376812"/>
        <a:ext cx="2122184" cy="342557"/>
      </dsp:txXfrm>
    </dsp:sp>
    <dsp:sp modelId="{FDDDEBE7-8EEF-4E4B-8F25-927E344D5F22}">
      <dsp:nvSpPr>
        <dsp:cNvPr id="0" name=""/>
        <dsp:cNvSpPr/>
      </dsp:nvSpPr>
      <dsp:spPr>
        <a:xfrm>
          <a:off x="540684" y="719370"/>
          <a:ext cx="216273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7FEB76-3B50-44D1-9906-04326BB186C0}">
      <dsp:nvSpPr>
        <dsp:cNvPr id="0" name=""/>
        <dsp:cNvSpPr/>
      </dsp:nvSpPr>
      <dsp:spPr>
        <a:xfrm>
          <a:off x="581235" y="736497"/>
          <a:ext cx="2122184" cy="342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fr-FR" sz="1500" kern="1200" dirty="0" smtClean="0"/>
            <a:t>Rank</a:t>
          </a:r>
          <a:endParaRPr lang="fr-FR" sz="1500" kern="1200" dirty="0"/>
        </a:p>
      </dsp:txBody>
      <dsp:txXfrm>
        <a:off x="581235" y="736497"/>
        <a:ext cx="2122184" cy="342557"/>
      </dsp:txXfrm>
    </dsp:sp>
    <dsp:sp modelId="{3CFE53DC-6000-4ED2-890E-74C09FCF62D0}">
      <dsp:nvSpPr>
        <dsp:cNvPr id="0" name=""/>
        <dsp:cNvSpPr/>
      </dsp:nvSpPr>
      <dsp:spPr>
        <a:xfrm>
          <a:off x="540684" y="1079055"/>
          <a:ext cx="216273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3B176-89B2-4B79-8FA2-4B214D56D405}">
      <dsp:nvSpPr>
        <dsp:cNvPr id="0" name=""/>
        <dsp:cNvSpPr/>
      </dsp:nvSpPr>
      <dsp:spPr>
        <a:xfrm>
          <a:off x="0" y="0"/>
          <a:ext cx="20469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81C8C-7A48-4ACA-B27D-451C495ACE43}">
      <dsp:nvSpPr>
        <dsp:cNvPr id="0" name=""/>
        <dsp:cNvSpPr/>
      </dsp:nvSpPr>
      <dsp:spPr>
        <a:xfrm>
          <a:off x="0" y="0"/>
          <a:ext cx="409382" cy="92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lvl="0" algn="l" defTabSz="311150">
            <a:lnSpc>
              <a:spcPct val="90000"/>
            </a:lnSpc>
            <a:spcBef>
              <a:spcPct val="0"/>
            </a:spcBef>
            <a:spcAft>
              <a:spcPct val="35000"/>
            </a:spcAft>
          </a:pPr>
          <a:r>
            <a:rPr lang="fr-FR" sz="700" kern="1200" dirty="0" err="1" smtClean="0"/>
            <a:t>Canvas</a:t>
          </a:r>
          <a:endParaRPr lang="fr-FR" sz="700" kern="1200" dirty="0"/>
        </a:p>
      </dsp:txBody>
      <dsp:txXfrm>
        <a:off x="0" y="0"/>
        <a:ext cx="409382" cy="926346"/>
      </dsp:txXfrm>
    </dsp:sp>
    <dsp:sp modelId="{2EFDC15E-C29B-4500-8622-140F4F09ECDE}">
      <dsp:nvSpPr>
        <dsp:cNvPr id="0" name=""/>
        <dsp:cNvSpPr/>
      </dsp:nvSpPr>
      <dsp:spPr>
        <a:xfrm>
          <a:off x="440086" y="21530"/>
          <a:ext cx="1606826" cy="43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fr-FR" sz="2000" kern="1200" dirty="0" err="1" smtClean="0"/>
            <a:t>Fill</a:t>
          </a:r>
          <a:endParaRPr lang="fr-FR" sz="2000" kern="1200" dirty="0"/>
        </a:p>
      </dsp:txBody>
      <dsp:txXfrm>
        <a:off x="440086" y="21530"/>
        <a:ext cx="1606826" cy="430606"/>
      </dsp:txXfrm>
    </dsp:sp>
    <dsp:sp modelId="{4CE044D0-E44B-4D01-9DCF-B1E56A2C3D32}">
      <dsp:nvSpPr>
        <dsp:cNvPr id="0" name=""/>
        <dsp:cNvSpPr/>
      </dsp:nvSpPr>
      <dsp:spPr>
        <a:xfrm>
          <a:off x="409382" y="452136"/>
          <a:ext cx="16375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C12579-B097-40DB-AF4F-1A8566602F8E}">
      <dsp:nvSpPr>
        <dsp:cNvPr id="0" name=""/>
        <dsp:cNvSpPr/>
      </dsp:nvSpPr>
      <dsp:spPr>
        <a:xfrm>
          <a:off x="440086" y="473666"/>
          <a:ext cx="1606826" cy="430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fr-FR" sz="2000" kern="1200" dirty="0" smtClean="0"/>
            <a:t>Save</a:t>
          </a:r>
          <a:endParaRPr lang="fr-FR" sz="2000" kern="1200" dirty="0"/>
        </a:p>
      </dsp:txBody>
      <dsp:txXfrm>
        <a:off x="440086" y="473666"/>
        <a:ext cx="1606826" cy="430606"/>
      </dsp:txXfrm>
    </dsp:sp>
    <dsp:sp modelId="{FDDDEBE7-8EEF-4E4B-8F25-927E344D5F22}">
      <dsp:nvSpPr>
        <dsp:cNvPr id="0" name=""/>
        <dsp:cNvSpPr/>
      </dsp:nvSpPr>
      <dsp:spPr>
        <a:xfrm>
          <a:off x="409382" y="904272"/>
          <a:ext cx="16375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98FEB-8517-468A-9074-7C5264A6E320}">
      <dsp:nvSpPr>
        <dsp:cNvPr id="0" name=""/>
        <dsp:cNvSpPr/>
      </dsp:nvSpPr>
      <dsp:spPr>
        <a:xfrm rot="5400000">
          <a:off x="6009890" y="-2519791"/>
          <a:ext cx="786103" cy="602629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fr-FR" sz="1050" kern="1200" dirty="0" smtClean="0">
              <a:latin typeface="Malgun Gothic" panose="020B0503020000020004" pitchFamily="34" charset="-127"/>
              <a:ea typeface="Malgun Gothic" panose="020B0503020000020004" pitchFamily="34" charset="-127"/>
            </a:rPr>
            <a:t>The main </a:t>
          </a:r>
          <a:r>
            <a:rPr lang="fr-FR" sz="1050" kern="1200" dirty="0" err="1" smtClean="0">
              <a:latin typeface="Malgun Gothic" panose="020B0503020000020004" pitchFamily="34" charset="-127"/>
              <a:ea typeface="Malgun Gothic" panose="020B0503020000020004" pitchFamily="34" charset="-127"/>
            </a:rPr>
            <a:t>purpose</a:t>
          </a:r>
          <a:r>
            <a:rPr lang="fr-FR" sz="1050" kern="1200" dirty="0" smtClean="0">
              <a:latin typeface="Malgun Gothic" panose="020B0503020000020004" pitchFamily="34" charset="-127"/>
              <a:ea typeface="Malgun Gothic" panose="020B0503020000020004" pitchFamily="34" charset="-127"/>
            </a:rPr>
            <a:t> of the model </a:t>
          </a:r>
          <a:r>
            <a:rPr lang="fr-FR" sz="1050" kern="1200" dirty="0" err="1" smtClean="0">
              <a:latin typeface="Malgun Gothic" panose="020B0503020000020004" pitchFamily="34" charset="-127"/>
              <a:ea typeface="Malgun Gothic" panose="020B0503020000020004" pitchFamily="34" charset="-127"/>
            </a:rPr>
            <a:t>is</a:t>
          </a:r>
          <a:r>
            <a:rPr lang="fr-FR" sz="1050" kern="1200" dirty="0" smtClean="0">
              <a:latin typeface="Malgun Gothic" panose="020B0503020000020004" pitchFamily="34" charset="-127"/>
              <a:ea typeface="Malgun Gothic" panose="020B0503020000020004" pitchFamily="34" charset="-127"/>
            </a:rPr>
            <a:t> to </a:t>
          </a:r>
          <a:r>
            <a:rPr lang="fr-FR" sz="1050" kern="1200" dirty="0" err="1" smtClean="0">
              <a:latin typeface="Malgun Gothic" panose="020B0503020000020004" pitchFamily="34" charset="-127"/>
              <a:ea typeface="Malgun Gothic" panose="020B0503020000020004" pitchFamily="34" charset="-127"/>
            </a:rPr>
            <a:t>provide</a:t>
          </a:r>
          <a:r>
            <a:rPr lang="fr-FR" sz="1050" kern="1200" dirty="0" smtClean="0">
              <a:latin typeface="Malgun Gothic" panose="020B0503020000020004" pitchFamily="34" charset="-127"/>
              <a:ea typeface="Malgun Gothic" panose="020B0503020000020004" pitchFamily="34" charset="-127"/>
            </a:rPr>
            <a:t> best scenarios of the </a:t>
          </a:r>
          <a:r>
            <a:rPr lang="fr-FR" sz="1050" kern="1200" dirty="0" err="1" smtClean="0">
              <a:latin typeface="Malgun Gothic" panose="020B0503020000020004" pitchFamily="34" charset="-127"/>
              <a:ea typeface="Malgun Gothic" panose="020B0503020000020004" pitchFamily="34" charset="-127"/>
            </a:rPr>
            <a:t>supply-chain</a:t>
          </a:r>
          <a:r>
            <a:rPr lang="fr-FR" sz="1050" kern="1200" dirty="0" smtClean="0">
              <a:latin typeface="Malgun Gothic" panose="020B0503020000020004" pitchFamily="34" charset="-127"/>
              <a:ea typeface="Malgun Gothic" panose="020B0503020000020004" pitchFamily="34" charset="-127"/>
            </a:rPr>
            <a:t> in </a:t>
          </a:r>
          <a:r>
            <a:rPr lang="fr-FR" sz="1050" kern="1200" dirty="0" err="1" smtClean="0">
              <a:latin typeface="Malgun Gothic" panose="020B0503020000020004" pitchFamily="34" charset="-127"/>
              <a:ea typeface="Malgun Gothic" panose="020B0503020000020004" pitchFamily="34" charset="-127"/>
            </a:rPr>
            <a:t>terms</a:t>
          </a:r>
          <a:r>
            <a:rPr lang="fr-FR" sz="1050" kern="1200" dirty="0" smtClean="0">
              <a:latin typeface="Malgun Gothic" panose="020B0503020000020004" pitchFamily="34" charset="-127"/>
              <a:ea typeface="Malgun Gothic" panose="020B0503020000020004" pitchFamily="34" charset="-127"/>
            </a:rPr>
            <a:t> of cost PV. It </a:t>
          </a:r>
          <a:r>
            <a:rPr lang="fr-FR" sz="1050" kern="1200" dirty="0" err="1" smtClean="0">
              <a:latin typeface="Malgun Gothic" panose="020B0503020000020004" pitchFamily="34" charset="-127"/>
              <a:ea typeface="Malgun Gothic" panose="020B0503020000020004" pitchFamily="34" charset="-127"/>
            </a:rPr>
            <a:t>will</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compute</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also</a:t>
          </a:r>
          <a:r>
            <a:rPr lang="fr-FR" sz="1050" kern="1200" dirty="0" smtClean="0">
              <a:latin typeface="Malgun Gothic" panose="020B0503020000020004" pitchFamily="34" charset="-127"/>
              <a:ea typeface="Malgun Gothic" panose="020B0503020000020004" pitchFamily="34" charset="-127"/>
            </a:rPr>
            <a:t> utilities, by-</a:t>
          </a:r>
          <a:r>
            <a:rPr lang="fr-FR" sz="1050" kern="1200" dirty="0" err="1" smtClean="0">
              <a:latin typeface="Malgun Gothic" panose="020B0503020000020004" pitchFamily="34" charset="-127"/>
              <a:ea typeface="Malgun Gothic" panose="020B0503020000020004" pitchFamily="34" charset="-127"/>
            </a:rPr>
            <a:t>products</a:t>
          </a:r>
          <a:r>
            <a:rPr lang="fr-FR" sz="1050" kern="1200" dirty="0" smtClean="0">
              <a:latin typeface="Malgun Gothic" panose="020B0503020000020004" pitchFamily="34" charset="-127"/>
              <a:ea typeface="Malgun Gothic" panose="020B0503020000020004" pitchFamily="34" charset="-127"/>
            </a:rPr>
            <a:t> and </a:t>
          </a:r>
          <a:r>
            <a:rPr lang="fr-FR" sz="1050" kern="1200" dirty="0" err="1" smtClean="0">
              <a:latin typeface="Malgun Gothic" panose="020B0503020000020004" pitchFamily="34" charset="-127"/>
              <a:ea typeface="Malgun Gothic" panose="020B0503020000020004" pitchFamily="34" charset="-127"/>
            </a:rPr>
            <a:t>co-products</a:t>
          </a:r>
          <a:r>
            <a:rPr lang="fr-FR" sz="1050" kern="1200" dirty="0" smtClean="0">
              <a:latin typeface="Malgun Gothic" panose="020B0503020000020004" pitchFamily="34" charset="-127"/>
              <a:ea typeface="Malgun Gothic" panose="020B0503020000020004" pitchFamily="34" charset="-127"/>
            </a:rPr>
            <a:t> balances.</a:t>
          </a:r>
          <a:endParaRPr lang="fr-FR" sz="1050" kern="1200" dirty="0"/>
        </a:p>
      </dsp:txBody>
      <dsp:txXfrm rot="-5400000">
        <a:off x="3389793" y="138680"/>
        <a:ext cx="5987924" cy="709355"/>
      </dsp:txXfrm>
    </dsp:sp>
    <dsp:sp modelId="{93B7F3A6-9993-41C8-B94B-87A563E0359B}">
      <dsp:nvSpPr>
        <dsp:cNvPr id="0" name=""/>
        <dsp:cNvSpPr/>
      </dsp:nvSpPr>
      <dsp:spPr>
        <a:xfrm>
          <a:off x="0" y="2042"/>
          <a:ext cx="3389793" cy="9826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fr-FR" sz="2400" b="1" kern="1200" dirty="0" smtClean="0">
              <a:latin typeface="Malgun Gothic" panose="020B0503020000020004" pitchFamily="34" charset="-127"/>
              <a:ea typeface="Malgun Gothic" panose="020B0503020000020004" pitchFamily="34" charset="-127"/>
            </a:rPr>
            <a:t>Objective</a:t>
          </a:r>
          <a:endParaRPr lang="fr-FR" sz="2400" kern="1200" dirty="0"/>
        </a:p>
      </dsp:txBody>
      <dsp:txXfrm>
        <a:off x="47968" y="50010"/>
        <a:ext cx="3293857" cy="886693"/>
      </dsp:txXfrm>
    </dsp:sp>
    <dsp:sp modelId="{8CC36657-E4FC-4C27-8672-7A7B45C2E8AC}">
      <dsp:nvSpPr>
        <dsp:cNvPr id="0" name=""/>
        <dsp:cNvSpPr/>
      </dsp:nvSpPr>
      <dsp:spPr>
        <a:xfrm rot="5400000">
          <a:off x="6009890" y="-1488030"/>
          <a:ext cx="786103" cy="602629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fr-FR" sz="1050" kern="1200" dirty="0" smtClean="0">
              <a:latin typeface="Malgun Gothic" panose="020B0503020000020004" pitchFamily="34" charset="-127"/>
              <a:ea typeface="Malgun Gothic" panose="020B0503020000020004" pitchFamily="34" charset="-127"/>
            </a:rPr>
            <a:t>The model </a:t>
          </a:r>
          <a:r>
            <a:rPr lang="fr-FR" sz="1050" kern="1200" dirty="0" err="1" smtClean="0">
              <a:latin typeface="Malgun Gothic" panose="020B0503020000020004" pitchFamily="34" charset="-127"/>
              <a:ea typeface="Malgun Gothic" panose="020B0503020000020004" pitchFamily="34" charset="-127"/>
            </a:rPr>
            <a:t>will</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simulate</a:t>
          </a:r>
          <a:r>
            <a:rPr lang="fr-FR" sz="1050" kern="1200" dirty="0" smtClean="0">
              <a:latin typeface="Malgun Gothic" panose="020B0503020000020004" pitchFamily="34" charset="-127"/>
              <a:ea typeface="Malgun Gothic" panose="020B0503020000020004" pitchFamily="34" charset="-127"/>
            </a:rPr>
            <a:t> multiple scenarios of </a:t>
          </a:r>
          <a:r>
            <a:rPr lang="fr-FR" sz="1050" kern="1200" dirty="0" err="1" smtClean="0">
              <a:latin typeface="Malgun Gothic" panose="020B0503020000020004" pitchFamily="34" charset="-127"/>
              <a:ea typeface="Malgun Gothic" panose="020B0503020000020004" pitchFamily="34" charset="-127"/>
            </a:rPr>
            <a:t>processes</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capacities</a:t>
          </a:r>
          <a:r>
            <a:rPr lang="fr-FR" sz="1050" kern="1200" dirty="0" smtClean="0">
              <a:latin typeface="Malgun Gothic" panose="020B0503020000020004" pitchFamily="34" charset="-127"/>
              <a:ea typeface="Malgun Gothic" panose="020B0503020000020004" pitchFamily="34" charset="-127"/>
            </a:rPr>
            <a:t> and locations for mine, </a:t>
          </a:r>
          <a:r>
            <a:rPr lang="fr-FR" sz="1050" kern="1200" dirty="0" err="1" smtClean="0">
              <a:latin typeface="Malgun Gothic" panose="020B0503020000020004" pitchFamily="34" charset="-127"/>
              <a:ea typeface="Malgun Gothic" panose="020B0503020000020004" pitchFamily="34" charset="-127"/>
            </a:rPr>
            <a:t>beneficiation</a:t>
          </a:r>
          <a:r>
            <a:rPr lang="fr-FR" sz="1050" kern="1200" dirty="0" smtClean="0">
              <a:latin typeface="Malgun Gothic" panose="020B0503020000020004" pitchFamily="34" charset="-127"/>
              <a:ea typeface="Malgun Gothic" panose="020B0503020000020004" pitchFamily="34" charset="-127"/>
            </a:rPr>
            <a:t>, SAP, PAP, granulation and the </a:t>
          </a:r>
          <a:r>
            <a:rPr lang="fr-FR" sz="1050" kern="1200" dirty="0" err="1" smtClean="0">
              <a:latin typeface="Malgun Gothic" panose="020B0503020000020004" pitchFamily="34" charset="-127"/>
              <a:ea typeface="Malgun Gothic" panose="020B0503020000020004" pitchFamily="34" charset="-127"/>
            </a:rPr>
            <a:t>underlying</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logistics</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that</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connects</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those</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layers</a:t>
          </a:r>
          <a:r>
            <a:rPr lang="fr-FR" sz="1050" kern="1200" dirty="0" smtClean="0">
              <a:latin typeface="Malgun Gothic" panose="020B0503020000020004" pitchFamily="34" charset="-127"/>
              <a:ea typeface="Malgun Gothic" panose="020B0503020000020004" pitchFamily="34" charset="-127"/>
            </a:rPr>
            <a:t>. The scope of </a:t>
          </a:r>
          <a:r>
            <a:rPr lang="fr-FR" sz="1050" kern="1200" dirty="0" err="1" smtClean="0">
              <a:latin typeface="Malgun Gothic" panose="020B0503020000020004" pitchFamily="34" charset="-127"/>
              <a:ea typeface="Malgun Gothic" panose="020B0503020000020004" pitchFamily="34" charset="-127"/>
            </a:rPr>
            <a:t>each</a:t>
          </a:r>
          <a:r>
            <a:rPr lang="fr-FR" sz="1050" kern="1200" dirty="0" smtClean="0">
              <a:latin typeface="Malgun Gothic" panose="020B0503020000020004" pitchFamily="34" charset="-127"/>
              <a:ea typeface="Malgun Gothic" panose="020B0503020000020004" pitchFamily="34" charset="-127"/>
            </a:rPr>
            <a:t> layer </a:t>
          </a:r>
          <a:r>
            <a:rPr lang="fr-FR" sz="1050" kern="1200" dirty="0" err="1" smtClean="0">
              <a:latin typeface="Malgun Gothic" panose="020B0503020000020004" pitchFamily="34" charset="-127"/>
              <a:ea typeface="Malgun Gothic" panose="020B0503020000020004" pitchFamily="34" charset="-127"/>
            </a:rPr>
            <a:t>is</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detailed</a:t>
          </a:r>
          <a:r>
            <a:rPr lang="fr-FR" sz="1050" kern="1200" dirty="0" smtClean="0">
              <a:latin typeface="Malgun Gothic" panose="020B0503020000020004" pitchFamily="34" charset="-127"/>
              <a:ea typeface="Malgun Gothic" panose="020B0503020000020004" pitchFamily="34" charset="-127"/>
            </a:rPr>
            <a:t> in the </a:t>
          </a:r>
          <a:r>
            <a:rPr lang="fr-FR" sz="1050" kern="1200" dirty="0" err="1" smtClean="0">
              <a:latin typeface="Malgun Gothic" panose="020B0503020000020004" pitchFamily="34" charset="-127"/>
              <a:ea typeface="Malgun Gothic" panose="020B0503020000020004" pitchFamily="34" charset="-127"/>
            </a:rPr>
            <a:t>following</a:t>
          </a:r>
          <a:r>
            <a:rPr lang="fr-FR" sz="1050" kern="1200" dirty="0" smtClean="0">
              <a:latin typeface="Malgun Gothic" panose="020B0503020000020004" pitchFamily="34" charset="-127"/>
              <a:ea typeface="Malgun Gothic" panose="020B0503020000020004" pitchFamily="34" charset="-127"/>
            </a:rPr>
            <a:t> sections.</a:t>
          </a:r>
          <a:endParaRPr lang="fr-FR" sz="1050" kern="1200" dirty="0"/>
        </a:p>
      </dsp:txBody>
      <dsp:txXfrm rot="-5400000">
        <a:off x="3389793" y="1170441"/>
        <a:ext cx="5987924" cy="709355"/>
      </dsp:txXfrm>
    </dsp:sp>
    <dsp:sp modelId="{A0D5B91B-9F8E-45E8-A5B1-1978587B639B}">
      <dsp:nvSpPr>
        <dsp:cNvPr id="0" name=""/>
        <dsp:cNvSpPr/>
      </dsp:nvSpPr>
      <dsp:spPr>
        <a:xfrm>
          <a:off x="0" y="1033804"/>
          <a:ext cx="3389793" cy="9826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fr-FR" sz="2400" b="1" kern="1200" smtClean="0">
              <a:latin typeface="Malgun Gothic" panose="020B0503020000020004" pitchFamily="34" charset="-127"/>
              <a:ea typeface="Malgun Gothic" panose="020B0503020000020004" pitchFamily="34" charset="-127"/>
            </a:rPr>
            <a:t>Scope</a:t>
          </a:r>
          <a:endParaRPr lang="fr-FR" sz="2400" kern="1200" dirty="0"/>
        </a:p>
      </dsp:txBody>
      <dsp:txXfrm>
        <a:off x="47968" y="1081772"/>
        <a:ext cx="3293857" cy="886693"/>
      </dsp:txXfrm>
    </dsp:sp>
    <dsp:sp modelId="{5FBA9A0E-57AB-4840-A09D-99F4A1A05F04}">
      <dsp:nvSpPr>
        <dsp:cNvPr id="0" name=""/>
        <dsp:cNvSpPr/>
      </dsp:nvSpPr>
      <dsp:spPr>
        <a:xfrm rot="5400000">
          <a:off x="6009890" y="-456268"/>
          <a:ext cx="786103" cy="602629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fr-FR" sz="1050" kern="1200" dirty="0" smtClean="0">
              <a:latin typeface="Malgun Gothic" panose="020B0503020000020004" pitchFamily="34" charset="-127"/>
              <a:ea typeface="Malgun Gothic" panose="020B0503020000020004" pitchFamily="34" charset="-127"/>
            </a:rPr>
            <a:t>The </a:t>
          </a:r>
          <a:r>
            <a:rPr lang="fr-FR" sz="1050" kern="1200" dirty="0" err="1" smtClean="0">
              <a:latin typeface="Malgun Gothic" panose="020B0503020000020004" pitchFamily="34" charset="-127"/>
              <a:ea typeface="Malgun Gothic" panose="020B0503020000020004" pitchFamily="34" charset="-127"/>
            </a:rPr>
            <a:t>strategic</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study</a:t>
          </a:r>
          <a:r>
            <a:rPr lang="fr-FR" sz="1050" kern="1200" dirty="0" smtClean="0">
              <a:latin typeface="Malgun Gothic" panose="020B0503020000020004" pitchFamily="34" charset="-127"/>
              <a:ea typeface="Malgun Gothic" panose="020B0503020000020004" pitchFamily="34" charset="-127"/>
            </a:rPr>
            <a:t> of JESA </a:t>
          </a:r>
          <a:r>
            <a:rPr lang="fr-FR" sz="1050" kern="1200" dirty="0" err="1" smtClean="0">
              <a:latin typeface="Malgun Gothic" panose="020B0503020000020004" pitchFamily="34" charset="-127"/>
              <a:ea typeface="Malgun Gothic" panose="020B0503020000020004" pitchFamily="34" charset="-127"/>
            </a:rPr>
            <a:t>is</a:t>
          </a:r>
          <a:r>
            <a:rPr lang="fr-FR" sz="1050" kern="1200" dirty="0" smtClean="0">
              <a:latin typeface="Malgun Gothic" panose="020B0503020000020004" pitchFamily="34" charset="-127"/>
              <a:ea typeface="Malgun Gothic" panose="020B0503020000020004" pitchFamily="34" charset="-127"/>
            </a:rPr>
            <a:t> </a:t>
          </a:r>
          <a:r>
            <a:rPr lang="fr-FR" sz="1050" kern="1200" dirty="0" err="1" smtClean="0">
              <a:latin typeface="Malgun Gothic" panose="020B0503020000020004" pitchFamily="34" charset="-127"/>
              <a:ea typeface="Malgun Gothic" panose="020B0503020000020004" pitchFamily="34" charset="-127"/>
            </a:rPr>
            <a:t>based</a:t>
          </a:r>
          <a:r>
            <a:rPr lang="fr-FR" sz="1050" kern="1200" dirty="0" smtClean="0">
              <a:latin typeface="Malgun Gothic" panose="020B0503020000020004" pitchFamily="34" charset="-127"/>
              <a:ea typeface="Malgun Gothic" panose="020B0503020000020004" pitchFamily="34" charset="-127"/>
            </a:rPr>
            <a:t> on a 11-year </a:t>
          </a:r>
          <a:r>
            <a:rPr lang="fr-FR" sz="1050" kern="1200" dirty="0" err="1" smtClean="0">
              <a:latin typeface="Malgun Gothic" panose="020B0503020000020004" pitchFamily="34" charset="-127"/>
              <a:ea typeface="Malgun Gothic" panose="020B0503020000020004" pitchFamily="34" charset="-127"/>
            </a:rPr>
            <a:t>investment</a:t>
          </a:r>
          <a:r>
            <a:rPr lang="fr-FR" sz="1050" kern="1200" dirty="0" smtClean="0">
              <a:latin typeface="Malgun Gothic" panose="020B0503020000020004" pitchFamily="34" charset="-127"/>
              <a:ea typeface="Malgun Gothic" panose="020B0503020000020004" pitchFamily="34" charset="-127"/>
            </a:rPr>
            <a:t> horizon.</a:t>
          </a:r>
          <a:endParaRPr lang="fr-FR" sz="1050" kern="1200" dirty="0"/>
        </a:p>
      </dsp:txBody>
      <dsp:txXfrm rot="-5400000">
        <a:off x="3389793" y="2202203"/>
        <a:ext cx="5987924" cy="709355"/>
      </dsp:txXfrm>
    </dsp:sp>
    <dsp:sp modelId="{77EDE557-0F18-467C-B4C1-8A01A9CC9DC5}">
      <dsp:nvSpPr>
        <dsp:cNvPr id="0" name=""/>
        <dsp:cNvSpPr/>
      </dsp:nvSpPr>
      <dsp:spPr>
        <a:xfrm>
          <a:off x="0" y="2065565"/>
          <a:ext cx="3389793" cy="9826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fr-FR" sz="2400" b="1" kern="1200" smtClean="0">
              <a:latin typeface="Malgun Gothic" panose="020B0503020000020004" pitchFamily="34" charset="-127"/>
              <a:ea typeface="Malgun Gothic" panose="020B0503020000020004" pitchFamily="34" charset="-127"/>
            </a:rPr>
            <a:t>Optimization horizon</a:t>
          </a:r>
          <a:endParaRPr lang="fr-FR" sz="2400" kern="1200" dirty="0"/>
        </a:p>
      </dsp:txBody>
      <dsp:txXfrm>
        <a:off x="47968" y="2113533"/>
        <a:ext cx="3293857" cy="886693"/>
      </dsp:txXfrm>
    </dsp:sp>
    <dsp:sp modelId="{F5597ABF-E0FF-4347-8363-9C1F070D6D8A}">
      <dsp:nvSpPr>
        <dsp:cNvPr id="0" name=""/>
        <dsp:cNvSpPr/>
      </dsp:nvSpPr>
      <dsp:spPr>
        <a:xfrm rot="5400000">
          <a:off x="6009890" y="575492"/>
          <a:ext cx="786103" cy="602629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00050">
            <a:lnSpc>
              <a:spcPct val="90000"/>
            </a:lnSpc>
            <a:spcBef>
              <a:spcPct val="0"/>
            </a:spcBef>
            <a:spcAft>
              <a:spcPct val="15000"/>
            </a:spcAft>
            <a:buChar char="••"/>
          </a:pPr>
          <a:r>
            <a:rPr lang="fr-FR" sz="900" kern="1200" dirty="0" smtClean="0">
              <a:latin typeface="Malgun Gothic" panose="020B0503020000020004" pitchFamily="34" charset="-127"/>
              <a:ea typeface="Malgun Gothic" panose="020B0503020000020004" pitchFamily="34" charset="-127"/>
            </a:rPr>
            <a:t>Python</a:t>
          </a:r>
          <a:endParaRPr lang="fr-FR" sz="900" kern="1200" dirty="0"/>
        </a:p>
        <a:p>
          <a:pPr marL="57150" lvl="1" indent="-57150" algn="l" defTabSz="400050">
            <a:lnSpc>
              <a:spcPct val="90000"/>
            </a:lnSpc>
            <a:spcBef>
              <a:spcPct val="0"/>
            </a:spcBef>
            <a:spcAft>
              <a:spcPct val="15000"/>
            </a:spcAft>
            <a:buChar char="••"/>
          </a:pPr>
          <a:r>
            <a:rPr lang="fr-FR" sz="900" kern="1200" dirty="0" smtClean="0">
              <a:latin typeface="Malgun Gothic" panose="020B0503020000020004" pitchFamily="34" charset="-127"/>
              <a:ea typeface="Malgun Gothic" panose="020B0503020000020004" pitchFamily="34" charset="-127"/>
            </a:rPr>
            <a:t>Web APIs</a:t>
          </a:r>
        </a:p>
        <a:p>
          <a:pPr marL="57150" lvl="1" indent="-57150" algn="l" defTabSz="400050">
            <a:lnSpc>
              <a:spcPct val="90000"/>
            </a:lnSpc>
            <a:spcBef>
              <a:spcPct val="0"/>
            </a:spcBef>
            <a:spcAft>
              <a:spcPct val="15000"/>
            </a:spcAft>
            <a:buChar char="••"/>
          </a:pPr>
          <a:r>
            <a:rPr lang="fr-FR" sz="900" kern="1200" dirty="0" err="1" smtClean="0">
              <a:latin typeface="Malgun Gothic" panose="020B0503020000020004" pitchFamily="34" charset="-127"/>
              <a:ea typeface="Malgun Gothic" panose="020B0503020000020004" pitchFamily="34" charset="-127"/>
            </a:rPr>
            <a:t>Distributed</a:t>
          </a:r>
          <a:r>
            <a:rPr lang="fr-FR" sz="900" kern="1200" dirty="0" smtClean="0">
              <a:latin typeface="Malgun Gothic" panose="020B0503020000020004" pitchFamily="34" charset="-127"/>
              <a:ea typeface="Malgun Gothic" panose="020B0503020000020004" pitchFamily="34" charset="-127"/>
            </a:rPr>
            <a:t> </a:t>
          </a:r>
          <a:r>
            <a:rPr lang="fr-FR" sz="900" kern="1200" dirty="0" err="1" smtClean="0">
              <a:latin typeface="Malgun Gothic" panose="020B0503020000020004" pitchFamily="34" charset="-127"/>
              <a:ea typeface="Malgun Gothic" panose="020B0503020000020004" pitchFamily="34" charset="-127"/>
            </a:rPr>
            <a:t>computing</a:t>
          </a:r>
          <a:endParaRPr lang="fr-FR" sz="900" kern="1200" dirty="0" smtClean="0">
            <a:latin typeface="Malgun Gothic" panose="020B0503020000020004" pitchFamily="34" charset="-127"/>
            <a:ea typeface="Malgun Gothic" panose="020B0503020000020004" pitchFamily="34" charset="-127"/>
          </a:endParaRPr>
        </a:p>
        <a:p>
          <a:pPr marL="57150" lvl="1" indent="-57150" algn="l" defTabSz="400050">
            <a:lnSpc>
              <a:spcPct val="90000"/>
            </a:lnSpc>
            <a:spcBef>
              <a:spcPct val="0"/>
            </a:spcBef>
            <a:spcAft>
              <a:spcPct val="15000"/>
            </a:spcAft>
            <a:buChar char="••"/>
          </a:pPr>
          <a:r>
            <a:rPr lang="fr-FR" sz="900" kern="1200" dirty="0" smtClean="0">
              <a:latin typeface="Malgun Gothic" panose="020B0503020000020004" pitchFamily="34" charset="-127"/>
              <a:ea typeface="Malgun Gothic" panose="020B0503020000020004" pitchFamily="34" charset="-127"/>
            </a:rPr>
            <a:t>Mongo DB</a:t>
          </a:r>
        </a:p>
      </dsp:txBody>
      <dsp:txXfrm rot="-5400000">
        <a:off x="3389793" y="3233963"/>
        <a:ext cx="5987924" cy="709355"/>
      </dsp:txXfrm>
    </dsp:sp>
    <dsp:sp modelId="{F17E7822-BD7E-4325-82E7-45217484EB11}">
      <dsp:nvSpPr>
        <dsp:cNvPr id="0" name=""/>
        <dsp:cNvSpPr/>
      </dsp:nvSpPr>
      <dsp:spPr>
        <a:xfrm>
          <a:off x="0" y="3097327"/>
          <a:ext cx="3389793" cy="98262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fr-FR" sz="2400" b="1" kern="1200" dirty="0" err="1" smtClean="0">
              <a:latin typeface="Malgun Gothic" panose="020B0503020000020004" pitchFamily="34" charset="-127"/>
              <a:ea typeface="Malgun Gothic" panose="020B0503020000020004" pitchFamily="34" charset="-127"/>
            </a:rPr>
            <a:t>Technology</a:t>
          </a:r>
          <a:r>
            <a:rPr lang="fr-FR" sz="2400" b="1" kern="1200" dirty="0" smtClean="0">
              <a:latin typeface="Malgun Gothic" panose="020B0503020000020004" pitchFamily="34" charset="-127"/>
              <a:ea typeface="Malgun Gothic" panose="020B0503020000020004" pitchFamily="34" charset="-127"/>
            </a:rPr>
            <a:t> </a:t>
          </a:r>
          <a:endParaRPr lang="fr-FR" sz="2400" kern="1200" dirty="0"/>
        </a:p>
      </dsp:txBody>
      <dsp:txXfrm>
        <a:off x="47968" y="3145295"/>
        <a:ext cx="3293857" cy="8866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B3FBC-B8A0-4A84-BE7D-AF407DDE0AC0}"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8930C-A11C-494F-AD2C-47E7084DC587}" type="slidenum">
              <a:rPr lang="en-US" smtClean="0"/>
              <a:t>‹N°›</a:t>
            </a:fld>
            <a:endParaRPr lang="en-US"/>
          </a:p>
        </p:txBody>
      </p:sp>
    </p:spTree>
    <p:extLst>
      <p:ext uri="{BB962C8B-B14F-4D97-AF65-F5344CB8AC3E}">
        <p14:creationId xmlns:p14="http://schemas.microsoft.com/office/powerpoint/2010/main" val="46823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206A839-722A-B84B-8BBD-C8AE4F8B7762}" type="slidenum">
              <a:rPr lang="fr-FR" smtClean="0"/>
              <a:t>1</a:t>
            </a:fld>
            <a:endParaRPr lang="fr-FR"/>
          </a:p>
        </p:txBody>
      </p:sp>
    </p:spTree>
    <p:extLst>
      <p:ext uri="{BB962C8B-B14F-4D97-AF65-F5344CB8AC3E}">
        <p14:creationId xmlns:p14="http://schemas.microsoft.com/office/powerpoint/2010/main" val="13316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Normalement</a:t>
            </a:r>
            <a:r>
              <a:rPr lang="fr-FR" baseline="0" dirty="0" smtClean="0"/>
              <a:t> pour la V2 du PL :</a:t>
            </a:r>
          </a:p>
          <a:p>
            <a:r>
              <a:rPr lang="fr-FR" baseline="0" dirty="0" smtClean="0"/>
              <a:t>L’</a:t>
            </a:r>
            <a:r>
              <a:rPr lang="fr-FR" baseline="0" dirty="0" err="1" smtClean="0"/>
              <a:t>opex</a:t>
            </a:r>
            <a:r>
              <a:rPr lang="fr-FR" baseline="0" dirty="0" smtClean="0"/>
              <a:t> du pipeline est fixe et est donc égal à un </a:t>
            </a:r>
            <a:r>
              <a:rPr lang="fr-FR" baseline="0" dirty="0" err="1" smtClean="0"/>
              <a:t>opex</a:t>
            </a:r>
            <a:r>
              <a:rPr lang="fr-FR" baseline="0" dirty="0" smtClean="0"/>
              <a:t>/m3 * le volume du pipe</a:t>
            </a:r>
          </a:p>
          <a:p>
            <a:r>
              <a:rPr lang="fr-FR" baseline="0" dirty="0" smtClean="0"/>
              <a:t>Et on devrait prendre en compte le coût de l’eau que je consomme si je n’envoie pas de la pulpe et dans ce cas on peut faire l’hypothèse que je consomme V = </a:t>
            </a:r>
            <a:r>
              <a:rPr lang="fr-FR" baseline="0" dirty="0" err="1" smtClean="0"/>
              <a:t>Vcapa</a:t>
            </a:r>
            <a:r>
              <a:rPr lang="fr-FR" baseline="0" dirty="0" smtClean="0"/>
              <a:t> – </a:t>
            </a:r>
            <a:r>
              <a:rPr lang="fr-FR" baseline="0" dirty="0" err="1" smtClean="0"/>
              <a:t>Vpulpe</a:t>
            </a:r>
            <a:r>
              <a:rPr lang="fr-FR" baseline="0" dirty="0" smtClean="0"/>
              <a:t> (à multiplier par un ratio inférieur à 1 qui doit être calculé par la team </a:t>
            </a:r>
            <a:r>
              <a:rPr lang="fr-FR" baseline="0" dirty="0" err="1" smtClean="0"/>
              <a:t>logistics</a:t>
            </a:r>
            <a:r>
              <a:rPr lang="fr-FR" baseline="0" dirty="0" smtClean="0"/>
              <a:t>) et que je multiplierai par un cout et ajouterai à la fonction objective</a:t>
            </a:r>
            <a:endParaRPr lang="fr-FR" dirty="0"/>
          </a:p>
        </p:txBody>
      </p:sp>
      <p:sp>
        <p:nvSpPr>
          <p:cNvPr id="4" name="Espace réservé du pied de page 3"/>
          <p:cNvSpPr>
            <a:spLocks noGrp="1"/>
          </p:cNvSpPr>
          <p:nvPr>
            <p:ph type="ftr" sz="quarter" idx="10"/>
          </p:nvPr>
        </p:nvSpPr>
        <p:spPr/>
        <p:txBody>
          <a:bodyPr/>
          <a:lstStyle/>
          <a:p>
            <a:r>
              <a:rPr lang="fr-FR" smtClean="0"/>
              <a:t>PROJET INNOVATION</a:t>
            </a:r>
            <a:endParaRPr lang="fr-FR" dirty="0"/>
          </a:p>
        </p:txBody>
      </p:sp>
    </p:spTree>
    <p:extLst>
      <p:ext uri="{BB962C8B-B14F-4D97-AF65-F5344CB8AC3E}">
        <p14:creationId xmlns:p14="http://schemas.microsoft.com/office/powerpoint/2010/main" val="37930359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6.xml"/><Relationship Id="rId7" Type="http://schemas.openxmlformats.org/officeDocument/2006/relationships/image" Target="../media/image8.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1.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68" name="think-cell Slide" r:id="rId5" imgW="395" imgH="396" progId="TCLayout.ActiveDocument.1">
                  <p:embed/>
                </p:oleObj>
              </mc:Choice>
              <mc:Fallback>
                <p:oleObj name="think-cell Slide" r:id="rId5" imgW="395" imgH="396"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fr-FR" sz="4000" b="1" i="0" baseline="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2" name="Imag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879" y="0"/>
            <a:ext cx="12204879" cy="6858000"/>
          </a:xfrm>
          <a:prstGeom prst="rect">
            <a:avLst/>
          </a:prstGeom>
        </p:spPr>
      </p:pic>
      <p:pic>
        <p:nvPicPr>
          <p:cNvPr id="15" name="Image 14">
            <a:extLst>
              <a:ext uri="{FF2B5EF4-FFF2-40B4-BE49-F238E27FC236}">
                <a16:creationId xmlns:a16="http://schemas.microsoft.com/office/drawing/2014/main" id="{7816289C-1F9C-F94C-B9CE-8818EFF89C5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9112"/>
          <a:stretch/>
        </p:blipFill>
        <p:spPr>
          <a:xfrm>
            <a:off x="-12879" y="-1"/>
            <a:ext cx="12214023" cy="1424830"/>
          </a:xfrm>
          <a:prstGeom prst="rect">
            <a:avLst/>
          </a:prstGeom>
        </p:spPr>
      </p:pic>
      <p:sp>
        <p:nvSpPr>
          <p:cNvPr id="6" name="Titre 9"/>
          <p:cNvSpPr>
            <a:spLocks noGrp="1"/>
          </p:cNvSpPr>
          <p:nvPr>
            <p:ph type="title" hasCustomPrompt="1"/>
          </p:nvPr>
        </p:nvSpPr>
        <p:spPr>
          <a:xfrm>
            <a:off x="918528" y="1643170"/>
            <a:ext cx="10080000" cy="1440000"/>
          </a:xfrm>
          <a:prstGeom prst="rect">
            <a:avLst/>
          </a:prstGeom>
        </p:spPr>
        <p:txBody>
          <a:bodyPr anchor="ctr">
            <a:normAutofit/>
          </a:bodyPr>
          <a:lstStyle>
            <a:lvl1pPr algn="l">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fr-FR" dirty="0"/>
              <a:t>Cliquez et modifiez le titre du projet</a:t>
            </a:r>
          </a:p>
        </p:txBody>
      </p:sp>
      <p:sp>
        <p:nvSpPr>
          <p:cNvPr id="3" name="Espace réservé du texte 2"/>
          <p:cNvSpPr>
            <a:spLocks noGrp="1"/>
          </p:cNvSpPr>
          <p:nvPr>
            <p:ph type="body" sz="quarter" idx="10" hasCustomPrompt="1"/>
          </p:nvPr>
        </p:nvSpPr>
        <p:spPr>
          <a:xfrm>
            <a:off x="918528" y="3489226"/>
            <a:ext cx="6480000" cy="900000"/>
          </a:xfrm>
          <a:prstGeom prst="rect">
            <a:avLst/>
          </a:prstGeom>
        </p:spPr>
        <p:txBody>
          <a:bodyPr anchor="ctr">
            <a:normAutofit/>
          </a:bodyPr>
          <a:lstStyle>
            <a:lvl1pPr marL="0" indent="0" algn="l">
              <a:buNone/>
              <a:defRPr sz="2400" b="1" baseline="0">
                <a:solidFill>
                  <a:schemeClr val="bg1"/>
                </a:solidFill>
              </a:defRPr>
            </a:lvl1pPr>
          </a:lstStyle>
          <a:p>
            <a:pPr lvl="0"/>
            <a:r>
              <a:rPr lang="fr-FR" dirty="0"/>
              <a:t>Cliquez et modifier les missions</a:t>
            </a:r>
          </a:p>
        </p:txBody>
      </p:sp>
      <p:sp>
        <p:nvSpPr>
          <p:cNvPr id="17" name="Espace réservé du texte 15"/>
          <p:cNvSpPr>
            <a:spLocks noGrp="1"/>
          </p:cNvSpPr>
          <p:nvPr>
            <p:ph type="body" sz="quarter" idx="12" hasCustomPrompt="1"/>
          </p:nvPr>
        </p:nvSpPr>
        <p:spPr>
          <a:xfrm>
            <a:off x="918528" y="5626543"/>
            <a:ext cx="2880000" cy="540000"/>
          </a:xfrm>
          <a:prstGeom prst="rect">
            <a:avLst/>
          </a:prstGeom>
        </p:spPr>
        <p:txBody>
          <a:bodyPr anchor="ctr">
            <a:normAutofit/>
          </a:bodyPr>
          <a:lstStyle>
            <a:lvl1pPr marL="0" indent="0" algn="l">
              <a:buNone/>
              <a:defRPr sz="1800" i="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Ajoutez la date</a:t>
            </a:r>
          </a:p>
        </p:txBody>
      </p:sp>
    </p:spTree>
    <p:extLst>
      <p:ext uri="{BB962C8B-B14F-4D97-AF65-F5344CB8AC3E}">
        <p14:creationId xmlns:p14="http://schemas.microsoft.com/office/powerpoint/2010/main" val="7256813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BB3C272-F2DD-4A2C-B3AF-8BFE635D5FB8}"/>
              </a:ext>
            </a:extLst>
          </p:cNvPr>
          <p:cNvGraphicFramePr>
            <a:graphicFrameLocks noChangeAspect="1"/>
          </p:cNvGraphicFramePr>
          <p:nvPr>
            <p:custDataLst>
              <p:tags r:id="rId2"/>
            </p:custDataLst>
            <p:extLst/>
          </p:nvPr>
        </p:nvGraphicFramePr>
        <p:xfrm>
          <a:off x="1925" y="1402"/>
          <a:ext cx="1924" cy="1400"/>
        </p:xfrm>
        <a:graphic>
          <a:graphicData uri="http://schemas.openxmlformats.org/presentationml/2006/ole">
            <mc:AlternateContent xmlns:mc="http://schemas.openxmlformats.org/markup-compatibility/2006">
              <mc:Choice xmlns:v="urn:schemas-microsoft-com:vml" Requires="v">
                <p:oleObj spid="_x0000_s6264" name="think-cell Slide" r:id="rId5" imgW="347" imgH="346" progId="TCLayout.ActiveDocument.1">
                  <p:embed/>
                </p:oleObj>
              </mc:Choice>
              <mc:Fallback>
                <p:oleObj name="think-cell Slide" r:id="rId5" imgW="347" imgH="346" progId="TCLayout.ActiveDocument.1">
                  <p:embed/>
                  <p:pic>
                    <p:nvPicPr>
                      <p:cNvPr id="3" name="Object 2" hidden="1">
                        <a:extLst>
                          <a:ext uri="{FF2B5EF4-FFF2-40B4-BE49-F238E27FC236}">
                            <a16:creationId xmlns:a16="http://schemas.microsoft.com/office/drawing/2014/main" id="{1BB3C272-F2DD-4A2C-B3AF-8BFE635D5FB8}"/>
                          </a:ext>
                        </a:extLst>
                      </p:cNvPr>
                      <p:cNvPicPr/>
                      <p:nvPr/>
                    </p:nvPicPr>
                    <p:blipFill>
                      <a:blip r:embed="rId6"/>
                      <a:stretch>
                        <a:fillRect/>
                      </a:stretch>
                    </p:blipFill>
                    <p:spPr>
                      <a:xfrm>
                        <a:off x="1925" y="1402"/>
                        <a:ext cx="1924" cy="140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44F8A5B-9C76-44B7-920D-AD4DB96F0004}"/>
              </a:ext>
            </a:extLst>
          </p:cNvPr>
          <p:cNvSpPr/>
          <p:nvPr userDrawn="1">
            <p:custDataLst>
              <p:tags r:id="rId3"/>
            </p:custDataLst>
          </p:nvPr>
        </p:nvSpPr>
        <p:spPr>
          <a:xfrm>
            <a:off x="0" y="0"/>
            <a:ext cx="215979" cy="1619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041" b="0" i="0" baseline="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66246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505">
          <p15:clr>
            <a:srgbClr val="F26B43"/>
          </p15:clr>
        </p15:guide>
        <p15:guide id="2" pos="74">
          <p15:clr>
            <a:srgbClr val="F26B43"/>
          </p15:clr>
        </p15:guide>
        <p15:guide id="3" orient="horz" pos="571">
          <p15:clr>
            <a:srgbClr val="F26B43"/>
          </p15:clr>
        </p15:guide>
        <p15:guide id="4" orient="horz" pos="3911">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3A87759-FC17-4349-8B01-5125DBF50E40}" type="datetimeFigureOut">
              <a:rPr lang="fr-FR" smtClean="0"/>
              <a:t>13/01/2020</a:t>
            </a:fld>
            <a:endParaRPr lang="fr-FR"/>
          </a:p>
        </p:txBody>
      </p:sp>
      <p:sp>
        <p:nvSpPr>
          <p:cNvPr id="3" name="Espace réservé du pied de page 2"/>
          <p:cNvSpPr>
            <a:spLocks noGrp="1"/>
          </p:cNvSpPr>
          <p:nvPr>
            <p:ph type="ftr" sz="quarter" idx="11"/>
          </p:nvPr>
        </p:nvSpPr>
        <p:spPr>
          <a:xfrm>
            <a:off x="838198" y="6351224"/>
            <a:ext cx="7200000" cy="360000"/>
          </a:xfrm>
          <a:prstGeom prst="rect">
            <a:avLst/>
          </a:prstGeom>
        </p:spPr>
        <p:txBody>
          <a:bodyPr/>
          <a:lstStyle/>
          <a:p>
            <a:endParaRPr lang="fr-FR"/>
          </a:p>
        </p:txBody>
      </p:sp>
      <p:sp>
        <p:nvSpPr>
          <p:cNvPr id="4" name="Espace réservé du numéro de diapositive 3"/>
          <p:cNvSpPr>
            <a:spLocks noGrp="1"/>
          </p:cNvSpPr>
          <p:nvPr>
            <p:ph type="sldNum" sz="quarter" idx="12"/>
          </p:nvPr>
        </p:nvSpPr>
        <p:spPr/>
        <p:txBody>
          <a:bodyPr/>
          <a:lstStyle/>
          <a:p>
            <a:fld id="{FE930EA7-5B45-4B57-A31F-4DBDCE1D6B47}" type="slidenum">
              <a:rPr lang="fr-FR" smtClean="0"/>
              <a:t>‹N°›</a:t>
            </a:fld>
            <a:endParaRPr lang="fr-FR"/>
          </a:p>
        </p:txBody>
      </p:sp>
    </p:spTree>
    <p:extLst>
      <p:ext uri="{BB962C8B-B14F-4D97-AF65-F5344CB8AC3E}">
        <p14:creationId xmlns:p14="http://schemas.microsoft.com/office/powerpoint/2010/main" val="27251736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 y="0"/>
          <a:ext cx="211666" cy="158750"/>
        </p:xfrm>
        <a:graphic>
          <a:graphicData uri="http://schemas.openxmlformats.org/presentationml/2006/ole">
            <mc:AlternateContent xmlns:mc="http://schemas.openxmlformats.org/markup-compatibility/2006">
              <mc:Choice xmlns:v="urn:schemas-microsoft-com:vml" Requires="v">
                <p:oleObj spid="_x0000_s15385" name="Diapositive think-cell" r:id="rId7" imgW="360" imgH="360" progId="TCLayout.ActiveDocument.1">
                  <p:embed/>
                </p:oleObj>
              </mc:Choice>
              <mc:Fallback>
                <p:oleObj name="Diapositive think-cell" r:id="rId7" imgW="360" imgH="36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211666"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hidden="1"/>
          <p:cNvSpPr/>
          <p:nvPr userDrawn="1">
            <p:custDataLst>
              <p:tags r:id="rId3"/>
            </p:custDataLst>
          </p:nvPr>
        </p:nvSpPr>
        <p:spPr>
          <a:xfrm>
            <a:off x="0" y="0"/>
            <a:ext cx="195385"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ts val="2600"/>
              </a:lnSpc>
              <a:spcBef>
                <a:spcPct val="0"/>
              </a:spcBef>
              <a:spcAft>
                <a:spcPct val="0"/>
              </a:spcAft>
            </a:pPr>
            <a:endParaRPr lang="fr-FR" sz="1800" b="1" i="0" baseline="0" dirty="0" err="1">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p:cNvSpPr>
            <a:spLocks noGrp="1"/>
          </p:cNvSpPr>
          <p:nvPr>
            <p:ph type="title" hasCustomPrompt="1"/>
            <p:custDataLst>
              <p:tags r:id="rId4"/>
            </p:custDataLst>
          </p:nvPr>
        </p:nvSpPr>
        <p:spPr bwMode="auto"/>
        <p:txBody>
          <a:bodyPr/>
          <a:lstStyle>
            <a:lvl1pPr>
              <a:defRPr sz="1800" cap="none"/>
            </a:lvl1pPr>
          </a:lstStyle>
          <a:p>
            <a:r>
              <a:rPr lang="fr-FR" dirty="0"/>
              <a:t>Cliquez pour modifier le style du titre</a:t>
            </a:r>
          </a:p>
        </p:txBody>
      </p:sp>
      <p:sp>
        <p:nvSpPr>
          <p:cNvPr id="8" name="Text Placeholder 7"/>
          <p:cNvSpPr>
            <a:spLocks noGrp="1"/>
          </p:cNvSpPr>
          <p:nvPr>
            <p:ph type="body" sz="quarter" idx="13"/>
            <p:custDataLst>
              <p:tags r:id="rId5"/>
            </p:custDataLst>
          </p:nvPr>
        </p:nvSpPr>
        <p:spPr>
          <a:xfrm>
            <a:off x="1080000" y="1658257"/>
            <a:ext cx="10244667" cy="3911600"/>
          </a:xfrm>
        </p:spPr>
        <p:txBody>
          <a:bodyPr/>
          <a:lstStyle>
            <a:lvl1pPr>
              <a:defRPr/>
            </a:lvl1pPr>
            <a:lvl2pPr>
              <a:defRPr/>
            </a:lvl2pPr>
            <a:lvl3pPr>
              <a:defRPr/>
            </a:lvl3pPr>
            <a:lvl4pPr>
              <a:defRPr/>
            </a:lvl4pPr>
            <a:lvl5pPr>
              <a:defRPr/>
            </a:lvl5pPr>
          </a:lstStyle>
          <a:p>
            <a:pPr lvl="0"/>
            <a:r>
              <a:rPr lang="fr-FR" dirty="0"/>
              <a:t>Click to </a:t>
            </a:r>
            <a:r>
              <a:rPr lang="fr-FR" dirty="0" err="1"/>
              <a:t>edit</a:t>
            </a:r>
            <a:r>
              <a:rPr lang="fr-FR" dirty="0"/>
              <a:t> Master </a:t>
            </a:r>
            <a:r>
              <a:rPr lang="fr-FR" dirty="0" err="1"/>
              <a:t>text</a:t>
            </a:r>
            <a:r>
              <a:rPr lang="fr-FR" dirty="0"/>
              <a:t> styles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fr-FR" dirty="0"/>
          </a:p>
        </p:txBody>
      </p:sp>
      <p:sp>
        <p:nvSpPr>
          <p:cNvPr id="9" name="Espace réservé du pied de page 4"/>
          <p:cNvSpPr txBox="1">
            <a:spLocks/>
          </p:cNvSpPr>
          <p:nvPr userDrawn="1"/>
        </p:nvSpPr>
        <p:spPr bwMode="gray">
          <a:xfrm>
            <a:off x="11737843" y="6617506"/>
            <a:ext cx="470990" cy="180000"/>
          </a:xfrm>
          <a:prstGeom prst="rect">
            <a:avLst/>
          </a:prstGeom>
        </p:spPr>
        <p:txBody>
          <a:bodyPr vert="horz" lIns="0" tIns="0" rIns="0" bIns="0" rtlCol="0" anchor="ctr" anchorCtr="0"/>
          <a:lstStyle>
            <a:lvl1pPr algn="l">
              <a:defRPr sz="800" b="1" cap="all" baseline="0">
                <a:solidFill>
                  <a:srgbClr val="61A32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BDD1756C-5482-443F-B06E-02C32BD8F389}" type="slidenum">
              <a:rPr kumimoji="0" lang="fr-FR" sz="800" b="1" i="0" u="none" strike="noStrike" kern="1200" cap="all" spc="0" normalizeH="0" baseline="0" noProof="0" smtClean="0">
                <a:ln>
                  <a:noFill/>
                </a:ln>
                <a:solidFill>
                  <a:srgbClr val="61A322"/>
                </a:solidFill>
                <a:effectLst/>
                <a:uLnTx/>
                <a:uFillTx/>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kumimoji="0" lang="fr-FR" sz="800" b="1" i="0" u="none" strike="noStrike" kern="1200" cap="all" spc="0" normalizeH="0" baseline="0" noProof="0" dirty="0">
              <a:ln>
                <a:noFill/>
              </a:ln>
              <a:solidFill>
                <a:srgbClr val="61A322"/>
              </a:solidFill>
              <a:effectLst/>
              <a:uLnTx/>
              <a:uFillTx/>
              <a:latin typeface="+mn-lt"/>
              <a:ea typeface="+mn-ea"/>
              <a:cs typeface="+mn-cs"/>
            </a:endParaRPr>
          </a:p>
        </p:txBody>
      </p:sp>
    </p:spTree>
    <p:extLst>
      <p:ext uri="{BB962C8B-B14F-4D97-AF65-F5344CB8AC3E}">
        <p14:creationId xmlns:p14="http://schemas.microsoft.com/office/powerpoint/2010/main" val="362151987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94667"/>
            <a:ext cx="10515600" cy="948520"/>
          </a:xfrm>
          <a:prstGeom prst="rect">
            <a:avLst/>
          </a:prstGeom>
        </p:spPr>
        <p:txBody>
          <a:bodyPr/>
          <a:lstStyle/>
          <a:p>
            <a:r>
              <a:rPr lang="fr-FR" dirty="0" smtClean="0"/>
              <a:t>Modifiez le style du titre</a:t>
            </a:r>
            <a:endParaRPr lang="fr-FR" dirty="0"/>
          </a:p>
        </p:txBody>
      </p:sp>
      <p:sp>
        <p:nvSpPr>
          <p:cNvPr id="4" name="Espace réservé du numéro de diapositive 3"/>
          <p:cNvSpPr>
            <a:spLocks noGrp="1"/>
          </p:cNvSpPr>
          <p:nvPr>
            <p:ph type="sldNum" sz="quarter" idx="11"/>
          </p:nvPr>
        </p:nvSpPr>
        <p:spPr>
          <a:xfrm>
            <a:off x="10633800" y="6356349"/>
            <a:ext cx="720000" cy="360000"/>
          </a:xfrm>
          <a:prstGeom prst="rect">
            <a:avLst/>
          </a:prstGeom>
        </p:spPr>
        <p:txBody>
          <a:bodyPr/>
          <a:lstStyle/>
          <a:p>
            <a:fld id="{78E7AD6D-3F89-684A-BD5F-28F82F8A3A3D}" type="slidenum">
              <a:rPr lang="fr-FR" smtClean="0"/>
              <a:pPr/>
              <a:t>‹N°›</a:t>
            </a:fld>
            <a:endParaRPr lang="fr-FR" dirty="0"/>
          </a:p>
        </p:txBody>
      </p:sp>
      <p:sp>
        <p:nvSpPr>
          <p:cNvPr id="6" name="Espace réservé du texte 5"/>
          <p:cNvSpPr>
            <a:spLocks noGrp="1"/>
          </p:cNvSpPr>
          <p:nvPr>
            <p:ph type="body" sz="quarter" idx="12"/>
          </p:nvPr>
        </p:nvSpPr>
        <p:spPr>
          <a:xfrm>
            <a:off x="838200" y="1184275"/>
            <a:ext cx="10515600" cy="500856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9230543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CF6D5B2-0E55-0E4F-8D41-D6CA15AD8829}"/>
              </a:ext>
            </a:extLst>
          </p:cNvPr>
          <p:cNvPicPr>
            <a:picLocks noChangeAspect="1"/>
          </p:cNvPicPr>
          <p:nvPr userDrawn="1"/>
        </p:nvPicPr>
        <p:blipFill>
          <a:blip r:embed="rId2"/>
          <a:stretch>
            <a:fillRect/>
          </a:stretch>
        </p:blipFill>
        <p:spPr>
          <a:xfrm>
            <a:off x="6350" y="0"/>
            <a:ext cx="12179300" cy="6858000"/>
          </a:xfrm>
          <a:prstGeom prst="rect">
            <a:avLst/>
          </a:prstGeom>
        </p:spPr>
      </p:pic>
      <p:sp>
        <p:nvSpPr>
          <p:cNvPr id="6" name="Titre 9"/>
          <p:cNvSpPr>
            <a:spLocks noGrp="1"/>
          </p:cNvSpPr>
          <p:nvPr>
            <p:ph type="title" hasCustomPrompt="1"/>
          </p:nvPr>
        </p:nvSpPr>
        <p:spPr>
          <a:xfrm>
            <a:off x="1056000" y="1659605"/>
            <a:ext cx="10080000" cy="1440000"/>
          </a:xfrm>
          <a:prstGeom prst="rect">
            <a:avLst/>
          </a:prstGeom>
        </p:spPr>
        <p:txBody>
          <a:bodyPr anchor="ctr">
            <a:normAutofit/>
          </a:bodyPr>
          <a:lstStyle>
            <a:lvl1pPr algn="l">
              <a:defRPr sz="4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fr-FR" dirty="0"/>
              <a:t>Cliquez et modifiez le titre du projet</a:t>
            </a:r>
          </a:p>
        </p:txBody>
      </p:sp>
      <p:pic>
        <p:nvPicPr>
          <p:cNvPr id="10" name="Image 9">
            <a:extLst>
              <a:ext uri="{FF2B5EF4-FFF2-40B4-BE49-F238E27FC236}">
                <a16:creationId xmlns:a16="http://schemas.microsoft.com/office/drawing/2014/main" id="{9C0559F3-D1E3-514C-955F-91AFEDC9A7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112"/>
          <a:stretch/>
        </p:blipFill>
        <p:spPr>
          <a:xfrm>
            <a:off x="-12879" y="0"/>
            <a:ext cx="12214023" cy="1424830"/>
          </a:xfrm>
          <a:prstGeom prst="rect">
            <a:avLst/>
          </a:prstGeom>
        </p:spPr>
      </p:pic>
      <p:sp>
        <p:nvSpPr>
          <p:cNvPr id="11" name="ZoneTexte 10">
            <a:extLst>
              <a:ext uri="{FF2B5EF4-FFF2-40B4-BE49-F238E27FC236}">
                <a16:creationId xmlns:a16="http://schemas.microsoft.com/office/drawing/2014/main" id="{F7B2E0FD-4D7B-8648-9278-B9C61B86CD43}"/>
              </a:ext>
            </a:extLst>
          </p:cNvPr>
          <p:cNvSpPr txBox="1"/>
          <p:nvPr userDrawn="1"/>
        </p:nvSpPr>
        <p:spPr>
          <a:xfrm>
            <a:off x="10366617" y="389249"/>
            <a:ext cx="1299147" cy="646331"/>
          </a:xfrm>
          <a:prstGeom prst="rect">
            <a:avLst/>
          </a:prstGeom>
          <a:noFill/>
        </p:spPr>
        <p:txBody>
          <a:bodyPr wrap="square" rtlCol="0">
            <a:spAutoFit/>
          </a:bodyPr>
          <a:lstStyle/>
          <a:p>
            <a:pPr algn="ctr"/>
            <a:r>
              <a:rPr lang="fr-FR" sz="1800" b="1" dirty="0">
                <a:solidFill>
                  <a:srgbClr val="1D85AA"/>
                </a:solidFill>
                <a:latin typeface="Verdana" panose="020B0604030504040204" pitchFamily="34" charset="0"/>
                <a:ea typeface="Verdana" panose="020B0604030504040204" pitchFamily="34" charset="0"/>
                <a:cs typeface="Verdana" panose="020B0604030504040204" pitchFamily="34" charset="0"/>
              </a:rPr>
              <a:t>Logo du client</a:t>
            </a:r>
          </a:p>
        </p:txBody>
      </p:sp>
      <p:sp>
        <p:nvSpPr>
          <p:cNvPr id="12" name="Espace réservé du texte 11"/>
          <p:cNvSpPr>
            <a:spLocks noGrp="1"/>
          </p:cNvSpPr>
          <p:nvPr>
            <p:ph type="body" sz="quarter" idx="11" hasCustomPrompt="1"/>
          </p:nvPr>
        </p:nvSpPr>
        <p:spPr>
          <a:xfrm>
            <a:off x="1056000" y="3541755"/>
            <a:ext cx="6480000" cy="900000"/>
          </a:xfrm>
          <a:prstGeom prst="rect">
            <a:avLst/>
          </a:prstGeom>
        </p:spPr>
        <p:txBody>
          <a:bodyPr anchor="ctr">
            <a:normAutofit/>
          </a:bodyPr>
          <a:lstStyle>
            <a:lvl1pPr marL="0" indent="0" algn="l">
              <a:buNone/>
              <a:defRPr sz="2400" b="1" baseline="0">
                <a:solidFill>
                  <a:schemeClr val="bg1"/>
                </a:solidFill>
              </a:defRPr>
            </a:lvl1pPr>
          </a:lstStyle>
          <a:p>
            <a:pPr lvl="0"/>
            <a:r>
              <a:rPr lang="fr-FR" dirty="0"/>
              <a:t>Cliquez et modifiez les missions</a:t>
            </a:r>
          </a:p>
        </p:txBody>
      </p:sp>
      <p:sp>
        <p:nvSpPr>
          <p:cNvPr id="8" name="Espace réservé du texte 15"/>
          <p:cNvSpPr>
            <a:spLocks noGrp="1"/>
          </p:cNvSpPr>
          <p:nvPr>
            <p:ph type="body" sz="quarter" idx="12" hasCustomPrompt="1"/>
          </p:nvPr>
        </p:nvSpPr>
        <p:spPr>
          <a:xfrm>
            <a:off x="1056000" y="5626543"/>
            <a:ext cx="2880000" cy="540000"/>
          </a:xfrm>
          <a:prstGeom prst="rect">
            <a:avLst/>
          </a:prstGeom>
        </p:spPr>
        <p:txBody>
          <a:bodyPr anchor="ctr">
            <a:normAutofit/>
          </a:bodyPr>
          <a:lstStyle>
            <a:lvl1pPr marL="0" indent="0" algn="l">
              <a:buNone/>
              <a:defRPr sz="1800" i="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Ajoutez la date</a:t>
            </a:r>
          </a:p>
        </p:txBody>
      </p:sp>
    </p:spTree>
    <p:extLst>
      <p:ext uri="{BB962C8B-B14F-4D97-AF65-F5344CB8AC3E}">
        <p14:creationId xmlns:p14="http://schemas.microsoft.com/office/powerpoint/2010/main" val="29807713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7FF14F6-CF8B-BB44-B522-B55FC0B51B0B}"/>
              </a:ext>
            </a:extLst>
          </p:cNvPr>
          <p:cNvPicPr>
            <a:picLocks noChangeAspect="1"/>
          </p:cNvPicPr>
          <p:nvPr userDrawn="1"/>
        </p:nvPicPr>
        <p:blipFill>
          <a:blip r:embed="rId2"/>
          <a:stretch>
            <a:fillRect/>
          </a:stretch>
        </p:blipFill>
        <p:spPr>
          <a:xfrm>
            <a:off x="-12879" y="0"/>
            <a:ext cx="12198529" cy="6858000"/>
          </a:xfrm>
          <a:prstGeom prst="rect">
            <a:avLst/>
          </a:prstGeom>
        </p:spPr>
      </p:pic>
      <p:pic>
        <p:nvPicPr>
          <p:cNvPr id="16" name="Image 15">
            <a:extLst>
              <a:ext uri="{FF2B5EF4-FFF2-40B4-BE49-F238E27FC236}">
                <a16:creationId xmlns:a16="http://schemas.microsoft.com/office/drawing/2014/main" id="{F31E13E3-C9C2-B245-8D58-0F7325B9297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112"/>
          <a:stretch/>
        </p:blipFill>
        <p:spPr>
          <a:xfrm>
            <a:off x="-12879" y="0"/>
            <a:ext cx="12214023" cy="1424830"/>
          </a:xfrm>
          <a:prstGeom prst="rect">
            <a:avLst/>
          </a:prstGeom>
        </p:spPr>
      </p:pic>
      <p:sp>
        <p:nvSpPr>
          <p:cNvPr id="6" name="Titre 9"/>
          <p:cNvSpPr>
            <a:spLocks noGrp="1"/>
          </p:cNvSpPr>
          <p:nvPr>
            <p:ph type="title" hasCustomPrompt="1"/>
          </p:nvPr>
        </p:nvSpPr>
        <p:spPr>
          <a:xfrm>
            <a:off x="1056000" y="1671047"/>
            <a:ext cx="10080000" cy="1440000"/>
          </a:xfrm>
          <a:prstGeom prst="rect">
            <a:avLst/>
          </a:prstGeom>
        </p:spPr>
        <p:txBody>
          <a:bodyPr anchor="ctr">
            <a:normAutofit/>
          </a:bodyPr>
          <a:lstStyle>
            <a:lvl1pPr algn="l">
              <a:defRPr sz="40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fr-FR" dirty="0"/>
              <a:t>Cliquez et modifiez le titre du projet</a:t>
            </a:r>
          </a:p>
        </p:txBody>
      </p:sp>
      <p:sp>
        <p:nvSpPr>
          <p:cNvPr id="3" name="Espace réservé du texte 2"/>
          <p:cNvSpPr>
            <a:spLocks noGrp="1"/>
          </p:cNvSpPr>
          <p:nvPr>
            <p:ph type="body" sz="quarter" idx="10" hasCustomPrompt="1"/>
          </p:nvPr>
        </p:nvSpPr>
        <p:spPr>
          <a:xfrm>
            <a:off x="1056000" y="3546904"/>
            <a:ext cx="6480000" cy="900000"/>
          </a:xfrm>
          <a:prstGeom prst="rect">
            <a:avLst/>
          </a:prstGeom>
        </p:spPr>
        <p:txBody>
          <a:bodyPr anchor="ctr">
            <a:normAutofit/>
          </a:bodyPr>
          <a:lstStyle>
            <a:lvl1pPr marL="0" indent="0" algn="l">
              <a:buNone/>
              <a:defRPr sz="2400" b="1" baseline="0">
                <a:solidFill>
                  <a:schemeClr val="bg1"/>
                </a:solidFill>
              </a:defRPr>
            </a:lvl1pPr>
          </a:lstStyle>
          <a:p>
            <a:pPr lvl="0"/>
            <a:r>
              <a:rPr lang="fr-FR" dirty="0"/>
              <a:t>Cliquez et modifiez les missions</a:t>
            </a:r>
          </a:p>
        </p:txBody>
      </p:sp>
      <p:sp>
        <p:nvSpPr>
          <p:cNvPr id="9" name="Espace réservé du texte 15"/>
          <p:cNvSpPr>
            <a:spLocks noGrp="1"/>
          </p:cNvSpPr>
          <p:nvPr>
            <p:ph type="body" sz="quarter" idx="12" hasCustomPrompt="1"/>
          </p:nvPr>
        </p:nvSpPr>
        <p:spPr>
          <a:xfrm>
            <a:off x="1056000" y="5626543"/>
            <a:ext cx="2880000" cy="540000"/>
          </a:xfrm>
          <a:prstGeom prst="rect">
            <a:avLst/>
          </a:prstGeom>
        </p:spPr>
        <p:txBody>
          <a:bodyPr anchor="ctr">
            <a:normAutofit/>
          </a:bodyPr>
          <a:lstStyle>
            <a:lvl1pPr marL="0" indent="0" algn="l">
              <a:buNone/>
              <a:defRPr sz="1800" i="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Ajoutez la date</a:t>
            </a:r>
          </a:p>
        </p:txBody>
      </p:sp>
      <p:pic>
        <p:nvPicPr>
          <p:cNvPr id="72706" name="Picture 2" descr="Jacobs"/>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99182" y="264739"/>
            <a:ext cx="1981200" cy="89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5322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38200" y="94667"/>
            <a:ext cx="10515600" cy="948520"/>
          </a:xfrm>
          <a:prstGeom prst="rect">
            <a:avLst/>
          </a:prstGeom>
        </p:spPr>
        <p:txBody>
          <a:bodyPr/>
          <a:lstStyle>
            <a:lvl1pPr>
              <a:defRPr/>
            </a:lvl1pPr>
          </a:lstStyle>
          <a:p>
            <a:r>
              <a:rPr lang="fr-FR" dirty="0" smtClean="0"/>
              <a:t>Agenda</a:t>
            </a:r>
            <a:endParaRPr lang="fr-FR" dirty="0"/>
          </a:p>
        </p:txBody>
      </p:sp>
      <p:sp>
        <p:nvSpPr>
          <p:cNvPr id="4" name="Espace réservé du numéro de diapositive 3"/>
          <p:cNvSpPr>
            <a:spLocks noGrp="1"/>
          </p:cNvSpPr>
          <p:nvPr>
            <p:ph type="sldNum" sz="quarter" idx="11"/>
          </p:nvPr>
        </p:nvSpPr>
        <p:spPr>
          <a:xfrm>
            <a:off x="10633800" y="6356349"/>
            <a:ext cx="720000" cy="360000"/>
          </a:xfrm>
          <a:prstGeom prst="rect">
            <a:avLst/>
          </a:prstGeom>
        </p:spPr>
        <p:txBody>
          <a:bodyPr/>
          <a:lstStyle/>
          <a:p>
            <a:fld id="{78E7AD6D-3F89-684A-BD5F-28F82F8A3A3D}" type="slidenum">
              <a:rPr lang="fr-FR" smtClean="0"/>
              <a:pPr/>
              <a:t>‹N°›</a:t>
            </a:fld>
            <a:endParaRPr lang="fr-FR" dirty="0"/>
          </a:p>
        </p:txBody>
      </p:sp>
      <p:sp>
        <p:nvSpPr>
          <p:cNvPr id="5" name="Espace réservé du contenu 2"/>
          <p:cNvSpPr>
            <a:spLocks noGrp="1"/>
          </p:cNvSpPr>
          <p:nvPr>
            <p:ph sz="quarter" idx="12" hasCustomPrompt="1"/>
          </p:nvPr>
        </p:nvSpPr>
        <p:spPr>
          <a:xfrm>
            <a:off x="2279797" y="1789263"/>
            <a:ext cx="7200000" cy="648000"/>
          </a:xfrm>
          <a:prstGeom prst="rect">
            <a:avLst/>
          </a:prstGeom>
          <a:ln>
            <a:solidFill>
              <a:srgbClr val="1D85AA"/>
            </a:solidFill>
          </a:ln>
        </p:spPr>
        <p:txBody>
          <a:bodyPr anchor="ctr">
            <a:normAutofit/>
          </a:bodyPr>
          <a:lstStyle>
            <a:lvl1pPr marL="0" indent="0">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stStyle>
          <a:p>
            <a:pPr lvl="0"/>
            <a:r>
              <a:rPr lang="fr-FR" dirty="0"/>
              <a:t>Insérez le titre de la section 1</a:t>
            </a:r>
          </a:p>
        </p:txBody>
      </p:sp>
      <p:sp>
        <p:nvSpPr>
          <p:cNvPr id="6" name="Espace réservé du contenu 4"/>
          <p:cNvSpPr>
            <a:spLocks noGrp="1"/>
          </p:cNvSpPr>
          <p:nvPr>
            <p:ph sz="quarter" idx="13" hasCustomPrompt="1"/>
          </p:nvPr>
        </p:nvSpPr>
        <p:spPr>
          <a:xfrm>
            <a:off x="2279797" y="2572694"/>
            <a:ext cx="7200000" cy="648000"/>
          </a:xfrm>
          <a:prstGeom prst="rect">
            <a:avLst/>
          </a:prstGeom>
          <a:ln>
            <a:solidFill>
              <a:srgbClr val="1D85AA"/>
            </a:solidFill>
          </a:ln>
        </p:spPr>
        <p:txBody>
          <a:bodyPr vert="horz" lIns="91440" tIns="45720" rIns="91440" bIns="45720" rtlCol="0" anchor="ctr">
            <a:normAutofit/>
          </a:bodyPr>
          <a:lstStyle>
            <a:lvl1pPr>
              <a:defRPr kumimoji="0" lang="fr-FR" b="1" u="none" strike="noStrike" cap="none" spc="0" normalizeH="0" baseline="0" dirty="0" smtClean="0">
                <a:ln>
                  <a:noFill/>
                </a:ln>
                <a:solidFill>
                  <a:srgbClr val="686A78"/>
                </a:solidFill>
                <a:effectLst/>
                <a:uLnTx/>
                <a:uFillTx/>
                <a:latin typeface="Verdana"/>
                <a:ea typeface="+mn-ea"/>
                <a:cs typeface="+mn-cs"/>
              </a:defRPr>
            </a:lvl1pPr>
          </a:lstStyle>
          <a:p>
            <a:pPr marL="0" lvl="0" indent="0">
              <a:buNone/>
            </a:pPr>
            <a:r>
              <a:rPr lang="fr-FR" dirty="0"/>
              <a:t>Insérez le titre de la section 2</a:t>
            </a:r>
          </a:p>
        </p:txBody>
      </p:sp>
      <p:sp>
        <p:nvSpPr>
          <p:cNvPr id="7" name="Espace réservé du contenu 12"/>
          <p:cNvSpPr>
            <a:spLocks noGrp="1"/>
          </p:cNvSpPr>
          <p:nvPr>
            <p:ph sz="quarter" idx="14" hasCustomPrompt="1"/>
          </p:nvPr>
        </p:nvSpPr>
        <p:spPr>
          <a:xfrm>
            <a:off x="2280186" y="3356125"/>
            <a:ext cx="7200000" cy="648000"/>
          </a:xfrm>
          <a:prstGeom prst="rect">
            <a:avLst/>
          </a:prstGeom>
          <a:ln>
            <a:solidFill>
              <a:srgbClr val="1D85AA"/>
            </a:solidFill>
          </a:ln>
        </p:spPr>
        <p:txBody>
          <a:bodyPr vert="horz" lIns="91440" tIns="45720" rIns="91440" bIns="45720" rtlCol="0" anchor="ctr">
            <a:normAutofit/>
          </a:bodyPr>
          <a:lstStyle>
            <a:lvl1pPr>
              <a:defRPr kumimoji="0" lang="fr-FR" b="1" u="none" strike="noStrike" cap="none" spc="0" normalizeH="0" baseline="0" dirty="0">
                <a:ln>
                  <a:noFill/>
                </a:ln>
                <a:solidFill>
                  <a:srgbClr val="686A78"/>
                </a:solidFill>
                <a:effectLst/>
                <a:uLnTx/>
                <a:uFillTx/>
                <a:latin typeface="Verdana"/>
                <a:ea typeface="+mn-ea"/>
                <a:cs typeface="+mn-cs"/>
              </a:defRPr>
            </a:lvl1pPr>
          </a:lstStyle>
          <a:p>
            <a:pPr marL="0" lvl="0" indent="0">
              <a:buNone/>
            </a:pPr>
            <a:r>
              <a:rPr lang="fr-FR" dirty="0"/>
              <a:t>Insérez le titre de la section 3</a:t>
            </a:r>
          </a:p>
        </p:txBody>
      </p:sp>
      <p:sp>
        <p:nvSpPr>
          <p:cNvPr id="8" name="Espace réservé du contenu 16"/>
          <p:cNvSpPr>
            <a:spLocks noGrp="1"/>
          </p:cNvSpPr>
          <p:nvPr>
            <p:ph sz="quarter" idx="15" hasCustomPrompt="1"/>
          </p:nvPr>
        </p:nvSpPr>
        <p:spPr>
          <a:xfrm>
            <a:off x="2280186" y="4186388"/>
            <a:ext cx="7200000" cy="648000"/>
          </a:xfrm>
          <a:prstGeom prst="rect">
            <a:avLst/>
          </a:prstGeom>
          <a:ln>
            <a:solidFill>
              <a:srgbClr val="1D85AA"/>
            </a:solidFill>
          </a:ln>
        </p:spPr>
        <p:txBody>
          <a:bodyPr vert="horz" lIns="91440" tIns="45720" rIns="91440" bIns="45720" rtlCol="0" anchor="ctr">
            <a:normAutofit/>
          </a:bodyPr>
          <a:lstStyle>
            <a:lvl1pPr>
              <a:defRPr kumimoji="0" lang="fr-FR" b="1" u="none" strike="noStrike" cap="none" spc="0" normalizeH="0" baseline="0" dirty="0">
                <a:ln>
                  <a:noFill/>
                </a:ln>
                <a:solidFill>
                  <a:srgbClr val="686A78"/>
                </a:solidFill>
                <a:effectLst/>
                <a:uLnTx/>
                <a:uFillTx/>
                <a:latin typeface="Verdana"/>
                <a:ea typeface="+mn-ea"/>
                <a:cs typeface="+mn-cs"/>
              </a:defRPr>
            </a:lvl1pPr>
          </a:lstStyle>
          <a:p>
            <a:pPr marL="0" lvl="0" indent="0">
              <a:buNone/>
            </a:pPr>
            <a:r>
              <a:rPr lang="fr-FR" dirty="0"/>
              <a:t>Insérez le titre de la section 4</a:t>
            </a:r>
          </a:p>
        </p:txBody>
      </p:sp>
    </p:spTree>
    <p:extLst>
      <p:ext uri="{BB962C8B-B14F-4D97-AF65-F5344CB8AC3E}">
        <p14:creationId xmlns:p14="http://schemas.microsoft.com/office/powerpoint/2010/main" val="4113010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Basique">
    <p:spTree>
      <p:nvGrpSpPr>
        <p:cNvPr id="1" name=""/>
        <p:cNvGrpSpPr/>
        <p:nvPr/>
      </p:nvGrpSpPr>
      <p:grpSpPr>
        <a:xfrm>
          <a:off x="0" y="0"/>
          <a:ext cx="0" cy="0"/>
          <a:chOff x="0" y="0"/>
          <a:chExt cx="0" cy="0"/>
        </a:xfrm>
      </p:grpSpPr>
      <p:sp>
        <p:nvSpPr>
          <p:cNvPr id="2" name="Titre 1"/>
          <p:cNvSpPr>
            <a:spLocks noGrp="1"/>
          </p:cNvSpPr>
          <p:nvPr>
            <p:ph type="title"/>
          </p:nvPr>
        </p:nvSpPr>
        <p:spPr>
          <a:xfrm>
            <a:off x="838200" y="94667"/>
            <a:ext cx="10515600" cy="948520"/>
          </a:xfrm>
          <a:prstGeom prst="rect">
            <a:avLst/>
          </a:prstGeom>
        </p:spPr>
        <p:txBody>
          <a:bodyPr/>
          <a:lstStyle/>
          <a:p>
            <a:r>
              <a:rPr lang="fr-FR" smtClean="0"/>
              <a:t>Modifiez le style du titre</a:t>
            </a:r>
            <a:endParaRPr lang="fr-FR"/>
          </a:p>
        </p:txBody>
      </p:sp>
      <p:sp>
        <p:nvSpPr>
          <p:cNvPr id="4" name="Espace réservé du numéro de diapositive 3"/>
          <p:cNvSpPr>
            <a:spLocks noGrp="1"/>
          </p:cNvSpPr>
          <p:nvPr>
            <p:ph type="sldNum" sz="quarter" idx="11"/>
          </p:nvPr>
        </p:nvSpPr>
        <p:spPr>
          <a:xfrm>
            <a:off x="10633800" y="6356349"/>
            <a:ext cx="720000" cy="360000"/>
          </a:xfrm>
          <a:prstGeom prst="rect">
            <a:avLst/>
          </a:prstGeom>
        </p:spPr>
        <p:txBody>
          <a:bodyPr/>
          <a:lstStyle/>
          <a:p>
            <a:fld id="{78E7AD6D-3F89-684A-BD5F-28F82F8A3A3D}" type="slidenum">
              <a:rPr lang="fr-FR" smtClean="0"/>
              <a:pPr/>
              <a:t>‹N°›</a:t>
            </a:fld>
            <a:endParaRPr lang="fr-FR" dirty="0"/>
          </a:p>
        </p:txBody>
      </p:sp>
      <p:sp>
        <p:nvSpPr>
          <p:cNvPr id="6" name="Espace réservé du texte 5"/>
          <p:cNvSpPr>
            <a:spLocks noGrp="1"/>
          </p:cNvSpPr>
          <p:nvPr>
            <p:ph type="body" sz="quarter" idx="12"/>
          </p:nvPr>
        </p:nvSpPr>
        <p:spPr>
          <a:xfrm>
            <a:off x="838200" y="1184275"/>
            <a:ext cx="10515600" cy="500856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267048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Visuel">
    <p:bg>
      <p:bgRef idx="1001">
        <a:schemeClr val="bg1"/>
      </p:bgRef>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93" name="think-cell Slide" r:id="rId5" imgW="395" imgH="396" progId="TCLayout.ActiveDocument.1">
                  <p:embed/>
                </p:oleObj>
              </mc:Choice>
              <mc:Fallback>
                <p:oleObj name="think-cell Slide" r:id="rId5" imgW="395" imgH="396" progId="TCLayout.ActiveDocument.1">
                  <p:embed/>
                  <p:pic>
                    <p:nvPicPr>
                      <p:cNvPr id="4" name="Obje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fr-FR" sz="2400" b="1" i="0" baseline="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2" name="Imag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18684" y="524118"/>
            <a:ext cx="10955076" cy="5809764"/>
          </a:xfrm>
          <a:prstGeom prst="rect">
            <a:avLst/>
          </a:prstGeom>
        </p:spPr>
      </p:pic>
      <p:sp>
        <p:nvSpPr>
          <p:cNvPr id="8" name="Rectangle 7">
            <a:extLst>
              <a:ext uri="{FF2B5EF4-FFF2-40B4-BE49-F238E27FC236}">
                <a16:creationId xmlns:a16="http://schemas.microsoft.com/office/drawing/2014/main" id="{0584B781-D4F4-497A-839B-11B9EF0AFE61}"/>
              </a:ext>
            </a:extLst>
          </p:cNvPr>
          <p:cNvSpPr>
            <a:spLocks/>
          </p:cNvSpPr>
          <p:nvPr userDrawn="1"/>
        </p:nvSpPr>
        <p:spPr bwMode="gray">
          <a:xfrm>
            <a:off x="444443" y="361501"/>
            <a:ext cx="11303113" cy="6361370"/>
          </a:xfrm>
          <a:prstGeom prst="rect">
            <a:avLst/>
          </a:prstGeom>
          <a:noFill/>
          <a:ln w="9525" cap="flat" cmpd="sng" algn="ctr">
            <a:noFill/>
            <a:prstDash val="solid"/>
            <a:round/>
            <a:headEnd type="none" w="med" len="med"/>
            <a:tailEnd type="none" w="med" len="med"/>
          </a:ln>
          <a:effectLst/>
          <a:extLst/>
        </p:spPr>
        <p:txBody>
          <a:bodyPr rot="0" spcFirstLastPara="0" vertOverflow="overflow" horzOverflow="overflow" vert="horz" wrap="square" lIns="76200" tIns="76200" rIns="76200" bIns="76200" numCol="1" spcCol="0" rtlCol="0" fromWordArt="0" anchor="ctr" anchorCtr="0" forceAA="0" compatLnSpc="1">
            <a:prstTxWarp prst="textNoShape">
              <a:avLst/>
            </a:prstTxWarp>
            <a:noAutofit/>
          </a:bodyPr>
          <a:lstStyle/>
          <a:p>
            <a:pPr marL="0" marR="0" indent="0" algn="ctr" defTabSz="895350" rtl="0" eaLnBrk="1" fontAlgn="base" latinLnBrk="0" hangingPunct="1">
              <a:lnSpc>
                <a:spcPct val="100000"/>
              </a:lnSpc>
              <a:spcBef>
                <a:spcPct val="0"/>
              </a:spcBef>
              <a:spcAft>
                <a:spcPct val="0"/>
              </a:spcAft>
              <a:buClr>
                <a:schemeClr val="tx2"/>
              </a:buClr>
              <a:buSzTx/>
              <a:buFontTx/>
              <a:buNone/>
              <a:tabLst/>
            </a:pPr>
            <a:endParaRPr kumimoji="0" lang="fr-FR" sz="1600" b="0" i="0" u="none" strike="noStrike" cap="none" normalizeH="0" baseline="0" dirty="0" err="1">
              <a:ln>
                <a:noFill/>
              </a:ln>
              <a:effectLst/>
              <a:latin typeface="Arial" charset="0"/>
            </a:endParaRPr>
          </a:p>
        </p:txBody>
      </p:sp>
      <p:pic>
        <p:nvPicPr>
          <p:cNvPr id="12" name="Image 11">
            <a:extLst>
              <a:ext uri="{FF2B5EF4-FFF2-40B4-BE49-F238E27FC236}">
                <a16:creationId xmlns:a16="http://schemas.microsoft.com/office/drawing/2014/main" id="{35924C46-9427-3F4D-B9D0-5648091618ED}"/>
              </a:ext>
            </a:extLst>
          </p:cNvPr>
          <p:cNvPicPr>
            <a:picLocks noChangeAspect="1"/>
          </p:cNvPicPr>
          <p:nvPr userDrawn="1"/>
        </p:nvPicPr>
        <p:blipFill>
          <a:blip r:embed="rId8"/>
          <a:stretch>
            <a:fillRect/>
          </a:stretch>
        </p:blipFill>
        <p:spPr>
          <a:xfrm>
            <a:off x="7543800" y="0"/>
            <a:ext cx="4648200" cy="6858000"/>
          </a:xfrm>
          <a:prstGeom prst="rect">
            <a:avLst/>
          </a:prstGeom>
        </p:spPr>
      </p:pic>
      <p:sp>
        <p:nvSpPr>
          <p:cNvPr id="7" name="Espace réservé du numéro de diapositive 3"/>
          <p:cNvSpPr>
            <a:spLocks noGrp="1"/>
          </p:cNvSpPr>
          <p:nvPr>
            <p:ph type="sldNum" sz="quarter" idx="11"/>
          </p:nvPr>
        </p:nvSpPr>
        <p:spPr>
          <a:xfrm>
            <a:off x="10633800" y="6356349"/>
            <a:ext cx="720000" cy="360000"/>
          </a:xfrm>
          <a:prstGeom prst="rect">
            <a:avLst/>
          </a:prstGeom>
        </p:spPr>
        <p:txBody>
          <a:bodyPr/>
          <a:lstStyle>
            <a:lvl1pPr>
              <a:defRPr>
                <a:solidFill>
                  <a:schemeClr val="bg1"/>
                </a:solidFill>
              </a:defRPr>
            </a:lvl1pPr>
          </a:lstStyle>
          <a:p>
            <a:fld id="{78E7AD6D-3F89-684A-BD5F-28F82F8A3A3D}" type="slidenum">
              <a:rPr lang="fr-FR" smtClean="0"/>
              <a:pPr/>
              <a:t>‹N°›</a:t>
            </a:fld>
            <a:endParaRPr lang="fr-FR" dirty="0"/>
          </a:p>
        </p:txBody>
      </p:sp>
      <p:sp>
        <p:nvSpPr>
          <p:cNvPr id="9" name="Espace réservé du pied de page 4"/>
          <p:cNvSpPr txBox="1">
            <a:spLocks/>
          </p:cNvSpPr>
          <p:nvPr userDrawn="1"/>
        </p:nvSpPr>
        <p:spPr>
          <a:xfrm>
            <a:off x="7624650" y="6313936"/>
            <a:ext cx="201646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00" dirty="0">
                <a:solidFill>
                  <a:srgbClr val="C00000"/>
                </a:solidFill>
              </a:rPr>
              <a:t>Draft</a:t>
            </a:r>
            <a:r>
              <a:rPr lang="fr-FR" sz="1000" baseline="0" dirty="0">
                <a:solidFill>
                  <a:srgbClr val="C00000"/>
                </a:solidFill>
              </a:rPr>
              <a:t> – For discussion only</a:t>
            </a:r>
            <a:endParaRPr lang="fr-FR" sz="1000" dirty="0">
              <a:solidFill>
                <a:srgbClr val="C00000"/>
              </a:solidFill>
            </a:endParaRPr>
          </a:p>
        </p:txBody>
      </p:sp>
      <p:sp>
        <p:nvSpPr>
          <p:cNvPr id="10" name="Espace réservé du pied de page 4"/>
          <p:cNvSpPr txBox="1">
            <a:spLocks/>
          </p:cNvSpPr>
          <p:nvPr userDrawn="1"/>
        </p:nvSpPr>
        <p:spPr>
          <a:xfrm>
            <a:off x="11630856" y="3116348"/>
            <a:ext cx="360000" cy="3600000"/>
          </a:xfrm>
          <a:prstGeom prst="rect">
            <a:avLst/>
          </a:prstGeom>
        </p:spPr>
        <p:txBody>
          <a:bodyPr vert="vert270"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800" dirty="0">
                <a:solidFill>
                  <a:schemeClr val="bg1"/>
                </a:solidFill>
              </a:rPr>
              <a:t>Nom de la présentation</a:t>
            </a:r>
          </a:p>
        </p:txBody>
      </p:sp>
      <p:sp>
        <p:nvSpPr>
          <p:cNvPr id="11" name="Espace réservé du texte 5"/>
          <p:cNvSpPr>
            <a:spLocks noGrp="1"/>
          </p:cNvSpPr>
          <p:nvPr>
            <p:ph type="body" sz="quarter" idx="12"/>
          </p:nvPr>
        </p:nvSpPr>
        <p:spPr>
          <a:xfrm>
            <a:off x="838199" y="1184275"/>
            <a:ext cx="6329543" cy="500856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14" name="Titre 1"/>
          <p:cNvSpPr>
            <a:spLocks noGrp="1"/>
          </p:cNvSpPr>
          <p:nvPr>
            <p:ph type="title"/>
          </p:nvPr>
        </p:nvSpPr>
        <p:spPr>
          <a:xfrm>
            <a:off x="838200" y="94667"/>
            <a:ext cx="6329543" cy="948520"/>
          </a:xfrm>
          <a:prstGeom prst="rect">
            <a:avLst/>
          </a:prstGeom>
        </p:spPr>
        <p:txBody>
          <a:bodyPr/>
          <a:lstStyle/>
          <a:p>
            <a:r>
              <a:rPr lang="fr-FR" smtClean="0"/>
              <a:t>Modifiez le style du titre</a:t>
            </a:r>
            <a:endParaRPr lang="fr-FR"/>
          </a:p>
        </p:txBody>
      </p:sp>
    </p:spTree>
    <p:extLst>
      <p:ext uri="{BB962C8B-B14F-4D97-AF65-F5344CB8AC3E}">
        <p14:creationId xmlns:p14="http://schemas.microsoft.com/office/powerpoint/2010/main" val="21176813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eur">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16" name="think-cell Slide" r:id="rId5" imgW="395" imgH="396" progId="TCLayout.ActiveDocument.1">
                  <p:embed/>
                </p:oleObj>
              </mc:Choice>
              <mc:Fallback>
                <p:oleObj name="think-cell Slide" r:id="rId5" imgW="395" imgH="396" progId="TCLayout.ActiveDocument.1">
                  <p:embed/>
                  <p:pic>
                    <p:nvPicPr>
                      <p:cNvPr id="5" name="Obje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fr-FR" sz="2400" b="1" i="0" baseline="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re 1"/>
          <p:cNvSpPr>
            <a:spLocks noGrp="1"/>
          </p:cNvSpPr>
          <p:nvPr>
            <p:ph type="title"/>
          </p:nvPr>
        </p:nvSpPr>
        <p:spPr>
          <a:xfrm>
            <a:off x="0" y="2515568"/>
            <a:ext cx="12192000" cy="948520"/>
          </a:xfrm>
          <a:solidFill>
            <a:schemeClr val="tx1"/>
          </a:solidFill>
        </p:spPr>
        <p:txBody>
          <a:bodyPr/>
          <a:lstStyle>
            <a:lvl1pPr marL="0" indent="1255713">
              <a:defRPr>
                <a:solidFill>
                  <a:schemeClr val="bg1"/>
                </a:solidFill>
              </a:defRPr>
            </a:lvl1pPr>
          </a:lstStyle>
          <a:p>
            <a:r>
              <a:rPr lang="fr-FR" dirty="0" smtClean="0"/>
              <a:t>Modifiez le style du titre</a:t>
            </a:r>
            <a:endParaRPr lang="fr-FR" dirty="0"/>
          </a:p>
        </p:txBody>
      </p:sp>
      <p:sp>
        <p:nvSpPr>
          <p:cNvPr id="3" name="Espace réservé du numéro de diapositive 2"/>
          <p:cNvSpPr>
            <a:spLocks noGrp="1"/>
          </p:cNvSpPr>
          <p:nvPr>
            <p:ph type="sldNum" sz="quarter" idx="10"/>
          </p:nvPr>
        </p:nvSpPr>
        <p:spPr/>
        <p:txBody>
          <a:bodyPr/>
          <a:lstStyle/>
          <a:p>
            <a:fld id="{78E7AD6D-3F89-684A-BD5F-28F82F8A3A3D}" type="slidenum">
              <a:rPr lang="fr-FR" smtClean="0"/>
              <a:pPr/>
              <a:t>‹N°›</a:t>
            </a:fld>
            <a:endParaRPr lang="fr-FR" dirty="0"/>
          </a:p>
        </p:txBody>
      </p:sp>
    </p:spTree>
    <p:extLst>
      <p:ext uri="{BB962C8B-B14F-4D97-AF65-F5344CB8AC3E}">
        <p14:creationId xmlns:p14="http://schemas.microsoft.com/office/powerpoint/2010/main" val="23243022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ge de couverture">
    <p:bg>
      <p:bgPr>
        <a:gradFill>
          <a:gsLst>
            <a:gs pos="0">
              <a:srgbClr val="1D85AA"/>
            </a:gs>
            <a:gs pos="100000">
              <a:srgbClr val="4A9DBB"/>
            </a:gs>
          </a:gsLst>
          <a:lin ang="8100000" scaled="1"/>
        </a:gradFill>
        <a:effectLst/>
      </p:bgPr>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40" name="think-cell Slide" r:id="rId4" imgW="395" imgH="396" progId="TCLayout.ActiveDocument.1">
                  <p:embed/>
                </p:oleObj>
              </mc:Choice>
              <mc:Fallback>
                <p:oleObj name="think-cell Slide" r:id="rId4" imgW="395" imgH="396" progId="TCLayout.ActiveDocument.1">
                  <p:embed/>
                  <p:pic>
                    <p:nvPicPr>
                      <p:cNvPr id="4" name="Obje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Imag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05328" y="5924798"/>
            <a:ext cx="2160000" cy="771000"/>
          </a:xfrm>
          <a:prstGeom prst="rect">
            <a:avLst/>
          </a:prstGeom>
        </p:spPr>
      </p:pic>
      <p:sp>
        <p:nvSpPr>
          <p:cNvPr id="2" name="ZoneTexte 1"/>
          <p:cNvSpPr txBox="1"/>
          <p:nvPr userDrawn="1"/>
        </p:nvSpPr>
        <p:spPr>
          <a:xfrm>
            <a:off x="4063385" y="3550187"/>
            <a:ext cx="7200000" cy="1080000"/>
          </a:xfrm>
          <a:prstGeom prst="rect">
            <a:avLst/>
          </a:prstGeom>
          <a:noFill/>
        </p:spPr>
        <p:txBody>
          <a:bodyPr wrap="square" rtlCol="0" anchor="ctr">
            <a:spAutoFit/>
          </a:bodyPr>
          <a:lstStyle/>
          <a:p>
            <a:pPr algn="ctr"/>
            <a:r>
              <a:rPr lang="fr-FR" sz="2400" b="1" i="0" kern="1200" baseline="0" dirty="0">
                <a:solidFill>
                  <a:schemeClr val="bg1"/>
                </a:solidFill>
                <a:latin typeface="Verdana" panose="020B0604030504040204" pitchFamily="34" charset="0"/>
                <a:ea typeface="Verdana" panose="020B0604030504040204" pitchFamily="34" charset="0"/>
                <a:cs typeface="Verdana" panose="020B0604030504040204" pitchFamily="34" charset="0"/>
              </a:rPr>
              <a:t>contact@ocpsolutions.ma</a:t>
            </a:r>
          </a:p>
        </p:txBody>
      </p:sp>
      <p:pic>
        <p:nvPicPr>
          <p:cNvPr id="10" name="Image 9"/>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951632" y="216455"/>
            <a:ext cx="10182412" cy="5400000"/>
          </a:xfrm>
          <a:prstGeom prst="rect">
            <a:avLst/>
          </a:prstGeom>
        </p:spPr>
      </p:pic>
    </p:spTree>
    <p:extLst>
      <p:ext uri="{BB962C8B-B14F-4D97-AF65-F5344CB8AC3E}">
        <p14:creationId xmlns:p14="http://schemas.microsoft.com/office/powerpoint/2010/main" val="246666673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14C4D6FC-7372-48B5-A2F5-5079EC80D809}" type="datetimeFigureOut">
              <a:rPr lang="fr-FR" smtClean="0"/>
              <a:t>13/01/2020</a:t>
            </a:fld>
            <a:endParaRPr lang="fr-FR"/>
          </a:p>
        </p:txBody>
      </p:sp>
      <p:sp>
        <p:nvSpPr>
          <p:cNvPr id="5" name="Espace réservé du pied de page 4"/>
          <p:cNvSpPr>
            <a:spLocks noGrp="1"/>
          </p:cNvSpPr>
          <p:nvPr>
            <p:ph type="ftr" sz="quarter" idx="11"/>
          </p:nvPr>
        </p:nvSpPr>
        <p:spPr>
          <a:xfrm>
            <a:off x="838198" y="6351224"/>
            <a:ext cx="7200000" cy="360000"/>
          </a:xfrm>
          <a:prstGeom prst="rect">
            <a:avLst/>
          </a:prstGeom>
        </p:spPr>
        <p:txBody>
          <a:bodyPr/>
          <a:lstStyle/>
          <a:p>
            <a:endParaRPr lang="fr-FR"/>
          </a:p>
        </p:txBody>
      </p:sp>
      <p:sp>
        <p:nvSpPr>
          <p:cNvPr id="6" name="Espace réservé du numéro de diapositive 5"/>
          <p:cNvSpPr>
            <a:spLocks noGrp="1"/>
          </p:cNvSpPr>
          <p:nvPr>
            <p:ph type="sldNum" sz="quarter" idx="12"/>
          </p:nvPr>
        </p:nvSpPr>
        <p:spPr/>
        <p:txBody>
          <a:bodyPr/>
          <a:lstStyle/>
          <a:p>
            <a:fld id="{D631E65E-E6D2-4D49-B8A3-E9FCB853496D}" type="slidenum">
              <a:rPr lang="fr-FR" smtClean="0"/>
              <a:t>‹N°›</a:t>
            </a:fld>
            <a:endParaRPr lang="fr-FR"/>
          </a:p>
        </p:txBody>
      </p:sp>
    </p:spTree>
    <p:extLst>
      <p:ext uri="{BB962C8B-B14F-4D97-AF65-F5344CB8AC3E}">
        <p14:creationId xmlns:p14="http://schemas.microsoft.com/office/powerpoint/2010/main" val="4741855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t 2" hidden="1"/>
          <p:cNvGraphicFramePr>
            <a:graphicFrameLocks noChangeAspect="1"/>
          </p:cNvGraphicFramePr>
          <p:nvPr userDrawn="1">
            <p:custDataLst>
              <p:tags r:id="rId16"/>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8" name="think-cell Slide" r:id="rId18" imgW="395" imgH="396" progId="TCLayout.ActiveDocument.1">
                  <p:embed/>
                </p:oleObj>
              </mc:Choice>
              <mc:Fallback>
                <p:oleObj name="think-cell Slide" r:id="rId18" imgW="395" imgH="396" progId="TCLayout.ActiveDocument.1">
                  <p:embed/>
                  <p:pic>
                    <p:nvPicPr>
                      <p:cNvPr id="3" name="Objet 2" hidden="1"/>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1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fr-FR" sz="2400" b="1" i="0" baseline="0"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15" name="Image 14"/>
          <p:cNvPicPr>
            <a:picLocks noChangeAspect="1"/>
          </p:cNvPicPr>
          <p:nvPr userDrawn="1"/>
        </p:nvPicPr>
        <p:blipFill rotWithShape="1">
          <a:blip r:embed="rId20" cstate="print">
            <a:extLst>
              <a:ext uri="{28A0092B-C50C-407E-A947-70E740481C1C}">
                <a14:useLocalDpi xmlns:a14="http://schemas.microsoft.com/office/drawing/2010/main" val="0"/>
              </a:ext>
            </a:extLst>
          </a:blip>
          <a:srcRect l="4785" t="30" b="57635"/>
          <a:stretch/>
        </p:blipFill>
        <p:spPr>
          <a:xfrm>
            <a:off x="-18288" y="3602737"/>
            <a:ext cx="12009144" cy="3246120"/>
          </a:xfrm>
          <a:prstGeom prst="rect">
            <a:avLst/>
          </a:prstGeom>
        </p:spPr>
      </p:pic>
      <p:sp>
        <p:nvSpPr>
          <p:cNvPr id="17" name="Espace réservé du titre 6">
            <a:extLst>
              <a:ext uri="{FF2B5EF4-FFF2-40B4-BE49-F238E27FC236}">
                <a16:creationId xmlns:a16="http://schemas.microsoft.com/office/drawing/2014/main" id="{6F1636CB-FF60-4547-861C-BF5A31C2799B}"/>
              </a:ext>
            </a:extLst>
          </p:cNvPr>
          <p:cNvSpPr>
            <a:spLocks noGrp="1"/>
          </p:cNvSpPr>
          <p:nvPr>
            <p:ph type="title"/>
          </p:nvPr>
        </p:nvSpPr>
        <p:spPr>
          <a:xfrm>
            <a:off x="902208" y="94667"/>
            <a:ext cx="10515600" cy="948520"/>
          </a:xfrm>
          <a:prstGeom prst="rect">
            <a:avLst/>
          </a:prstGeom>
        </p:spPr>
        <p:txBody>
          <a:bodyPr vert="horz" lIns="91440" tIns="45720" rIns="91440" bIns="45720" rtlCol="0" anchor="ctr">
            <a:normAutofit/>
          </a:bodyPr>
          <a:lstStyle/>
          <a:p>
            <a:r>
              <a:rPr lang="fr-FR" dirty="0"/>
              <a:t>Modifiez le style du titre</a:t>
            </a:r>
            <a:br>
              <a:rPr lang="fr-FR" dirty="0"/>
            </a:br>
            <a:r>
              <a:rPr lang="fr-FR" dirty="0"/>
              <a:t>Sur deux lignes maximum</a:t>
            </a:r>
          </a:p>
        </p:txBody>
      </p:sp>
      <p:sp>
        <p:nvSpPr>
          <p:cNvPr id="19" name="Espace réservé du numéro de diapositive 5"/>
          <p:cNvSpPr>
            <a:spLocks noGrp="1"/>
          </p:cNvSpPr>
          <p:nvPr>
            <p:ph type="sldNum" sz="quarter" idx="4"/>
          </p:nvPr>
        </p:nvSpPr>
        <p:spPr>
          <a:xfrm>
            <a:off x="10633800" y="6356349"/>
            <a:ext cx="720000" cy="360000"/>
          </a:xfrm>
          <a:prstGeom prst="rect">
            <a:avLst/>
          </a:prstGeom>
        </p:spPr>
        <p:txBody>
          <a:bodyPr vert="horz" lIns="91440" tIns="45720" rIns="91440" bIns="45720" rtlCol="0" anchor="ctr"/>
          <a:lstStyle>
            <a:lvl1pPr algn="r">
              <a:defRPr sz="900">
                <a:solidFill>
                  <a:schemeClr val="accent1"/>
                </a:solidFill>
              </a:defRPr>
            </a:lvl1pPr>
          </a:lstStyle>
          <a:p>
            <a:fld id="{78E7AD6D-3F89-684A-BD5F-28F82F8A3A3D}" type="slidenum">
              <a:rPr lang="fr-FR" smtClean="0"/>
              <a:pPr/>
              <a:t>‹N°›</a:t>
            </a:fld>
            <a:endParaRPr lang="fr-FR" dirty="0"/>
          </a:p>
        </p:txBody>
      </p:sp>
      <p:sp>
        <p:nvSpPr>
          <p:cNvPr id="20" name="Espace réservé du texte 2"/>
          <p:cNvSpPr>
            <a:spLocks noGrp="1"/>
          </p:cNvSpPr>
          <p:nvPr>
            <p:ph type="body" idx="1"/>
          </p:nvPr>
        </p:nvSpPr>
        <p:spPr>
          <a:xfrm>
            <a:off x="838200" y="1402894"/>
            <a:ext cx="10515600" cy="4592862"/>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64178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Clr>
          <a:srgbClr val="1D85AA"/>
        </a:buClr>
        <a:buFont typeface="Arial"/>
        <a:buChar char="•"/>
        <a:defRPr sz="18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4.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27.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jpe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17.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5.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tmp"/><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tmp"/><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37.tmp"/></Relationships>
</file>

<file path=ppt/slides/_rels/slide2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mp"/><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55.tmp"/><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hyperlink" Target="https://www.anaconda.com/distribution/" TargetMode="External"/><Relationship Id="rId3" Type="http://schemas.openxmlformats.org/officeDocument/2006/relationships/diagramLayout" Target="../diagrams/layout2.xml"/><Relationship Id="rId7" Type="http://schemas.openxmlformats.org/officeDocument/2006/relationships/hyperlink" Target="https://www.python.org/downloads/"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www.jetbrains.com/pycharm/download/#section=window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1.tmp"/><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1.tmp"/><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42.tmp"/><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2.tmp"/><Relationship Id="rId1" Type="http://schemas.openxmlformats.org/officeDocument/2006/relationships/slideLayout" Target="../slideLayouts/slideLayout11.xml"/><Relationship Id="rId5" Type="http://schemas.openxmlformats.org/officeDocument/2006/relationships/image" Target="../media/image37.tmp"/><Relationship Id="rId4" Type="http://schemas.openxmlformats.org/officeDocument/2006/relationships/image" Target="../media/image31.tm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57.emf"/><Relationship Id="rId5" Type="http://schemas.openxmlformats.org/officeDocument/2006/relationships/oleObject" Target="../embeddings/oleObject9.bin"/><Relationship Id="rId4"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57.emf"/><Relationship Id="rId5" Type="http://schemas.openxmlformats.org/officeDocument/2006/relationships/oleObject" Target="../embeddings/oleObject10.bin"/><Relationship Id="rId4"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300.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57.emf"/><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tags" Target="../tags/tag26.xml"/><Relationship Id="rId11" Type="http://schemas.openxmlformats.org/officeDocument/2006/relationships/oleObject" Target="../embeddings/oleObject11.bin"/><Relationship Id="rId5" Type="http://schemas.openxmlformats.org/officeDocument/2006/relationships/tags" Target="../tags/tag25.xml"/><Relationship Id="rId15" Type="http://schemas.openxmlformats.org/officeDocument/2006/relationships/image" Target="../media/image320.png"/><Relationship Id="rId10" Type="http://schemas.openxmlformats.org/officeDocument/2006/relationships/slideLayout" Target="../slideLayouts/slideLayout12.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57.emf"/><Relationship Id="rId2" Type="http://schemas.openxmlformats.org/officeDocument/2006/relationships/vmlDrawing" Target="../drawings/vmlDrawing12.vml"/><Relationship Id="rId1" Type="http://schemas.openxmlformats.org/officeDocument/2006/relationships/themeOverride" Target="../theme/themeOverride1.xml"/><Relationship Id="rId6" Type="http://schemas.openxmlformats.org/officeDocument/2006/relationships/oleObject" Target="../embeddings/oleObject12.bin"/><Relationship Id="rId5" Type="http://schemas.openxmlformats.org/officeDocument/2006/relationships/slideLayout" Target="../slideLayouts/slideLayout12.xml"/><Relationship Id="rId4" Type="http://schemas.openxmlformats.org/officeDocument/2006/relationships/tags" Target="../tags/tag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37.tmp"/><Relationship Id="rId5" Type="http://schemas.openxmlformats.org/officeDocument/2006/relationships/image" Target="../media/image31.tmp"/><Relationship Id="rId4" Type="http://schemas.openxmlformats.org/officeDocument/2006/relationships/image" Target="../media/image46.tm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image" Target="../media/image57.emf"/><Relationship Id="rId5" Type="http://schemas.openxmlformats.org/officeDocument/2006/relationships/oleObject" Target="../embeddings/oleObject13.bin"/><Relationship Id="rId4"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4.vml"/><Relationship Id="rId6" Type="http://schemas.openxmlformats.org/officeDocument/2006/relationships/image" Target="../media/image57.emf"/><Relationship Id="rId5" Type="http://schemas.openxmlformats.org/officeDocument/2006/relationships/oleObject" Target="../embeddings/oleObject14.bin"/><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www.mongodb.com/products/compass" TargetMode="External"/><Relationship Id="rId3" Type="http://schemas.openxmlformats.org/officeDocument/2006/relationships/diagramLayout" Target="../diagrams/layout4.xml"/><Relationship Id="rId7" Type="http://schemas.openxmlformats.org/officeDocument/2006/relationships/hyperlink" Target="https://docs.mongodb.com/v3.2/tutorial/install-mongodb-on-windows/" TargetMode="Externa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image" Target="../media/image57.emf"/><Relationship Id="rId5" Type="http://schemas.openxmlformats.org/officeDocument/2006/relationships/oleObject" Target="../embeddings/oleObject15.bin"/><Relationship Id="rId4"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16.vml"/><Relationship Id="rId6" Type="http://schemas.openxmlformats.org/officeDocument/2006/relationships/tags" Target="../tags/tag42.xml"/><Relationship Id="rId11" Type="http://schemas.openxmlformats.org/officeDocument/2006/relationships/image" Target="../media/image57.emf"/><Relationship Id="rId5" Type="http://schemas.openxmlformats.org/officeDocument/2006/relationships/tags" Target="../tags/tag41.xml"/><Relationship Id="rId10" Type="http://schemas.openxmlformats.org/officeDocument/2006/relationships/oleObject" Target="../embeddings/oleObject16.bin"/><Relationship Id="rId4" Type="http://schemas.openxmlformats.org/officeDocument/2006/relationships/tags" Target="../tags/tag40.xml"/><Relationship Id="rId9" Type="http://schemas.openxmlformats.org/officeDocument/2006/relationships/notesSlide" Target="../notesSlides/notesSlide2.xml"/></Relationships>
</file>

<file path=ppt/slides/_rels/slide62.xml.rels><?xml version="1.0" encoding="UTF-8" standalone="yes"?>
<Relationships xmlns="http://schemas.openxmlformats.org/package/2006/relationships"><Relationship Id="rId18" Type="http://schemas.openxmlformats.org/officeDocument/2006/relationships/image" Target="../media/image12.png"/><Relationship Id="rId3" Type="http://schemas.openxmlformats.org/officeDocument/2006/relationships/tags" Target="../tags/tag46.xml"/><Relationship Id="rId17" Type="http://schemas.openxmlformats.org/officeDocument/2006/relationships/image" Target="../media/image110.png"/><Relationship Id="rId2" Type="http://schemas.openxmlformats.org/officeDocument/2006/relationships/tags" Target="../tags/tag45.xml"/><Relationship Id="rId16" Type="http://schemas.openxmlformats.org/officeDocument/2006/relationships/image" Target="../media/image100.png"/><Relationship Id="rId1" Type="http://schemas.openxmlformats.org/officeDocument/2006/relationships/tags" Target="../tags/tag44.xml"/><Relationship Id="rId5" Type="http://schemas.openxmlformats.org/officeDocument/2006/relationships/slideLayout" Target="../slideLayouts/slideLayout10.xml"/><Relationship Id="rId19" Type="http://schemas.openxmlformats.org/officeDocument/2006/relationships/image" Target="../media/image13.png"/><Relationship Id="rId4" Type="http://schemas.openxmlformats.org/officeDocument/2006/relationships/tags" Target="../tags/tag47.xml"/></Relationships>
</file>

<file path=ppt/slides/_rels/slide6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17.vml"/><Relationship Id="rId6" Type="http://schemas.openxmlformats.org/officeDocument/2006/relationships/image" Target="../media/image57.emf"/><Relationship Id="rId5" Type="http://schemas.openxmlformats.org/officeDocument/2006/relationships/oleObject" Target="../embeddings/oleObject17.bin"/><Relationship Id="rId4"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hyperlink" Target="Download%20and%20install%20MongoDB%20Connector%20for%20BI%20from%20official%20website%20https:/www.mongodb.com/download-center/bi-connector" TargetMode="External"/><Relationship Id="rId3" Type="http://schemas.openxmlformats.org/officeDocument/2006/relationships/diagramLayout" Target="../diagrams/layout5.xml"/><Relationship Id="rId7" Type="http://schemas.openxmlformats.org/officeDocument/2006/relationships/hyperlink" Target="https://tableau.com/products/trial/" TargetMode="Externa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53" name="think-cell Slide" r:id="rId6" imgW="530" imgH="531" progId="TCLayout.ActiveDocument.1">
                  <p:embed/>
                </p:oleObj>
              </mc:Choice>
              <mc:Fallback>
                <p:oleObj name="think-cell Slide" r:id="rId6" imgW="530" imgH="531" progId="TCLayout.ActiveDocument.1">
                  <p:embed/>
                  <p:pic>
                    <p:nvPicPr>
                      <p:cNvPr id="6" name="Objet 5"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fr-FR" sz="3600" b="1" dirty="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re 1"/>
          <p:cNvSpPr>
            <a:spLocks noGrp="1"/>
          </p:cNvSpPr>
          <p:nvPr>
            <p:ph type="title"/>
          </p:nvPr>
        </p:nvSpPr>
        <p:spPr>
          <a:xfrm>
            <a:off x="1056000" y="2199366"/>
            <a:ext cx="10080000" cy="1440000"/>
          </a:xfrm>
        </p:spPr>
        <p:txBody>
          <a:bodyPr>
            <a:normAutofit fontScale="90000"/>
          </a:bodyPr>
          <a:lstStyle/>
          <a:p>
            <a:r>
              <a:rPr lang="fr-FR" dirty="0" smtClean="0"/>
              <a:t>Mine to </a:t>
            </a:r>
            <a:r>
              <a:rPr lang="fr-FR" dirty="0" err="1" smtClean="0"/>
              <a:t>Farm</a:t>
            </a:r>
            <a:r>
              <a:rPr lang="fr-FR" dirty="0" smtClean="0"/>
              <a:t>, </a:t>
            </a:r>
            <a:r>
              <a:rPr lang="fr-FR" dirty="0" err="1" smtClean="0"/>
              <a:t>supply-chain</a:t>
            </a:r>
            <a:r>
              <a:rPr lang="fr-FR" dirty="0" smtClean="0"/>
              <a:t> simulation</a:t>
            </a:r>
            <a:br>
              <a:rPr lang="fr-FR" dirty="0" smtClean="0"/>
            </a:br>
            <a:r>
              <a:rPr lang="fr-FR" dirty="0" smtClean="0"/>
              <a:t/>
            </a:r>
            <a:br>
              <a:rPr lang="fr-FR" dirty="0" smtClean="0"/>
            </a:br>
            <a:r>
              <a:rPr lang="fr-FR" dirty="0" smtClean="0"/>
              <a:t>JESA </a:t>
            </a:r>
            <a:r>
              <a:rPr lang="fr-FR" dirty="0" err="1" smtClean="0"/>
              <a:t>Strategy</a:t>
            </a:r>
            <a:r>
              <a:rPr lang="fr-FR" dirty="0" smtClean="0"/>
              <a:t> for Wave 2 </a:t>
            </a:r>
            <a:endParaRPr lang="fr-FR" dirty="0"/>
          </a:p>
        </p:txBody>
      </p:sp>
      <p:sp>
        <p:nvSpPr>
          <p:cNvPr id="3" name="Espace réservé du texte 2"/>
          <p:cNvSpPr>
            <a:spLocks noGrp="1"/>
          </p:cNvSpPr>
          <p:nvPr>
            <p:ph type="body" sz="quarter" idx="10"/>
          </p:nvPr>
        </p:nvSpPr>
        <p:spPr>
          <a:xfrm>
            <a:off x="1056000" y="4231008"/>
            <a:ext cx="6480000" cy="900000"/>
          </a:xfrm>
        </p:spPr>
        <p:txBody>
          <a:bodyPr>
            <a:normAutofit/>
          </a:bodyPr>
          <a:lstStyle/>
          <a:p>
            <a:r>
              <a:rPr lang="fr-FR" sz="1800" b="0" i="1" dirty="0" smtClean="0"/>
              <a:t>User Guide</a:t>
            </a:r>
          </a:p>
          <a:p>
            <a:r>
              <a:rPr lang="fr-FR" sz="1800" b="0" i="1" dirty="0" smtClean="0"/>
              <a:t>OCP Solutions for JESA</a:t>
            </a:r>
            <a:endParaRPr lang="fr-FR" sz="1800" b="0" i="1" dirty="0"/>
          </a:p>
        </p:txBody>
      </p:sp>
      <p:sp>
        <p:nvSpPr>
          <p:cNvPr id="4" name="Espace réservé du texte 3"/>
          <p:cNvSpPr>
            <a:spLocks noGrp="1"/>
          </p:cNvSpPr>
          <p:nvPr>
            <p:ph type="body" sz="quarter" idx="12"/>
          </p:nvPr>
        </p:nvSpPr>
        <p:spPr/>
        <p:txBody>
          <a:bodyPr/>
          <a:lstStyle/>
          <a:p>
            <a:r>
              <a:rPr lang="fr-FR" dirty="0" err="1" smtClean="0"/>
              <a:t>September</a:t>
            </a:r>
            <a:r>
              <a:rPr lang="fr-FR" dirty="0" smtClean="0"/>
              <a:t> 2019</a:t>
            </a:r>
            <a:endParaRPr lang="fr-FR" dirty="0"/>
          </a:p>
        </p:txBody>
      </p:sp>
    </p:spTree>
    <p:extLst>
      <p:ext uri="{BB962C8B-B14F-4D97-AF65-F5344CB8AC3E}">
        <p14:creationId xmlns:p14="http://schemas.microsoft.com/office/powerpoint/2010/main" val="202932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re 1"/>
          <p:cNvSpPr>
            <a:spLocks noGrp="1"/>
          </p:cNvSpPr>
          <p:nvPr>
            <p:ph type="title"/>
          </p:nvPr>
        </p:nvSpPr>
        <p:spPr>
          <a:xfrm>
            <a:off x="838200" y="94667"/>
            <a:ext cx="10515600" cy="948520"/>
          </a:xfrm>
        </p:spPr>
        <p:txBody>
          <a:bodyPr/>
          <a:lstStyle/>
          <a:p>
            <a:r>
              <a:rPr lang="fr-FR" dirty="0" smtClean="0"/>
              <a:t>GLOBAL ARCHITECTURE  - Command</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grpSp>
        <p:nvGrpSpPr>
          <p:cNvPr id="89" name="Groupe 88"/>
          <p:cNvGrpSpPr/>
          <p:nvPr/>
        </p:nvGrpSpPr>
        <p:grpSpPr>
          <a:xfrm>
            <a:off x="8711372" y="475387"/>
            <a:ext cx="2618392" cy="1494193"/>
            <a:chOff x="7894198" y="4422383"/>
            <a:chExt cx="2618392" cy="1494193"/>
          </a:xfrm>
        </p:grpSpPr>
        <p:sp>
          <p:nvSpPr>
            <p:cNvPr id="91" name="Rectangle 90"/>
            <p:cNvSpPr/>
            <p:nvPr/>
          </p:nvSpPr>
          <p:spPr>
            <a:xfrm>
              <a:off x="7894198" y="4422383"/>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7939255" y="4470026"/>
              <a:ext cx="2573335" cy="1446550"/>
            </a:xfrm>
            <a:prstGeom prst="rect">
              <a:avLst/>
            </a:prstGeom>
          </p:spPr>
          <p:txBody>
            <a:bodyPr wrap="square">
              <a:spAutoFit/>
            </a:bodyPr>
            <a:lstStyle/>
            <a:p>
              <a:pPr lvl="0" eaLnBrk="0" fontAlgn="base" hangingPunct="0">
                <a:spcBef>
                  <a:spcPct val="0"/>
                </a:spcBef>
                <a:spcAft>
                  <a:spcPct val="0"/>
                </a:spcAft>
              </a:pPr>
              <a:r>
                <a:rPr lang="fr-FR" altLang="fr-FR" sz="1100" dirty="0">
                  <a:solidFill>
                    <a:schemeClr val="accent3">
                      <a:lumMod val="75000"/>
                    </a:schemeClr>
                  </a:solidFill>
                  <a:latin typeface="inherit"/>
                </a:rPr>
                <a:t>It </a:t>
              </a:r>
              <a:r>
                <a:rPr lang="fr-FR" altLang="fr-FR" sz="1100" dirty="0" err="1">
                  <a:solidFill>
                    <a:schemeClr val="accent3">
                      <a:lumMod val="75000"/>
                    </a:schemeClr>
                  </a:solidFill>
                  <a:latin typeface="inherit"/>
                </a:rPr>
                <a:t>contains</a:t>
              </a:r>
              <a:r>
                <a:rPr lang="fr-FR" altLang="fr-FR" sz="1100" dirty="0">
                  <a:solidFill>
                    <a:schemeClr val="accent3">
                      <a:lumMod val="75000"/>
                    </a:schemeClr>
                  </a:solidFill>
                  <a:latin typeface="inherit"/>
                </a:rPr>
                <a:t> a set of </a:t>
              </a:r>
              <a:r>
                <a:rPr lang="fr-FR" altLang="fr-FR" sz="1100" dirty="0" err="1">
                  <a:solidFill>
                    <a:schemeClr val="accent3">
                      <a:lumMod val="75000"/>
                    </a:schemeClr>
                  </a:solidFill>
                  <a:latin typeface="inherit"/>
                </a:rPr>
                <a:t>commands</a:t>
              </a:r>
              <a:r>
                <a:rPr lang="fr-FR" altLang="fr-FR" sz="1100" dirty="0">
                  <a:solidFill>
                    <a:schemeClr val="accent3">
                      <a:lumMod val="75000"/>
                    </a:schemeClr>
                  </a:solidFill>
                  <a:latin typeface="inherit"/>
                </a:rPr>
                <a:t> </a:t>
              </a:r>
              <a:r>
                <a:rPr lang="fr-FR" altLang="fr-FR" sz="1100" dirty="0" err="1">
                  <a:solidFill>
                    <a:schemeClr val="accent3">
                      <a:lumMod val="75000"/>
                    </a:schemeClr>
                  </a:solidFill>
                  <a:latin typeface="inherit"/>
                </a:rPr>
                <a:t>that</a:t>
              </a:r>
              <a:r>
                <a:rPr lang="fr-FR" altLang="fr-FR" sz="1100" dirty="0">
                  <a:solidFill>
                    <a:schemeClr val="accent3">
                      <a:lumMod val="75000"/>
                    </a:schemeClr>
                  </a:solidFill>
                  <a:latin typeface="inherit"/>
                </a:rPr>
                <a:t> :</a:t>
              </a:r>
            </a:p>
            <a:p>
              <a:pPr marL="285750" lvl="0" indent="-285750" eaLnBrk="0" fontAlgn="base" hangingPunct="0">
                <a:spcBef>
                  <a:spcPct val="0"/>
                </a:spcBef>
                <a:spcAft>
                  <a:spcPct val="0"/>
                </a:spcAft>
                <a:buFontTx/>
                <a:buChar char="-"/>
              </a:pPr>
              <a:r>
                <a:rPr lang="fr-FR" altLang="fr-FR" sz="1100" dirty="0">
                  <a:solidFill>
                    <a:schemeClr val="accent3">
                      <a:lumMod val="75000"/>
                    </a:schemeClr>
                  </a:solidFill>
                  <a:latin typeface="inherit"/>
                </a:rPr>
                <a:t>Start the data service </a:t>
              </a:r>
            </a:p>
            <a:p>
              <a:pPr marL="285750" lvl="0" indent="-285750" eaLnBrk="0" fontAlgn="base" hangingPunct="0">
                <a:spcBef>
                  <a:spcPct val="0"/>
                </a:spcBef>
                <a:spcAft>
                  <a:spcPct val="0"/>
                </a:spcAft>
                <a:buFontTx/>
                <a:buChar char="-"/>
              </a:pPr>
              <a:r>
                <a:rPr lang="fr-FR" altLang="fr-FR" sz="1100" dirty="0">
                  <a:solidFill>
                    <a:schemeClr val="accent3">
                      <a:lumMod val="75000"/>
                    </a:schemeClr>
                  </a:solidFill>
                  <a:latin typeface="inherit"/>
                </a:rPr>
                <a:t>Start  the model</a:t>
              </a:r>
            </a:p>
            <a:p>
              <a:pPr marL="285750" lvl="0" indent="-285750" eaLnBrk="0" fontAlgn="base" hangingPunct="0">
                <a:spcBef>
                  <a:spcPct val="0"/>
                </a:spcBef>
                <a:spcAft>
                  <a:spcPct val="0"/>
                </a:spcAft>
                <a:buFontTx/>
                <a:buChar char="-"/>
              </a:pPr>
              <a:endParaRPr lang="fr-FR" altLang="fr-FR" sz="1100" dirty="0">
                <a:solidFill>
                  <a:schemeClr val="accent3">
                    <a:lumMod val="75000"/>
                  </a:schemeClr>
                </a:solidFill>
                <a:latin typeface="inherit"/>
              </a:endParaRPr>
            </a:p>
            <a:p>
              <a:pPr lvl="0" eaLnBrk="0" fontAlgn="base" hangingPunct="0">
                <a:spcBef>
                  <a:spcPct val="0"/>
                </a:spcBef>
                <a:spcAft>
                  <a:spcPct val="0"/>
                </a:spcAft>
              </a:pPr>
              <a:r>
                <a:rPr lang="fr-FR" altLang="fr-FR" sz="1100" dirty="0">
                  <a:solidFill>
                    <a:schemeClr val="accent3">
                      <a:lumMod val="75000"/>
                    </a:schemeClr>
                  </a:solidFill>
                  <a:latin typeface="inherit"/>
                </a:rPr>
                <a:t>This </a:t>
              </a:r>
              <a:r>
                <a:rPr lang="fr-FR" altLang="fr-FR" sz="1100" dirty="0" smtClean="0">
                  <a:solidFill>
                    <a:schemeClr val="accent3">
                      <a:lumMod val="75000"/>
                    </a:schemeClr>
                  </a:solidFill>
                  <a:latin typeface="inherit"/>
                </a:rPr>
                <a:t>component </a:t>
              </a:r>
              <a:r>
                <a:rPr lang="fr-FR" altLang="fr-FR" sz="1100" dirty="0">
                  <a:solidFill>
                    <a:schemeClr val="accent3">
                      <a:lumMod val="75000"/>
                    </a:schemeClr>
                  </a:solidFill>
                  <a:latin typeface="inherit"/>
                </a:rPr>
                <a:t>has </a:t>
              </a:r>
              <a:r>
                <a:rPr lang="fr-FR" altLang="fr-FR" sz="1100" dirty="0" err="1">
                  <a:solidFill>
                    <a:schemeClr val="accent3">
                      <a:lumMod val="75000"/>
                    </a:schemeClr>
                  </a:solidFill>
                  <a:latin typeface="inherit"/>
                </a:rPr>
                <a:t>two</a:t>
              </a:r>
              <a:r>
                <a:rPr lang="fr-FR" altLang="fr-FR" sz="1100" dirty="0">
                  <a:solidFill>
                    <a:schemeClr val="accent3">
                      <a:lumMod val="75000"/>
                    </a:schemeClr>
                  </a:solidFill>
                  <a:latin typeface="inherit"/>
                </a:rPr>
                <a:t> </a:t>
              </a:r>
              <a:r>
                <a:rPr lang="fr-FR" altLang="fr-FR" sz="1100" dirty="0" smtClean="0">
                  <a:solidFill>
                    <a:schemeClr val="accent3">
                      <a:lumMod val="75000"/>
                    </a:schemeClr>
                  </a:solidFill>
                  <a:latin typeface="inherit"/>
                </a:rPr>
                <a:t>interactions </a:t>
              </a:r>
              <a:r>
                <a:rPr lang="fr-FR" altLang="fr-FR" sz="1100" dirty="0">
                  <a:solidFill>
                    <a:schemeClr val="accent3">
                      <a:lumMod val="75000"/>
                    </a:schemeClr>
                  </a:solidFill>
                  <a:latin typeface="inherit"/>
                </a:rPr>
                <a:t>, one </a:t>
              </a:r>
              <a:r>
                <a:rPr lang="fr-FR" altLang="fr-FR" sz="1100" dirty="0" err="1">
                  <a:solidFill>
                    <a:schemeClr val="accent3">
                      <a:lumMod val="75000"/>
                    </a:schemeClr>
                  </a:solidFill>
                  <a:latin typeface="inherit"/>
                </a:rPr>
                <a:t>with</a:t>
              </a:r>
              <a:r>
                <a:rPr lang="fr-FR" altLang="fr-FR" sz="1100" dirty="0">
                  <a:solidFill>
                    <a:schemeClr val="accent3">
                      <a:lumMod val="75000"/>
                    </a:schemeClr>
                  </a:solidFill>
                  <a:latin typeface="inherit"/>
                </a:rPr>
                <a:t> Data Service and </a:t>
              </a:r>
              <a:r>
                <a:rPr lang="fr-FR" altLang="fr-FR" sz="1100" dirty="0" err="1" smtClean="0">
                  <a:solidFill>
                    <a:schemeClr val="accent3">
                      <a:lumMod val="75000"/>
                    </a:schemeClr>
                  </a:solidFill>
                  <a:latin typeface="inherit"/>
                </a:rPr>
                <a:t>another</a:t>
              </a:r>
              <a:r>
                <a:rPr lang="fr-FR" altLang="fr-FR" sz="1100" dirty="0" smtClean="0">
                  <a:solidFill>
                    <a:schemeClr val="accent3">
                      <a:lumMod val="75000"/>
                    </a:schemeClr>
                  </a:solidFill>
                  <a:latin typeface="inherit"/>
                </a:rPr>
                <a:t> </a:t>
              </a:r>
              <a:r>
                <a:rPr lang="fr-FR" altLang="fr-FR" sz="1100" dirty="0" err="1">
                  <a:solidFill>
                    <a:schemeClr val="accent3">
                      <a:lumMod val="75000"/>
                    </a:schemeClr>
                  </a:solidFill>
                  <a:latin typeface="inherit"/>
                </a:rPr>
                <a:t>with</a:t>
              </a:r>
              <a:r>
                <a:rPr lang="fr-FR" altLang="fr-FR" sz="1100" dirty="0">
                  <a:solidFill>
                    <a:schemeClr val="accent3">
                      <a:lumMod val="75000"/>
                    </a:schemeClr>
                  </a:solidFill>
                  <a:latin typeface="inherit"/>
                </a:rPr>
                <a:t> the model</a:t>
              </a:r>
            </a:p>
            <a:p>
              <a:pPr lvl="0" eaLnBrk="0" fontAlgn="base" hangingPunct="0">
                <a:spcBef>
                  <a:spcPct val="0"/>
                </a:spcBef>
                <a:spcAft>
                  <a:spcPct val="0"/>
                </a:spcAft>
              </a:pPr>
              <a:r>
                <a:rPr lang="fr-FR" altLang="fr-FR" sz="1100" dirty="0">
                  <a:solidFill>
                    <a:schemeClr val="accent3">
                      <a:lumMod val="75000"/>
                    </a:schemeClr>
                  </a:solidFill>
                </a:rPr>
                <a:t> </a:t>
              </a:r>
              <a:endParaRPr lang="fr-FR" altLang="fr-FR" sz="1100" dirty="0">
                <a:solidFill>
                  <a:schemeClr val="accent3">
                    <a:lumMod val="75000"/>
                  </a:schemeClr>
                </a:solidFill>
                <a:latin typeface="Arial" panose="020B0604020202020204" pitchFamily="34" charset="0"/>
              </a:endParaRPr>
            </a:p>
          </p:txBody>
        </p:sp>
      </p:grpSp>
      <p:sp>
        <p:nvSpPr>
          <p:cNvPr id="98" name="Rectangle 97"/>
          <p:cNvSpPr/>
          <p:nvPr/>
        </p:nvSpPr>
        <p:spPr>
          <a:xfrm>
            <a:off x="8546118" y="337203"/>
            <a:ext cx="45719" cy="169328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pSp>
        <p:nvGrpSpPr>
          <p:cNvPr id="30" name="Groupe 29"/>
          <p:cNvGrpSpPr/>
          <p:nvPr/>
        </p:nvGrpSpPr>
        <p:grpSpPr>
          <a:xfrm>
            <a:off x="651353" y="1047093"/>
            <a:ext cx="9571970" cy="5035512"/>
            <a:chOff x="936019" y="917699"/>
            <a:chExt cx="9571970" cy="5035512"/>
          </a:xfrm>
        </p:grpSpPr>
        <p:pic>
          <p:nvPicPr>
            <p:cNvPr id="3"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115" y="1101247"/>
              <a:ext cx="501411" cy="639731"/>
            </a:xfrm>
            <a:prstGeom prst="rect">
              <a:avLst/>
            </a:prstGeom>
          </p:spPr>
        </p:pic>
        <p:cxnSp>
          <p:nvCxnSpPr>
            <p:cNvPr id="6" name="Straight Arrow Connector 5"/>
            <p:cNvCxnSpPr>
              <a:stCxn id="3" idx="3"/>
              <a:endCxn id="15366" idx="1"/>
            </p:cNvCxnSpPr>
            <p:nvPr/>
          </p:nvCxnSpPr>
          <p:spPr>
            <a:xfrm>
              <a:off x="2834526" y="1421113"/>
              <a:ext cx="1453546" cy="2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217"/>
            <p:cNvSpPr txBox="1"/>
            <p:nvPr/>
          </p:nvSpPr>
          <p:spPr>
            <a:xfrm>
              <a:off x="2205756" y="1013996"/>
              <a:ext cx="751104" cy="246221"/>
            </a:xfrm>
            <a:prstGeom prst="rect">
              <a:avLst/>
            </a:prstGeom>
            <a:noFill/>
          </p:spPr>
          <p:txBody>
            <a:bodyPr wrap="square" rtlCol="0">
              <a:spAutoFit/>
            </a:bodyPr>
            <a:lstStyle/>
            <a:p>
              <a:pPr algn="ctr"/>
              <a:r>
                <a:rPr lang="fr-FR" sz="1000" b="1" dirty="0" err="1" smtClean="0">
                  <a:solidFill>
                    <a:srgbClr val="00B050"/>
                  </a:solidFill>
                  <a:latin typeface="Malgun Gothic" panose="020B0503020000020004" pitchFamily="34" charset="-127"/>
                  <a:ea typeface="Malgun Gothic" panose="020B0503020000020004" pitchFamily="34" charset="-127"/>
                </a:rPr>
                <a:t>Canvas</a:t>
              </a:r>
              <a:endParaRPr lang="fr-FR" sz="1000" b="1" dirty="0">
                <a:solidFill>
                  <a:srgbClr val="00B050"/>
                </a:solidFill>
                <a:latin typeface="Malgun Gothic" panose="020B0503020000020004" pitchFamily="34" charset="-127"/>
                <a:ea typeface="Malgun Gothic" panose="020B0503020000020004" pitchFamily="34" charset="-127"/>
              </a:endParaRPr>
            </a:p>
          </p:txBody>
        </p:sp>
        <p:pic>
          <p:nvPicPr>
            <p:cNvPr id="15366" name="Picture 6" descr="Image result for icon web service"/>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8072" y="1143407"/>
              <a:ext cx="1012335" cy="59615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icon control"/>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752" y="3577321"/>
              <a:ext cx="487875" cy="488870"/>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171"/>
            <p:cNvPicPr>
              <a:picLocks noChangeAspect="1"/>
            </p:cNvPicPr>
            <p:nvPr/>
          </p:nvPicPr>
          <p:blipFill rotWithShape="1">
            <a:blip r:embed="rId5" cstate="print">
              <a:extLst>
                <a:ext uri="{28A0092B-C50C-407E-A947-70E740481C1C}">
                  <a14:useLocalDpi xmlns:a14="http://schemas.microsoft.com/office/drawing/2010/main" val="0"/>
                </a:ext>
              </a:extLst>
            </a:blip>
            <a:srcRect l="25901" t="12174" r="24782" b="37219"/>
            <a:stretch/>
          </p:blipFill>
          <p:spPr>
            <a:xfrm>
              <a:off x="936019" y="4099966"/>
              <a:ext cx="531225" cy="545131"/>
            </a:xfrm>
            <a:prstGeom prst="rect">
              <a:avLst/>
            </a:prstGeom>
          </p:spPr>
        </p:pic>
        <p:sp>
          <p:nvSpPr>
            <p:cNvPr id="34" name="ZoneTexte 217"/>
            <p:cNvSpPr txBox="1"/>
            <p:nvPr/>
          </p:nvSpPr>
          <p:spPr>
            <a:xfrm>
              <a:off x="1713681" y="4078213"/>
              <a:ext cx="958826" cy="246221"/>
            </a:xfrm>
            <a:prstGeom prst="rect">
              <a:avLst/>
            </a:prstGeom>
            <a:noFill/>
          </p:spPr>
          <p:txBody>
            <a:bodyPr wrap="squar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Command</a:t>
              </a:r>
            </a:p>
          </p:txBody>
        </p:sp>
        <p:sp>
          <p:nvSpPr>
            <p:cNvPr id="51" name="Rounded Rectangle 50"/>
            <p:cNvSpPr/>
            <p:nvPr/>
          </p:nvSpPr>
          <p:spPr>
            <a:xfrm>
              <a:off x="1659189" y="3178175"/>
              <a:ext cx="2662941" cy="1389288"/>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2" name="ZoneTexte 217"/>
            <p:cNvSpPr txBox="1"/>
            <p:nvPr/>
          </p:nvSpPr>
          <p:spPr>
            <a:xfrm>
              <a:off x="2666487" y="3175873"/>
              <a:ext cx="1450782"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Monitoring Layer</a:t>
              </a:r>
            </a:p>
          </p:txBody>
        </p:sp>
        <p:cxnSp>
          <p:nvCxnSpPr>
            <p:cNvPr id="118" name="Straight Arrow Connector 117"/>
            <p:cNvCxnSpPr/>
            <p:nvPr/>
          </p:nvCxnSpPr>
          <p:spPr>
            <a:xfrm>
              <a:off x="5006415" y="5055079"/>
              <a:ext cx="3422902"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4"/>
            <p:cNvCxnSpPr/>
            <p:nvPr/>
          </p:nvCxnSpPr>
          <p:spPr>
            <a:xfrm flipV="1">
              <a:off x="4550773" y="1747012"/>
              <a:ext cx="0" cy="1941007"/>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ZoneTexte 217"/>
            <p:cNvSpPr txBox="1"/>
            <p:nvPr/>
          </p:nvSpPr>
          <p:spPr>
            <a:xfrm rot="16200000">
              <a:off x="3646018" y="2629454"/>
              <a:ext cx="1557084" cy="246221"/>
            </a:xfrm>
            <a:prstGeom prst="rect">
              <a:avLst/>
            </a:prstGeom>
            <a:noFill/>
          </p:spPr>
          <p:txBody>
            <a:bodyPr wrap="square" rtlCol="0">
              <a:spAutoFit/>
            </a:bodyPr>
            <a:lstStyle/>
            <a:p>
              <a:pPr algn="ctr"/>
              <a:r>
                <a:rPr lang="fr-FR" sz="1000" dirty="0" err="1" smtClean="0">
                  <a:latin typeface="Malgun Gothic" panose="020B0503020000020004" pitchFamily="34" charset="-127"/>
                  <a:ea typeface="Malgun Gothic" panose="020B0503020000020004" pitchFamily="34" charset="-127"/>
                </a:rPr>
                <a:t>Launch</a:t>
              </a:r>
              <a:r>
                <a:rPr lang="fr-FR" sz="1000" dirty="0" smtClean="0">
                  <a:latin typeface="Malgun Gothic" panose="020B0503020000020004" pitchFamily="34" charset="-127"/>
                  <a:ea typeface="Malgun Gothic" panose="020B0503020000020004" pitchFamily="34" charset="-127"/>
                </a:rPr>
                <a:t> Data Service</a:t>
              </a:r>
              <a:endParaRPr lang="fr-FR" sz="1000" dirty="0">
                <a:latin typeface="Malgun Gothic" panose="020B0503020000020004" pitchFamily="34" charset="-127"/>
                <a:ea typeface="Malgun Gothic" panose="020B0503020000020004" pitchFamily="34" charset="-127"/>
              </a:endParaRPr>
            </a:p>
          </p:txBody>
        </p:sp>
        <p:sp>
          <p:nvSpPr>
            <p:cNvPr id="81" name="Rounded Rectangle 26"/>
            <p:cNvSpPr/>
            <p:nvPr/>
          </p:nvSpPr>
          <p:spPr>
            <a:xfrm>
              <a:off x="2230500" y="932420"/>
              <a:ext cx="3954636" cy="1091965"/>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4" name="ZoneTexte 217"/>
            <p:cNvSpPr txBox="1"/>
            <p:nvPr/>
          </p:nvSpPr>
          <p:spPr>
            <a:xfrm>
              <a:off x="5006415" y="917699"/>
              <a:ext cx="96847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1200" b="1" dirty="0" smtClean="0">
                  <a:ln/>
                  <a:solidFill>
                    <a:schemeClr val="accent1"/>
                  </a:solidFill>
                  <a:latin typeface="Malgun Gothic" panose="020B0503020000020004" pitchFamily="34" charset="-127"/>
                  <a:ea typeface="Malgun Gothic" panose="020B0503020000020004" pitchFamily="34" charset="-127"/>
                </a:rPr>
                <a:t>Data Layer</a:t>
              </a:r>
              <a:endParaRPr lang="fr-FR" sz="1200" b="1" dirty="0">
                <a:ln/>
                <a:solidFill>
                  <a:schemeClr val="accent1"/>
                </a:solidFill>
                <a:latin typeface="Malgun Gothic" panose="020B0503020000020004" pitchFamily="34" charset="-127"/>
                <a:ea typeface="Malgun Gothic" panose="020B0503020000020004" pitchFamily="34" charset="-127"/>
              </a:endParaRPr>
            </a:p>
          </p:txBody>
        </p:sp>
        <p:pic>
          <p:nvPicPr>
            <p:cNvPr id="45" name="Picture 4" descr="http://iconizer.net/files/Database/orig/Database_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3209" y="1231758"/>
              <a:ext cx="419450" cy="41945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e 47"/>
            <p:cNvGrpSpPr/>
            <p:nvPr/>
          </p:nvGrpSpPr>
          <p:grpSpPr>
            <a:xfrm>
              <a:off x="5878058" y="2251012"/>
              <a:ext cx="4629931" cy="3702199"/>
              <a:chOff x="5654741" y="997976"/>
              <a:chExt cx="4629931" cy="3702199"/>
            </a:xfrm>
          </p:grpSpPr>
          <p:grpSp>
            <p:nvGrpSpPr>
              <p:cNvPr id="49" name="Group 46"/>
              <p:cNvGrpSpPr/>
              <p:nvPr/>
            </p:nvGrpSpPr>
            <p:grpSpPr>
              <a:xfrm>
                <a:off x="8210924" y="2936269"/>
                <a:ext cx="1379553" cy="1532513"/>
                <a:chOff x="5637451" y="3734210"/>
                <a:chExt cx="1379553" cy="1532513"/>
              </a:xfrm>
            </p:grpSpPr>
            <p:pic>
              <p:nvPicPr>
                <p:cNvPr id="62"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6384"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5960"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9436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248" y="4894360"/>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217"/>
                <p:cNvSpPr txBox="1"/>
                <p:nvPr/>
              </p:nvSpPr>
              <p:spPr>
                <a:xfrm>
                  <a:off x="5637451" y="3735984"/>
                  <a:ext cx="369332" cy="1530739"/>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Simulation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grpSp>
            <p:nvGrpSpPr>
              <p:cNvPr id="50" name="Group 71"/>
              <p:cNvGrpSpPr/>
              <p:nvPr/>
            </p:nvGrpSpPr>
            <p:grpSpPr>
              <a:xfrm>
                <a:off x="6050262" y="1339042"/>
                <a:ext cx="887227" cy="1357718"/>
                <a:chOff x="5637451" y="3822412"/>
                <a:chExt cx="887227" cy="1357718"/>
              </a:xfrm>
            </p:grpSpPr>
            <p:pic>
              <p:nvPicPr>
                <p:cNvPr id="59"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0671" y="382241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4" descr="Related image"/>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19092"/>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61" name="ZoneTexte 217"/>
                <p:cNvSpPr txBox="1"/>
                <p:nvPr/>
              </p:nvSpPr>
              <p:spPr>
                <a:xfrm>
                  <a:off x="5637451" y="3822578"/>
                  <a:ext cx="369332" cy="1357552"/>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DB Save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cxnSp>
            <p:nvCxnSpPr>
              <p:cNvPr id="53" name="Straight Arrow Connector 79"/>
              <p:cNvCxnSpPr>
                <a:endCxn id="61" idx="2"/>
              </p:cNvCxnSpPr>
              <p:nvPr/>
            </p:nvCxnSpPr>
            <p:spPr>
              <a:xfrm flipH="1" flipV="1">
                <a:off x="6234928" y="2696760"/>
                <a:ext cx="1299" cy="11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ZoneTexte 217"/>
              <p:cNvSpPr txBox="1"/>
              <p:nvPr/>
            </p:nvSpPr>
            <p:spPr>
              <a:xfrm>
                <a:off x="6938963" y="2810790"/>
                <a:ext cx="894796"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Send</a:t>
                </a:r>
                <a:r>
                  <a:rPr lang="fr-FR" sz="1000" dirty="0" smtClean="0">
                    <a:latin typeface="Malgun Gothic" panose="020B0503020000020004" pitchFamily="34" charset="-127"/>
                    <a:ea typeface="Malgun Gothic" panose="020B0503020000020004" pitchFamily="34" charset="-127"/>
                  </a:rPr>
                  <a:t> </a:t>
                </a:r>
                <a:r>
                  <a:rPr lang="fr-FR" sz="1000" dirty="0" err="1" smtClean="0">
                    <a:latin typeface="Malgun Gothic" panose="020B0503020000020004" pitchFamily="34" charset="-127"/>
                    <a:ea typeface="Malgun Gothic" panose="020B0503020000020004" pitchFamily="34" charset="-127"/>
                  </a:rPr>
                  <a:t>results</a:t>
                </a:r>
                <a:endParaRPr lang="fr-FR" sz="1000" dirty="0">
                  <a:latin typeface="Malgun Gothic" panose="020B0503020000020004" pitchFamily="34" charset="-127"/>
                  <a:ea typeface="Malgun Gothic" panose="020B0503020000020004" pitchFamily="34" charset="-127"/>
                </a:endParaRPr>
              </a:p>
            </p:txBody>
          </p:sp>
          <p:sp>
            <p:nvSpPr>
              <p:cNvPr id="55" name="Rounded Rectangle 147"/>
              <p:cNvSpPr/>
              <p:nvPr/>
            </p:nvSpPr>
            <p:spPr>
              <a:xfrm>
                <a:off x="5654741" y="1015838"/>
                <a:ext cx="4629931" cy="368433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6" name="ZoneTexte 217"/>
              <p:cNvSpPr txBox="1"/>
              <p:nvPr/>
            </p:nvSpPr>
            <p:spPr>
              <a:xfrm>
                <a:off x="8560593" y="997976"/>
                <a:ext cx="1093504"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Model Layer</a:t>
                </a:r>
              </a:p>
            </p:txBody>
          </p:sp>
          <p:cxnSp>
            <p:nvCxnSpPr>
              <p:cNvPr id="57" name="Connecteur droit 56"/>
              <p:cNvCxnSpPr/>
              <p:nvPr/>
            </p:nvCxnSpPr>
            <p:spPr>
              <a:xfrm flipH="1">
                <a:off x="6234930" y="2810790"/>
                <a:ext cx="21606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Connecteur droit 57"/>
              <p:cNvCxnSpPr>
                <a:stCxn id="77" idx="0"/>
              </p:cNvCxnSpPr>
              <p:nvPr/>
            </p:nvCxnSpPr>
            <p:spPr>
              <a:xfrm flipV="1">
                <a:off x="8395590" y="2810790"/>
                <a:ext cx="0" cy="1272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2" name="Connecteur droit 11"/>
            <p:cNvCxnSpPr/>
            <p:nvPr/>
          </p:nvCxnSpPr>
          <p:spPr>
            <a:xfrm>
              <a:off x="5006415" y="1739560"/>
              <a:ext cx="0" cy="3315519"/>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e 20"/>
            <p:cNvGrpSpPr/>
            <p:nvPr/>
          </p:nvGrpSpPr>
          <p:grpSpPr>
            <a:xfrm>
              <a:off x="2430627" y="3735406"/>
              <a:ext cx="3445022" cy="290782"/>
              <a:chOff x="2430627" y="3588758"/>
              <a:chExt cx="3445022" cy="290782"/>
            </a:xfrm>
          </p:grpSpPr>
          <p:cxnSp>
            <p:nvCxnSpPr>
              <p:cNvPr id="86" name="Straight Arrow Connector 60"/>
              <p:cNvCxnSpPr/>
              <p:nvPr/>
            </p:nvCxnSpPr>
            <p:spPr>
              <a:xfrm>
                <a:off x="5072332" y="3794516"/>
                <a:ext cx="803317"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ZoneTexte 217"/>
              <p:cNvSpPr txBox="1"/>
              <p:nvPr/>
            </p:nvSpPr>
            <p:spPr>
              <a:xfrm>
                <a:off x="3156928" y="3588758"/>
                <a:ext cx="1385114" cy="246221"/>
              </a:xfrm>
              <a:prstGeom prst="rect">
                <a:avLst/>
              </a:prstGeom>
              <a:noFill/>
            </p:spPr>
            <p:txBody>
              <a:bodyPr wrap="square" rtlCol="0">
                <a:spAutoFit/>
              </a:bodyPr>
              <a:lstStyle/>
              <a:p>
                <a:pPr algn="ctr"/>
                <a:r>
                  <a:rPr lang="fr-FR" sz="1000" dirty="0" err="1" smtClean="0">
                    <a:latin typeface="Malgun Gothic" panose="020B0503020000020004" pitchFamily="34" charset="-127"/>
                    <a:ea typeface="Malgun Gothic" panose="020B0503020000020004" pitchFamily="34" charset="-127"/>
                  </a:rPr>
                  <a:t>Launch</a:t>
                </a:r>
                <a:r>
                  <a:rPr lang="fr-FR" sz="1000" dirty="0" smtClean="0">
                    <a:latin typeface="Malgun Gothic" panose="020B0503020000020004" pitchFamily="34" charset="-127"/>
                    <a:ea typeface="Malgun Gothic" panose="020B0503020000020004" pitchFamily="34" charset="-127"/>
                  </a:rPr>
                  <a:t> model</a:t>
                </a:r>
                <a:endParaRPr lang="fr-FR" sz="1000" dirty="0">
                  <a:latin typeface="Malgun Gothic" panose="020B0503020000020004" pitchFamily="34" charset="-127"/>
                  <a:ea typeface="Malgun Gothic" panose="020B0503020000020004" pitchFamily="34" charset="-127"/>
                </a:endParaRPr>
              </a:p>
            </p:txBody>
          </p:sp>
          <p:cxnSp>
            <p:nvCxnSpPr>
              <p:cNvPr id="18" name="Connecteur droit 17"/>
              <p:cNvCxnSpPr>
                <a:endCxn id="15368" idx="3"/>
              </p:cNvCxnSpPr>
              <p:nvPr/>
            </p:nvCxnSpPr>
            <p:spPr>
              <a:xfrm flipH="1">
                <a:off x="2430627" y="3794515"/>
                <a:ext cx="247985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4914943" y="3714130"/>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26" name="Connecteur droit 25"/>
            <p:cNvCxnSpPr/>
            <p:nvPr/>
          </p:nvCxnSpPr>
          <p:spPr>
            <a:xfrm flipV="1">
              <a:off x="2430627" y="3688019"/>
              <a:ext cx="211704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5594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re 1"/>
          <p:cNvSpPr>
            <a:spLocks noGrp="1"/>
          </p:cNvSpPr>
          <p:nvPr>
            <p:ph type="title"/>
          </p:nvPr>
        </p:nvSpPr>
        <p:spPr>
          <a:xfrm>
            <a:off x="838200" y="94667"/>
            <a:ext cx="10515600" cy="948520"/>
          </a:xfrm>
        </p:spPr>
        <p:txBody>
          <a:bodyPr/>
          <a:lstStyle/>
          <a:p>
            <a:r>
              <a:rPr lang="fr-FR" dirty="0" smtClean="0"/>
              <a:t>GLOBAL ARCHITECTURE – </a:t>
            </a:r>
            <a:r>
              <a:rPr lang="fr-FR" dirty="0" err="1" smtClean="0"/>
              <a:t>Ranking</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grpSp>
        <p:nvGrpSpPr>
          <p:cNvPr id="88" name="Groupe 87"/>
          <p:cNvGrpSpPr/>
          <p:nvPr/>
        </p:nvGrpSpPr>
        <p:grpSpPr>
          <a:xfrm>
            <a:off x="485470" y="3384369"/>
            <a:ext cx="3004914" cy="2167446"/>
            <a:chOff x="536124" y="4230992"/>
            <a:chExt cx="3004914" cy="1451132"/>
          </a:xfrm>
        </p:grpSpPr>
        <p:sp>
          <p:nvSpPr>
            <p:cNvPr id="83" name="Rectangle 82"/>
            <p:cNvSpPr/>
            <p:nvPr/>
          </p:nvSpPr>
          <p:spPr>
            <a:xfrm flipH="1">
              <a:off x="536124" y="4230992"/>
              <a:ext cx="45719" cy="145113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pSp>
          <p:nvGrpSpPr>
            <p:cNvPr id="85" name="Groupe 84"/>
            <p:cNvGrpSpPr/>
            <p:nvPr/>
          </p:nvGrpSpPr>
          <p:grpSpPr>
            <a:xfrm>
              <a:off x="684418" y="4409192"/>
              <a:ext cx="2856620" cy="1055631"/>
              <a:chOff x="684418" y="4409192"/>
              <a:chExt cx="2856620" cy="1055631"/>
            </a:xfrm>
          </p:grpSpPr>
          <p:grpSp>
            <p:nvGrpSpPr>
              <p:cNvPr id="89" name="Groupe 88"/>
              <p:cNvGrpSpPr/>
              <p:nvPr/>
            </p:nvGrpSpPr>
            <p:grpSpPr>
              <a:xfrm>
                <a:off x="684418" y="4409192"/>
                <a:ext cx="2596135" cy="1055631"/>
                <a:chOff x="12058875" y="4703206"/>
                <a:chExt cx="2605785" cy="1352966"/>
              </a:xfrm>
            </p:grpSpPr>
            <p:sp>
              <p:nvSpPr>
                <p:cNvPr id="91" name="Rectangle 90"/>
                <p:cNvSpPr/>
                <p:nvPr/>
              </p:nvSpPr>
              <p:spPr>
                <a:xfrm>
                  <a:off x="12058875" y="4703206"/>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12091325" y="4777716"/>
                  <a:ext cx="2573335" cy="473360"/>
                </a:xfrm>
                <a:prstGeom prst="rect">
                  <a:avLst/>
                </a:prstGeom>
              </p:spPr>
              <p:txBody>
                <a:bodyPr wrap="square">
                  <a:spAutoFit/>
                </a:bodyPr>
                <a:lstStyle/>
                <a:p>
                  <a:pPr lvl="0" eaLnBrk="0" fontAlgn="base" hangingPunct="0">
                    <a:spcBef>
                      <a:spcPct val="0"/>
                    </a:spcBef>
                    <a:spcAft>
                      <a:spcPct val="0"/>
                    </a:spcAft>
                  </a:pPr>
                  <a:endParaRPr lang="fr-FR" altLang="fr-FR" dirty="0"/>
                </a:p>
              </p:txBody>
            </p:sp>
          </p:grpSp>
          <p:sp>
            <p:nvSpPr>
              <p:cNvPr id="98" name="Rectangle 97"/>
              <p:cNvSpPr/>
              <p:nvPr/>
            </p:nvSpPr>
            <p:spPr>
              <a:xfrm>
                <a:off x="721111" y="4739095"/>
                <a:ext cx="2819927" cy="600164"/>
              </a:xfrm>
              <a:prstGeom prst="rect">
                <a:avLst/>
              </a:prstGeom>
            </p:spPr>
            <p:txBody>
              <a:bodyPr wrap="square">
                <a:spAutoFit/>
              </a:bodyPr>
              <a:lstStyle/>
              <a:p>
                <a:r>
                  <a:rPr lang="fr-FR" altLang="fr-FR" sz="1100" dirty="0" err="1" smtClean="0">
                    <a:solidFill>
                      <a:schemeClr val="accent3">
                        <a:lumMod val="75000"/>
                      </a:schemeClr>
                    </a:solidFill>
                    <a:latin typeface="inherit"/>
                  </a:rPr>
                  <a:t>Among</a:t>
                </a:r>
                <a:r>
                  <a:rPr lang="fr-FR" altLang="fr-FR" sz="1100" dirty="0" smtClean="0">
                    <a:solidFill>
                      <a:schemeClr val="accent3">
                        <a:lumMod val="75000"/>
                      </a:schemeClr>
                    </a:solidFill>
                    <a:latin typeface="inherit"/>
                  </a:rPr>
                  <a:t> </a:t>
                </a:r>
                <a:r>
                  <a:rPr lang="fr-FR" altLang="fr-FR" sz="1100" dirty="0">
                    <a:solidFill>
                      <a:schemeClr val="accent3">
                        <a:lumMod val="75000"/>
                      </a:schemeClr>
                    </a:solidFill>
                    <a:latin typeface="inherit"/>
                  </a:rPr>
                  <a:t>the </a:t>
                </a:r>
                <a:r>
                  <a:rPr lang="fr-FR" altLang="fr-FR" sz="1100" dirty="0" err="1">
                    <a:solidFill>
                      <a:schemeClr val="accent3">
                        <a:lumMod val="75000"/>
                      </a:schemeClr>
                    </a:solidFill>
                    <a:latin typeface="inherit"/>
                  </a:rPr>
                  <a:t>calculations</a:t>
                </a:r>
                <a:r>
                  <a:rPr lang="fr-FR" altLang="fr-FR" sz="1100" dirty="0">
                    <a:solidFill>
                      <a:schemeClr val="accent3">
                        <a:lumMod val="75000"/>
                      </a:schemeClr>
                    </a:solidFill>
                    <a:latin typeface="inherit"/>
                  </a:rPr>
                  <a:t> of all the scenarios, </a:t>
                </a:r>
                <a:r>
                  <a:rPr lang="fr-FR" altLang="fr-FR" sz="1100" dirty="0" err="1">
                    <a:solidFill>
                      <a:schemeClr val="accent3">
                        <a:lumMod val="75000"/>
                      </a:schemeClr>
                    </a:solidFill>
                    <a:latin typeface="inherit"/>
                  </a:rPr>
                  <a:t>we</a:t>
                </a:r>
                <a:r>
                  <a:rPr lang="fr-FR" altLang="fr-FR" sz="1100" dirty="0">
                    <a:solidFill>
                      <a:schemeClr val="accent3">
                        <a:lumMod val="75000"/>
                      </a:schemeClr>
                    </a:solidFill>
                    <a:latin typeface="inherit"/>
                  </a:rPr>
                  <a:t> </a:t>
                </a:r>
                <a:r>
                  <a:rPr lang="fr-FR" altLang="fr-FR" sz="1100" dirty="0" err="1">
                    <a:solidFill>
                      <a:schemeClr val="accent3">
                        <a:lumMod val="75000"/>
                      </a:schemeClr>
                    </a:solidFill>
                    <a:latin typeface="inherit"/>
                  </a:rPr>
                  <a:t>choose</a:t>
                </a:r>
                <a:r>
                  <a:rPr lang="fr-FR" altLang="fr-FR" sz="1100" dirty="0">
                    <a:solidFill>
                      <a:schemeClr val="accent3">
                        <a:lumMod val="75000"/>
                      </a:schemeClr>
                    </a:solidFill>
                    <a:latin typeface="inherit"/>
                  </a:rPr>
                  <a:t> the </a:t>
                </a:r>
                <a:r>
                  <a:rPr lang="fr-FR" altLang="fr-FR" sz="1100" b="1" dirty="0">
                    <a:solidFill>
                      <a:srgbClr val="FF0000"/>
                    </a:solidFill>
                    <a:latin typeface="inherit"/>
                  </a:rPr>
                  <a:t>100 best </a:t>
                </a:r>
                <a:r>
                  <a:rPr lang="fr-FR" altLang="fr-FR" sz="1100" dirty="0" smtClean="0">
                    <a:solidFill>
                      <a:schemeClr val="accent3">
                        <a:lumMod val="75000"/>
                      </a:schemeClr>
                    </a:solidFill>
                    <a:latin typeface="inherit"/>
                  </a:rPr>
                  <a:t>scenarios,</a:t>
                </a:r>
                <a:endParaRPr lang="fr-FR" sz="1100" dirty="0">
                  <a:solidFill>
                    <a:schemeClr val="accent3">
                      <a:lumMod val="75000"/>
                    </a:schemeClr>
                  </a:solidFill>
                  <a:latin typeface="inherit"/>
                </a:endParaRPr>
              </a:p>
            </p:txBody>
          </p:sp>
        </p:grpSp>
      </p:grpSp>
      <p:grpSp>
        <p:nvGrpSpPr>
          <p:cNvPr id="82" name="Groupe 81"/>
          <p:cNvGrpSpPr/>
          <p:nvPr/>
        </p:nvGrpSpPr>
        <p:grpSpPr>
          <a:xfrm>
            <a:off x="2858355" y="889966"/>
            <a:ext cx="8188318" cy="5474059"/>
            <a:chOff x="3508595" y="1020426"/>
            <a:chExt cx="8188318" cy="5474059"/>
          </a:xfrm>
        </p:grpSpPr>
        <p:cxnSp>
          <p:nvCxnSpPr>
            <p:cNvPr id="108" name="Straight Arrow Connector 107"/>
            <p:cNvCxnSpPr>
              <a:endCxn id="15372" idx="1"/>
            </p:cNvCxnSpPr>
            <p:nvPr/>
          </p:nvCxnSpPr>
          <p:spPr>
            <a:xfrm>
              <a:off x="9600157" y="4422584"/>
              <a:ext cx="59549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49" idx="1"/>
            </p:cNvCxnSpPr>
            <p:nvPr/>
          </p:nvCxnSpPr>
          <p:spPr>
            <a:xfrm>
              <a:off x="9247517" y="5367353"/>
              <a:ext cx="94813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831298" y="3437343"/>
              <a:ext cx="1093525"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6373769" y="4057442"/>
              <a:ext cx="551054"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endCxn id="114" idx="1"/>
            </p:cNvCxnSpPr>
            <p:nvPr/>
          </p:nvCxnSpPr>
          <p:spPr>
            <a:xfrm>
              <a:off x="7781830" y="1324572"/>
              <a:ext cx="272112"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61" name="Straight Arrow Connector 15360"/>
            <p:cNvCxnSpPr/>
            <p:nvPr/>
          </p:nvCxnSpPr>
          <p:spPr>
            <a:xfrm flipH="1" flipV="1">
              <a:off x="8237600" y="2236544"/>
              <a:ext cx="0" cy="1001107"/>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4465561" y="2801522"/>
              <a:ext cx="4629931" cy="3692963"/>
              <a:chOff x="4456935" y="2801522"/>
              <a:chExt cx="4629931" cy="3692963"/>
            </a:xfrm>
          </p:grpSpPr>
          <p:grpSp>
            <p:nvGrpSpPr>
              <p:cNvPr id="47" name="Group 46"/>
              <p:cNvGrpSpPr/>
              <p:nvPr/>
            </p:nvGrpSpPr>
            <p:grpSpPr>
              <a:xfrm>
                <a:off x="5822672" y="4721953"/>
                <a:ext cx="1379553" cy="1532513"/>
                <a:chOff x="5637451" y="3734210"/>
                <a:chExt cx="1379553" cy="1532513"/>
              </a:xfrm>
            </p:grpSpPr>
            <p:pic>
              <p:nvPicPr>
                <p:cNvPr id="15374"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6384"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5960"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9436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248" y="4894360"/>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217"/>
                <p:cNvSpPr txBox="1"/>
                <p:nvPr/>
              </p:nvSpPr>
              <p:spPr>
                <a:xfrm>
                  <a:off x="5637451" y="3735984"/>
                  <a:ext cx="369332" cy="1530739"/>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Simulation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grpSp>
            <p:nvGrpSpPr>
              <p:cNvPr id="72" name="Group 71"/>
              <p:cNvGrpSpPr/>
              <p:nvPr/>
            </p:nvGrpSpPr>
            <p:grpSpPr>
              <a:xfrm>
                <a:off x="4852456" y="3124726"/>
                <a:ext cx="887227" cy="1357718"/>
                <a:chOff x="5637451" y="3822412"/>
                <a:chExt cx="887227" cy="1357718"/>
              </a:xfrm>
            </p:grpSpPr>
            <p:pic>
              <p:nvPicPr>
                <p:cNvPr id="74"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0671" y="382241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Related image"/>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19092"/>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217"/>
                <p:cNvSpPr txBox="1"/>
                <p:nvPr/>
              </p:nvSpPr>
              <p:spPr>
                <a:xfrm>
                  <a:off x="5637451" y="3822578"/>
                  <a:ext cx="369332" cy="1357552"/>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DB Save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cxnSp>
            <p:nvCxnSpPr>
              <p:cNvPr id="80" name="Straight Arrow Connector 79"/>
              <p:cNvCxnSpPr>
                <a:endCxn id="79" idx="2"/>
              </p:cNvCxnSpPr>
              <p:nvPr/>
            </p:nvCxnSpPr>
            <p:spPr>
              <a:xfrm flipV="1">
                <a:off x="5037122" y="4482444"/>
                <a:ext cx="0" cy="9917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a:off x="6916197" y="3129902"/>
                <a:ext cx="1565653" cy="1299395"/>
                <a:chOff x="6705863" y="3874641"/>
                <a:chExt cx="1565653" cy="1299395"/>
              </a:xfrm>
            </p:grpSpPr>
            <p:pic>
              <p:nvPicPr>
                <p:cNvPr id="15376" name="Picture 16" descr="Image result for ranking icon"/>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8779" y="4002969"/>
                  <a:ext cx="1042737" cy="1042737"/>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217"/>
                <p:cNvSpPr txBox="1"/>
                <p:nvPr/>
              </p:nvSpPr>
              <p:spPr>
                <a:xfrm>
                  <a:off x="6705863" y="3874641"/>
                  <a:ext cx="369332" cy="1299395"/>
                </a:xfrm>
                <a:prstGeom prst="rect">
                  <a:avLst/>
                </a:prstGeom>
                <a:solidFill>
                  <a:schemeClr val="accent6">
                    <a:lumMod val="20000"/>
                    <a:lumOff val="80000"/>
                  </a:schemeClr>
                </a:solidFill>
              </p:spPr>
              <p:txBody>
                <a:bodyPr vert="vert270" wrap="none" rtlCol="0">
                  <a:spAutoFit/>
                </a:bodyPr>
                <a:lstStyle/>
                <a:p>
                  <a:pPr algn="ct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Ranking</a:t>
                  </a: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 Module</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sp>
            <p:nvSpPr>
              <p:cNvPr id="148" name="Rounded Rectangle 147"/>
              <p:cNvSpPr/>
              <p:nvPr/>
            </p:nvSpPr>
            <p:spPr>
              <a:xfrm>
                <a:off x="4456935" y="2801522"/>
                <a:ext cx="4629931" cy="368433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0" name="ZoneTexte 217"/>
              <p:cNvSpPr txBox="1"/>
              <p:nvPr/>
            </p:nvSpPr>
            <p:spPr>
              <a:xfrm>
                <a:off x="7476824" y="6217486"/>
                <a:ext cx="1093504"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Model Layer</a:t>
                </a:r>
              </a:p>
            </p:txBody>
          </p:sp>
        </p:grpSp>
        <p:grpSp>
          <p:nvGrpSpPr>
            <p:cNvPr id="2" name="Groupe 1"/>
            <p:cNvGrpSpPr/>
            <p:nvPr/>
          </p:nvGrpSpPr>
          <p:grpSpPr>
            <a:xfrm>
              <a:off x="3508595" y="1020426"/>
              <a:ext cx="6585746" cy="1290611"/>
              <a:chOff x="3153677" y="1299518"/>
              <a:chExt cx="6585746" cy="1290611"/>
            </a:xfrm>
          </p:grpSpPr>
          <p:pic>
            <p:nvPicPr>
              <p:cNvPr id="15366" name="Picture 6" descr="Image result for icon web service"/>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9009" y="1804863"/>
                <a:ext cx="1137944" cy="670123"/>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217"/>
              <p:cNvSpPr txBox="1"/>
              <p:nvPr/>
            </p:nvSpPr>
            <p:spPr>
              <a:xfrm>
                <a:off x="5542781" y="1485381"/>
                <a:ext cx="1258358"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Data Service</a:t>
                </a:r>
                <a:endParaRPr lang="fr-FR" sz="1400" b="1" dirty="0">
                  <a:latin typeface="Malgun Gothic" panose="020B0503020000020004" pitchFamily="34" charset="-127"/>
                  <a:ea typeface="Malgun Gothic" panose="020B0503020000020004" pitchFamily="34" charset="-127"/>
                </a:endParaRPr>
              </a:p>
            </p:txBody>
          </p:sp>
          <p:sp>
            <p:nvSpPr>
              <p:cNvPr id="27" name="Rounded Rectangle 26"/>
              <p:cNvSpPr/>
              <p:nvPr/>
            </p:nvSpPr>
            <p:spPr>
              <a:xfrm>
                <a:off x="3153677" y="1316432"/>
                <a:ext cx="6585746" cy="127369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1" name="ZoneTexte 217"/>
              <p:cNvSpPr txBox="1"/>
              <p:nvPr/>
            </p:nvSpPr>
            <p:spPr>
              <a:xfrm>
                <a:off x="8537539" y="1299518"/>
                <a:ext cx="96847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Data Layer</a:t>
                </a:r>
              </a:p>
            </p:txBody>
          </p:sp>
          <p:pic>
            <p:nvPicPr>
              <p:cNvPr id="102" name="Picture 4" descr="http://iconizer.net/files/Database/orig/Database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5512" y="139393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3" name="ZoneTexte 217"/>
              <p:cNvSpPr txBox="1"/>
              <p:nvPr/>
            </p:nvSpPr>
            <p:spPr>
              <a:xfrm>
                <a:off x="3979718" y="1512490"/>
                <a:ext cx="922048"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04" name="Picture 4" descr="http://iconizer.net/files/Database/orig/Database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8538" y="2087898"/>
                <a:ext cx="419450" cy="41945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http://iconizer.net/files/Database/orig/Database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9024" y="139393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5" name="ZoneTexte 217"/>
              <p:cNvSpPr txBox="1"/>
              <p:nvPr/>
            </p:nvSpPr>
            <p:spPr>
              <a:xfrm>
                <a:off x="8060624" y="1518667"/>
                <a:ext cx="1026243"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16" name="Picture 4" descr="http://iconizer.net/files/Database/orig/Database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2020" y="2092488"/>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7" name="ZoneTexte 217"/>
              <p:cNvSpPr txBox="1"/>
              <p:nvPr/>
            </p:nvSpPr>
            <p:spPr>
              <a:xfrm>
                <a:off x="8057453" y="2217006"/>
                <a:ext cx="1053494"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sp>
            <p:nvSpPr>
              <p:cNvPr id="97" name="ZoneTexte 217"/>
              <p:cNvSpPr txBox="1"/>
              <p:nvPr/>
            </p:nvSpPr>
            <p:spPr>
              <a:xfrm>
                <a:off x="3979751" y="2206449"/>
                <a:ext cx="949299"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grpSp>
        <p:grpSp>
          <p:nvGrpSpPr>
            <p:cNvPr id="5" name="Groupe 4"/>
            <p:cNvGrpSpPr/>
            <p:nvPr/>
          </p:nvGrpSpPr>
          <p:grpSpPr>
            <a:xfrm>
              <a:off x="9739423" y="3160344"/>
              <a:ext cx="1957490" cy="2662201"/>
              <a:chOff x="9739423" y="3160344"/>
              <a:chExt cx="1957490" cy="2662201"/>
            </a:xfrm>
          </p:grpSpPr>
          <p:grpSp>
            <p:nvGrpSpPr>
              <p:cNvPr id="4" name="Groupe 3"/>
              <p:cNvGrpSpPr/>
              <p:nvPr/>
            </p:nvGrpSpPr>
            <p:grpSpPr>
              <a:xfrm>
                <a:off x="9739423" y="3160344"/>
                <a:ext cx="1552354" cy="2662201"/>
                <a:chOff x="9739423" y="3160344"/>
                <a:chExt cx="1552354" cy="2662201"/>
              </a:xfrm>
            </p:grpSpPr>
            <p:pic>
              <p:nvPicPr>
                <p:cNvPr id="15372" name="Picture 12"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4107661"/>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217"/>
                <p:cNvSpPr txBox="1"/>
                <p:nvPr/>
              </p:nvSpPr>
              <p:spPr>
                <a:xfrm>
                  <a:off x="9982415" y="4737507"/>
                  <a:ext cx="1109599"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N</a:t>
                  </a:r>
                  <a:endParaRPr lang="fr-FR" dirty="0"/>
                </a:p>
              </p:txBody>
            </p:sp>
            <p:pic>
              <p:nvPicPr>
                <p:cNvPr id="49" name="Picture 12"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5052430"/>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217"/>
                <p:cNvSpPr txBox="1"/>
                <p:nvPr/>
              </p:nvSpPr>
              <p:spPr>
                <a:xfrm>
                  <a:off x="9996842" y="3792738"/>
                  <a:ext cx="1080744"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1</a:t>
                  </a:r>
                  <a:endParaRPr lang="fr-FR" dirty="0"/>
                </a:p>
              </p:txBody>
            </p:sp>
            <p:sp>
              <p:nvSpPr>
                <p:cNvPr id="152" name="Rounded Rectangle 151"/>
                <p:cNvSpPr/>
                <p:nvPr/>
              </p:nvSpPr>
              <p:spPr>
                <a:xfrm>
                  <a:off x="9739423" y="3170193"/>
                  <a:ext cx="1552354" cy="26523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3" name="ZoneTexte 217"/>
                <p:cNvSpPr txBox="1"/>
                <p:nvPr/>
              </p:nvSpPr>
              <p:spPr>
                <a:xfrm>
                  <a:off x="10116141" y="3160344"/>
                  <a:ext cx="84504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err="1"/>
                    <a:t>Viz</a:t>
                  </a:r>
                  <a:r>
                    <a:rPr lang="fr-FR" dirty="0"/>
                    <a:t> Layer</a:t>
                  </a:r>
                </a:p>
              </p:txBody>
            </p:sp>
          </p:grpSp>
          <p:pic>
            <p:nvPicPr>
              <p:cNvPr id="55" name="Image 171"/>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11353800" y="4203485"/>
                <a:ext cx="343113" cy="352095"/>
              </a:xfrm>
              <a:prstGeom prst="rect">
                <a:avLst/>
              </a:prstGeom>
            </p:spPr>
          </p:pic>
        </p:grpSp>
        <p:cxnSp>
          <p:nvCxnSpPr>
            <p:cNvPr id="13" name="Connecteur droit 12"/>
            <p:cNvCxnSpPr/>
            <p:nvPr/>
          </p:nvCxnSpPr>
          <p:spPr>
            <a:xfrm>
              <a:off x="7781830" y="1324572"/>
              <a:ext cx="0" cy="1933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9247517" y="2236544"/>
              <a:ext cx="0" cy="3130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9609826" y="1356508"/>
              <a:ext cx="0" cy="3066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p:cNvCxnSpPr>
              <a:stCxn id="115" idx="3"/>
            </p:cNvCxnSpPr>
            <p:nvPr/>
          </p:nvCxnSpPr>
          <p:spPr>
            <a:xfrm flipV="1">
              <a:off x="9441785" y="1356508"/>
              <a:ext cx="1583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flipV="1">
              <a:off x="5831298" y="1356508"/>
              <a:ext cx="163" cy="2080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a:stCxn id="103" idx="3"/>
            </p:cNvCxnSpPr>
            <p:nvPr/>
          </p:nvCxnSpPr>
          <p:spPr>
            <a:xfrm flipV="1">
              <a:off x="5256684" y="1356508"/>
              <a:ext cx="5746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flipV="1">
              <a:off x="6371938" y="3514830"/>
              <a:ext cx="0" cy="532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flipV="1">
              <a:off x="5599876" y="2584427"/>
              <a:ext cx="149170" cy="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V="1">
              <a:off x="5604640" y="2043970"/>
              <a:ext cx="0" cy="538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5226736" y="2043969"/>
              <a:ext cx="377904"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Connecteur droit 94"/>
            <p:cNvCxnSpPr>
              <a:stCxn id="109" idx="2"/>
            </p:cNvCxnSpPr>
            <p:nvPr/>
          </p:nvCxnSpPr>
          <p:spPr>
            <a:xfrm flipV="1">
              <a:off x="5902623" y="2584427"/>
              <a:ext cx="474263" cy="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flipV="1">
              <a:off x="6371938" y="2582130"/>
              <a:ext cx="0" cy="77912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Arc 108"/>
            <p:cNvSpPr/>
            <p:nvPr/>
          </p:nvSpPr>
          <p:spPr>
            <a:xfrm>
              <a:off x="5749044" y="2502247"/>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8" name="Arc 117"/>
            <p:cNvSpPr/>
            <p:nvPr/>
          </p:nvSpPr>
          <p:spPr>
            <a:xfrm rot="5400000">
              <a:off x="6295167" y="3355335"/>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20" name="Connecteur droit 119"/>
            <p:cNvCxnSpPr/>
            <p:nvPr/>
          </p:nvCxnSpPr>
          <p:spPr>
            <a:xfrm>
              <a:off x="5045748" y="5479013"/>
              <a:ext cx="78008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1405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re 1"/>
          <p:cNvSpPr>
            <a:spLocks noGrp="1"/>
          </p:cNvSpPr>
          <p:nvPr>
            <p:ph type="title"/>
          </p:nvPr>
        </p:nvSpPr>
        <p:spPr>
          <a:xfrm>
            <a:off x="838200" y="94667"/>
            <a:ext cx="10515600" cy="948520"/>
          </a:xfrm>
        </p:spPr>
        <p:txBody>
          <a:bodyPr/>
          <a:lstStyle/>
          <a:p>
            <a:r>
              <a:rPr lang="fr-FR" dirty="0" smtClean="0"/>
              <a:t>GLOBAL ARCHITECTURE - </a:t>
            </a:r>
            <a:r>
              <a:rPr lang="fr-FR" dirty="0" err="1" smtClean="0"/>
              <a:t>Viz</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sp>
        <p:nvSpPr>
          <p:cNvPr id="77" name="Rectangle 76"/>
          <p:cNvSpPr/>
          <p:nvPr/>
        </p:nvSpPr>
        <p:spPr>
          <a:xfrm flipH="1">
            <a:off x="1347755" y="3421912"/>
            <a:ext cx="45719" cy="16262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pSp>
        <p:nvGrpSpPr>
          <p:cNvPr id="78" name="Groupe 77"/>
          <p:cNvGrpSpPr/>
          <p:nvPr/>
        </p:nvGrpSpPr>
        <p:grpSpPr>
          <a:xfrm>
            <a:off x="1522349" y="3638512"/>
            <a:ext cx="2849856" cy="1055631"/>
            <a:chOff x="12058875" y="4703206"/>
            <a:chExt cx="2605785" cy="1352966"/>
          </a:xfrm>
        </p:grpSpPr>
        <p:sp>
          <p:nvSpPr>
            <p:cNvPr id="81" name="Rectangle 80"/>
            <p:cNvSpPr/>
            <p:nvPr/>
          </p:nvSpPr>
          <p:spPr>
            <a:xfrm>
              <a:off x="12058875" y="4703206"/>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12091325" y="4777716"/>
              <a:ext cx="2573335" cy="226223"/>
            </a:xfrm>
            <a:prstGeom prst="rect">
              <a:avLst/>
            </a:prstGeom>
          </p:spPr>
          <p:txBody>
            <a:bodyPr wrap="square">
              <a:spAutoFit/>
            </a:bodyPr>
            <a:lstStyle/>
            <a:p>
              <a:pPr lvl="0" eaLnBrk="0" fontAlgn="base" hangingPunct="0">
                <a:spcBef>
                  <a:spcPct val="0"/>
                </a:spcBef>
                <a:spcAft>
                  <a:spcPct val="0"/>
                </a:spcAft>
              </a:pPr>
              <a:endParaRPr lang="fr-FR" altLang="fr-FR" sz="1100" dirty="0">
                <a:solidFill>
                  <a:schemeClr val="accent3">
                    <a:lumMod val="75000"/>
                  </a:schemeClr>
                </a:solidFill>
                <a:latin typeface="inherit"/>
              </a:endParaRPr>
            </a:p>
          </p:txBody>
        </p:sp>
      </p:grpSp>
      <p:sp>
        <p:nvSpPr>
          <p:cNvPr id="83" name="Rectangle 82"/>
          <p:cNvSpPr/>
          <p:nvPr/>
        </p:nvSpPr>
        <p:spPr>
          <a:xfrm>
            <a:off x="1552278" y="3802572"/>
            <a:ext cx="2819927" cy="430887"/>
          </a:xfrm>
          <a:prstGeom prst="rect">
            <a:avLst/>
          </a:prstGeom>
        </p:spPr>
        <p:txBody>
          <a:bodyPr wrap="square">
            <a:spAutoFit/>
          </a:bodyPr>
          <a:lstStyle/>
          <a:p>
            <a:r>
              <a:rPr lang="fr-FR" sz="1100" dirty="0" err="1" smtClean="0">
                <a:solidFill>
                  <a:schemeClr val="accent3">
                    <a:lumMod val="75000"/>
                  </a:schemeClr>
                </a:solidFill>
                <a:latin typeface="inherit"/>
              </a:rPr>
              <a:t>We</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offer</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dashboards</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that</a:t>
            </a:r>
            <a:r>
              <a:rPr lang="fr-FR" sz="1100" dirty="0" smtClean="0">
                <a:solidFill>
                  <a:schemeClr val="accent3">
                    <a:lumMod val="75000"/>
                  </a:schemeClr>
                </a:solidFill>
                <a:latin typeface="inherit"/>
              </a:rPr>
              <a:t> help </a:t>
            </a:r>
            <a:r>
              <a:rPr lang="fr-FR" sz="1100" dirty="0" err="1" smtClean="0">
                <a:solidFill>
                  <a:schemeClr val="accent3">
                    <a:lumMod val="75000"/>
                  </a:schemeClr>
                </a:solidFill>
                <a:latin typeface="inherit"/>
              </a:rPr>
              <a:t>you</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make</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strategic</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decision</a:t>
            </a:r>
            <a:r>
              <a:rPr lang="fr-FR" sz="1100" dirty="0" err="1">
                <a:solidFill>
                  <a:schemeClr val="accent3">
                    <a:lumMod val="75000"/>
                  </a:schemeClr>
                </a:solidFill>
                <a:latin typeface="inherit"/>
              </a:rPr>
              <a:t>s</a:t>
            </a:r>
            <a:endParaRPr lang="fr-FR" sz="1100" dirty="0">
              <a:solidFill>
                <a:schemeClr val="accent3">
                  <a:lumMod val="75000"/>
                </a:schemeClr>
              </a:solidFill>
              <a:latin typeface="inherit"/>
            </a:endParaRPr>
          </a:p>
        </p:txBody>
      </p:sp>
      <p:grpSp>
        <p:nvGrpSpPr>
          <p:cNvPr id="14" name="Groupe 13"/>
          <p:cNvGrpSpPr/>
          <p:nvPr/>
        </p:nvGrpSpPr>
        <p:grpSpPr>
          <a:xfrm>
            <a:off x="1971040" y="1103968"/>
            <a:ext cx="8556725" cy="4717830"/>
            <a:chOff x="3149600" y="1103968"/>
            <a:chExt cx="8556725" cy="4717830"/>
          </a:xfrm>
        </p:grpSpPr>
        <p:pic>
          <p:nvPicPr>
            <p:cNvPr id="15372" name="Picture 12" descr="Related image"/>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3940501"/>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217"/>
            <p:cNvSpPr txBox="1"/>
            <p:nvPr/>
          </p:nvSpPr>
          <p:spPr>
            <a:xfrm>
              <a:off x="9982415" y="4570347"/>
              <a:ext cx="1109599"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N</a:t>
              </a:r>
              <a:endParaRPr lang="fr-FR" dirty="0"/>
            </a:p>
          </p:txBody>
        </p:sp>
        <p:pic>
          <p:nvPicPr>
            <p:cNvPr id="49" name="Picture 12" descr="Related image"/>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4885270"/>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217"/>
            <p:cNvSpPr txBox="1"/>
            <p:nvPr/>
          </p:nvSpPr>
          <p:spPr>
            <a:xfrm>
              <a:off x="9996842" y="3625578"/>
              <a:ext cx="1080744"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1</a:t>
              </a:r>
              <a:endParaRPr lang="fr-FR" dirty="0"/>
            </a:p>
          </p:txBody>
        </p:sp>
        <p:grpSp>
          <p:nvGrpSpPr>
            <p:cNvPr id="2" name="Groupe 1"/>
            <p:cNvGrpSpPr/>
            <p:nvPr/>
          </p:nvGrpSpPr>
          <p:grpSpPr>
            <a:xfrm>
              <a:off x="3149600" y="1103968"/>
              <a:ext cx="7674817" cy="1294654"/>
              <a:chOff x="3616960" y="1286848"/>
              <a:chExt cx="7674817" cy="1294654"/>
            </a:xfrm>
          </p:grpSpPr>
          <p:sp>
            <p:nvSpPr>
              <p:cNvPr id="27" name="Rounded Rectangle 26"/>
              <p:cNvSpPr/>
              <p:nvPr/>
            </p:nvSpPr>
            <p:spPr>
              <a:xfrm>
                <a:off x="3616960" y="1307805"/>
                <a:ext cx="7674817" cy="127369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31" name="ZoneTexte 217"/>
              <p:cNvSpPr txBox="1"/>
              <p:nvPr/>
            </p:nvSpPr>
            <p:spPr>
              <a:xfrm>
                <a:off x="10052978" y="1286848"/>
                <a:ext cx="96847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Data Layer</a:t>
                </a:r>
              </a:p>
            </p:txBody>
          </p:sp>
          <p:pic>
            <p:nvPicPr>
              <p:cNvPr id="114"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024" y="139393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5" name="ZoneTexte 217"/>
              <p:cNvSpPr txBox="1"/>
              <p:nvPr/>
            </p:nvSpPr>
            <p:spPr>
              <a:xfrm>
                <a:off x="8060624" y="1518667"/>
                <a:ext cx="1026243"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16"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020" y="2092488"/>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7" name="ZoneTexte 217"/>
              <p:cNvSpPr txBox="1"/>
              <p:nvPr/>
            </p:nvSpPr>
            <p:spPr>
              <a:xfrm>
                <a:off x="8057453" y="2217006"/>
                <a:ext cx="1053494"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grpSp>
        <p:sp>
          <p:nvSpPr>
            <p:cNvPr id="152" name="Rounded Rectangle 151"/>
            <p:cNvSpPr/>
            <p:nvPr/>
          </p:nvSpPr>
          <p:spPr>
            <a:xfrm>
              <a:off x="9702557" y="3169446"/>
              <a:ext cx="1552354" cy="26523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153" name="ZoneTexte 217"/>
            <p:cNvSpPr txBox="1"/>
            <p:nvPr/>
          </p:nvSpPr>
          <p:spPr>
            <a:xfrm>
              <a:off x="10116141" y="3146721"/>
              <a:ext cx="84504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err="1"/>
                <a:t>Viz</a:t>
              </a:r>
              <a:r>
                <a:rPr lang="fr-FR" dirty="0"/>
                <a:t> Layer</a:t>
              </a:r>
            </a:p>
          </p:txBody>
        </p:sp>
        <p:cxnSp>
          <p:nvCxnSpPr>
            <p:cNvPr id="24" name="Straight Arrow Connector 107"/>
            <p:cNvCxnSpPr/>
            <p:nvPr/>
          </p:nvCxnSpPr>
          <p:spPr>
            <a:xfrm>
              <a:off x="9296632" y="4174144"/>
              <a:ext cx="819509"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09"/>
            <p:cNvCxnSpPr/>
            <p:nvPr/>
          </p:nvCxnSpPr>
          <p:spPr>
            <a:xfrm>
              <a:off x="8007997" y="5179873"/>
              <a:ext cx="1988845"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8007997" y="2329058"/>
              <a:ext cx="0" cy="2850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9296632" y="1458897"/>
              <a:ext cx="0" cy="2712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8597277" y="1465745"/>
              <a:ext cx="699355"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Image 17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11363212" y="4200312"/>
              <a:ext cx="343113" cy="352095"/>
            </a:xfrm>
            <a:prstGeom prst="rect">
              <a:avLst/>
            </a:prstGeom>
          </p:spPr>
        </p:pic>
      </p:grpSp>
      <p:pic>
        <p:nvPicPr>
          <p:cNvPr id="51" name="Picture 6" descr="Image result for icon web servic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55877" y="1598640"/>
            <a:ext cx="1137944" cy="670123"/>
          </a:xfrm>
          <a:prstGeom prst="rect">
            <a:avLst/>
          </a:prstGeom>
          <a:noFill/>
          <a:extLst>
            <a:ext uri="{909E8E84-426E-40DD-AFC4-6F175D3DCCD1}">
              <a14:hiddenFill xmlns:a14="http://schemas.microsoft.com/office/drawing/2010/main">
                <a:solidFill>
                  <a:srgbClr val="FFFFFF"/>
                </a:solidFill>
              </a14:hiddenFill>
            </a:ext>
          </a:extLst>
        </p:spPr>
      </p:pic>
      <p:sp>
        <p:nvSpPr>
          <p:cNvPr id="52" name="ZoneTexte 217"/>
          <p:cNvSpPr txBox="1"/>
          <p:nvPr/>
        </p:nvSpPr>
        <p:spPr>
          <a:xfrm>
            <a:off x="4289649" y="1279158"/>
            <a:ext cx="1258358"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Data Service</a:t>
            </a:r>
            <a:endParaRPr lang="fr-FR" sz="1400" b="1" dirty="0">
              <a:latin typeface="Malgun Gothic" panose="020B0503020000020004" pitchFamily="34" charset="-127"/>
              <a:ea typeface="Malgun Gothic" panose="020B0503020000020004" pitchFamily="34" charset="-127"/>
            </a:endParaRPr>
          </a:p>
        </p:txBody>
      </p:sp>
      <p:pic>
        <p:nvPicPr>
          <p:cNvPr id="53"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2380" y="1187716"/>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54" name="ZoneTexte 217"/>
          <p:cNvSpPr txBox="1"/>
          <p:nvPr/>
        </p:nvSpPr>
        <p:spPr>
          <a:xfrm>
            <a:off x="2726586" y="1306267"/>
            <a:ext cx="922048"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55"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5406" y="1881675"/>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56" name="ZoneTexte 217"/>
          <p:cNvSpPr txBox="1"/>
          <p:nvPr/>
        </p:nvSpPr>
        <p:spPr>
          <a:xfrm>
            <a:off x="2726619" y="2000226"/>
            <a:ext cx="949299"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541714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208" y="1228012"/>
            <a:ext cx="563626" cy="719109"/>
          </a:xfrm>
          <a:prstGeom prst="rect">
            <a:avLst/>
          </a:prstGeom>
        </p:spPr>
      </p:pic>
      <p:sp>
        <p:nvSpPr>
          <p:cNvPr id="11" name="ZoneTexte 217"/>
          <p:cNvSpPr txBox="1"/>
          <p:nvPr/>
        </p:nvSpPr>
        <p:spPr>
          <a:xfrm>
            <a:off x="878490" y="1104900"/>
            <a:ext cx="611065" cy="246221"/>
          </a:xfrm>
          <a:prstGeom prst="rect">
            <a:avLst/>
          </a:prstGeom>
          <a:noFill/>
        </p:spPr>
        <p:txBody>
          <a:bodyPr wrap="none" rtlCol="0">
            <a:spAutoFit/>
          </a:bodyPr>
          <a:lstStyle/>
          <a:p>
            <a:pPr algn="ctr"/>
            <a:r>
              <a:rPr lang="fr-FR" sz="1000" b="1" dirty="0" err="1" smtClean="0">
                <a:solidFill>
                  <a:srgbClr val="00B050"/>
                </a:solidFill>
                <a:latin typeface="Malgun Gothic" panose="020B0503020000020004" pitchFamily="34" charset="-127"/>
                <a:ea typeface="Malgun Gothic" panose="020B0503020000020004" pitchFamily="34" charset="-127"/>
              </a:rPr>
              <a:t>Canvas</a:t>
            </a:r>
            <a:endParaRPr lang="fr-FR" sz="1000" b="1" dirty="0">
              <a:solidFill>
                <a:srgbClr val="00B050"/>
              </a:solidFill>
              <a:latin typeface="Malgun Gothic" panose="020B0503020000020004" pitchFamily="34" charset="-127"/>
              <a:ea typeface="Malgun Gothic" panose="020B0503020000020004" pitchFamily="34" charset="-127"/>
            </a:endParaRPr>
          </a:p>
        </p:txBody>
      </p:sp>
      <p:grpSp>
        <p:nvGrpSpPr>
          <p:cNvPr id="9" name="Groupe 8"/>
          <p:cNvGrpSpPr/>
          <p:nvPr/>
        </p:nvGrpSpPr>
        <p:grpSpPr>
          <a:xfrm>
            <a:off x="9684817" y="1109459"/>
            <a:ext cx="1194396" cy="1117999"/>
            <a:chOff x="1959280" y="1109459"/>
            <a:chExt cx="1194396" cy="1117999"/>
          </a:xfrm>
        </p:grpSpPr>
        <p:pic>
          <p:nvPicPr>
            <p:cNvPr id="7"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280" y="110945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217"/>
            <p:cNvSpPr txBox="1"/>
            <p:nvPr/>
          </p:nvSpPr>
          <p:spPr>
            <a:xfrm>
              <a:off x="2336377" y="1234187"/>
              <a:ext cx="782587" cy="246221"/>
            </a:xfrm>
            <a:prstGeom prst="rect">
              <a:avLst/>
            </a:prstGeom>
            <a:noFill/>
          </p:spPr>
          <p:txBody>
            <a:bodyPr wrap="none" rtlCol="0">
              <a:spAutoFit/>
            </a:bodyPr>
            <a:lstStyle/>
            <a:p>
              <a:r>
                <a:rPr lang="fr-FR" sz="1000" dirty="0" smtClean="0">
                  <a:latin typeface="Malgun Gothic" panose="020B0503020000020004" pitchFamily="34" charset="-127"/>
                  <a:ea typeface="Malgun Gothic" panose="020B0503020000020004" pitchFamily="34" charset="-127"/>
                </a:rPr>
                <a:t>Data DB 1</a:t>
              </a:r>
              <a:endParaRPr lang="fr-FR" sz="1000" dirty="0">
                <a:latin typeface="Malgun Gothic" panose="020B0503020000020004" pitchFamily="34" charset="-127"/>
                <a:ea typeface="Malgun Gothic" panose="020B0503020000020004" pitchFamily="34" charset="-127"/>
              </a:endParaRPr>
            </a:p>
          </p:txBody>
        </p:sp>
        <p:pic>
          <p:nvPicPr>
            <p:cNvPr id="12"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276" y="1808008"/>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217"/>
            <p:cNvSpPr txBox="1"/>
            <p:nvPr/>
          </p:nvSpPr>
          <p:spPr>
            <a:xfrm>
              <a:off x="2343839" y="1932526"/>
              <a:ext cx="809837" cy="246221"/>
            </a:xfrm>
            <a:prstGeom prst="rect">
              <a:avLst/>
            </a:prstGeom>
            <a:noFill/>
          </p:spPr>
          <p:txBody>
            <a:bodyPr wrap="none" rtlCol="0">
              <a:spAutoFit/>
            </a:bodyPr>
            <a:lstStyle/>
            <a:p>
              <a:r>
                <a:rPr lang="fr-FR" sz="1000" dirty="0" smtClean="0">
                  <a:latin typeface="Malgun Gothic" panose="020B0503020000020004" pitchFamily="34" charset="-127"/>
                  <a:ea typeface="Malgun Gothic" panose="020B0503020000020004" pitchFamily="34" charset="-127"/>
                </a:rPr>
                <a:t>Data DB N</a:t>
              </a:r>
              <a:endParaRPr lang="fr-FR" sz="1000" dirty="0">
                <a:latin typeface="Malgun Gothic" panose="020B0503020000020004" pitchFamily="34" charset="-127"/>
                <a:ea typeface="Malgun Gothic" panose="020B0503020000020004" pitchFamily="34" charset="-127"/>
              </a:endParaRPr>
            </a:p>
          </p:txBody>
        </p:sp>
      </p:grpSp>
      <p:pic>
        <p:nvPicPr>
          <p:cNvPr id="15366" name="Picture 6" descr="Image result for icon web service"/>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9009" y="1520383"/>
            <a:ext cx="1137944" cy="670123"/>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217"/>
          <p:cNvSpPr txBox="1"/>
          <p:nvPr/>
        </p:nvSpPr>
        <p:spPr>
          <a:xfrm>
            <a:off x="5542781" y="1200901"/>
            <a:ext cx="1258358"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Data Service</a:t>
            </a:r>
            <a:endParaRPr lang="fr-FR" sz="1400" b="1" dirty="0">
              <a:latin typeface="Malgun Gothic" panose="020B0503020000020004" pitchFamily="34" charset="-127"/>
              <a:ea typeface="Malgun Gothic" panose="020B0503020000020004" pitchFamily="34" charset="-127"/>
            </a:endParaRPr>
          </a:p>
        </p:txBody>
      </p:sp>
      <p:sp>
        <p:nvSpPr>
          <p:cNvPr id="27" name="Rounded Rectangle 26"/>
          <p:cNvSpPr/>
          <p:nvPr/>
        </p:nvSpPr>
        <p:spPr>
          <a:xfrm>
            <a:off x="799592" y="1023325"/>
            <a:ext cx="10492185" cy="127369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31" name="ZoneTexte 217"/>
          <p:cNvSpPr txBox="1"/>
          <p:nvPr/>
        </p:nvSpPr>
        <p:spPr>
          <a:xfrm>
            <a:off x="10077063" y="1010742"/>
            <a:ext cx="96847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Data Layer</a:t>
            </a:r>
          </a:p>
        </p:txBody>
      </p:sp>
      <p:pic>
        <p:nvPicPr>
          <p:cNvPr id="15368" name="Picture 8" descr="Image result for icon control"/>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1185" y="3702729"/>
            <a:ext cx="548410" cy="549529"/>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217"/>
          <p:cNvSpPr txBox="1"/>
          <p:nvPr/>
        </p:nvSpPr>
        <p:spPr>
          <a:xfrm>
            <a:off x="951234" y="3419032"/>
            <a:ext cx="811441"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Command</a:t>
            </a:r>
          </a:p>
        </p:txBody>
      </p:sp>
      <p:pic>
        <p:nvPicPr>
          <p:cNvPr id="15370" name="Picture 10" descr="Image result for icon monitoring"/>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768" y="4438745"/>
            <a:ext cx="749243" cy="744281"/>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217"/>
          <p:cNvSpPr txBox="1"/>
          <p:nvPr/>
        </p:nvSpPr>
        <p:spPr>
          <a:xfrm>
            <a:off x="1014592" y="4281632"/>
            <a:ext cx="681597"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Monitor</a:t>
            </a:r>
          </a:p>
        </p:txBody>
      </p:sp>
      <p:cxnSp>
        <p:nvCxnSpPr>
          <p:cNvPr id="44" name="Straight Arrow Connector 43"/>
          <p:cNvCxnSpPr>
            <a:stCxn id="15378" idx="1"/>
            <a:endCxn id="15370" idx="3"/>
          </p:cNvCxnSpPr>
          <p:nvPr/>
        </p:nvCxnSpPr>
        <p:spPr>
          <a:xfrm flipH="1">
            <a:off x="1730011" y="4809614"/>
            <a:ext cx="1179105" cy="12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5372" name="Picture 12" descr="Related image"/>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3849061"/>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217"/>
          <p:cNvSpPr txBox="1"/>
          <p:nvPr/>
        </p:nvSpPr>
        <p:spPr>
          <a:xfrm>
            <a:off x="9982415" y="4478907"/>
            <a:ext cx="1109599"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N</a:t>
            </a:r>
            <a:endParaRPr lang="fr-FR" dirty="0"/>
          </a:p>
        </p:txBody>
      </p:sp>
      <p:pic>
        <p:nvPicPr>
          <p:cNvPr id="49" name="Picture 12" descr="Related image"/>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95655" y="4793830"/>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217"/>
          <p:cNvSpPr txBox="1"/>
          <p:nvPr/>
        </p:nvSpPr>
        <p:spPr>
          <a:xfrm>
            <a:off x="9996842" y="3534138"/>
            <a:ext cx="1080744"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1</a:t>
            </a:r>
            <a:endParaRPr lang="fr-FR" dirty="0"/>
          </a:p>
        </p:txBody>
      </p:sp>
      <p:sp>
        <p:nvSpPr>
          <p:cNvPr id="51" name="Rounded Rectangle 50"/>
          <p:cNvSpPr/>
          <p:nvPr/>
        </p:nvSpPr>
        <p:spPr>
          <a:xfrm>
            <a:off x="797622" y="3381217"/>
            <a:ext cx="3084538" cy="2306565"/>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52" name="ZoneTexte 217"/>
          <p:cNvSpPr txBox="1"/>
          <p:nvPr/>
        </p:nvSpPr>
        <p:spPr>
          <a:xfrm>
            <a:off x="2124222" y="3367667"/>
            <a:ext cx="1450782"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Monitoring Layer</a:t>
            </a:r>
          </a:p>
        </p:txBody>
      </p:sp>
      <p:grpSp>
        <p:nvGrpSpPr>
          <p:cNvPr id="47" name="Group 46"/>
          <p:cNvGrpSpPr/>
          <p:nvPr/>
        </p:nvGrpSpPr>
        <p:grpSpPr>
          <a:xfrm>
            <a:off x="5822672" y="4437473"/>
            <a:ext cx="1379553" cy="1532513"/>
            <a:chOff x="5637451" y="3734210"/>
            <a:chExt cx="1379553" cy="1532513"/>
          </a:xfrm>
        </p:grpSpPr>
        <p:pic>
          <p:nvPicPr>
            <p:cNvPr id="15374"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6384"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5960"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9436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248" y="4894360"/>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217"/>
            <p:cNvSpPr txBox="1"/>
            <p:nvPr/>
          </p:nvSpPr>
          <p:spPr>
            <a:xfrm>
              <a:off x="5637451" y="3735984"/>
              <a:ext cx="369332" cy="1530739"/>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Simulation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grpSp>
        <p:nvGrpSpPr>
          <p:cNvPr id="72" name="Group 71"/>
          <p:cNvGrpSpPr/>
          <p:nvPr/>
        </p:nvGrpSpPr>
        <p:grpSpPr>
          <a:xfrm>
            <a:off x="4852456" y="2840246"/>
            <a:ext cx="887227" cy="1357718"/>
            <a:chOff x="5637451" y="3822412"/>
            <a:chExt cx="887227" cy="1357718"/>
          </a:xfrm>
        </p:grpSpPr>
        <p:pic>
          <p:nvPicPr>
            <p:cNvPr id="74"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0671" y="382241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Related image"/>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19092"/>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217"/>
            <p:cNvSpPr txBox="1"/>
            <p:nvPr/>
          </p:nvSpPr>
          <p:spPr>
            <a:xfrm>
              <a:off x="5637451" y="3822578"/>
              <a:ext cx="369332" cy="1357552"/>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DB Save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sp>
        <p:nvSpPr>
          <p:cNvPr id="87" name="ZoneTexte 217"/>
          <p:cNvSpPr txBox="1"/>
          <p:nvPr/>
        </p:nvSpPr>
        <p:spPr>
          <a:xfrm>
            <a:off x="1875629" y="4576289"/>
            <a:ext cx="939681" cy="246221"/>
          </a:xfrm>
          <a:prstGeom prst="rect">
            <a:avLst/>
          </a:prstGeom>
          <a:noFill/>
        </p:spPr>
        <p:txBody>
          <a:bodyPr wrap="none" rtlCol="0">
            <a:spAutoFit/>
          </a:bodyPr>
          <a:lstStyle/>
          <a:p>
            <a:pPr algn="ctr"/>
            <a:r>
              <a:rPr lang="fr-FR" sz="1000" dirty="0" smtClean="0">
                <a:latin typeface="Malgun Gothic" panose="020B0503020000020004" pitchFamily="34" charset="-127"/>
                <a:ea typeface="Malgun Gothic" panose="020B0503020000020004" pitchFamily="34" charset="-127"/>
              </a:rPr>
              <a:t>Check </a:t>
            </a:r>
            <a:r>
              <a:rPr lang="fr-FR" sz="1000" dirty="0" err="1" smtClean="0">
                <a:latin typeface="Malgun Gothic" panose="020B0503020000020004" pitchFamily="34" charset="-127"/>
                <a:ea typeface="Malgun Gothic" panose="020B0503020000020004" pitchFamily="34" charset="-127"/>
              </a:rPr>
              <a:t>health</a:t>
            </a:r>
            <a:endParaRPr lang="fr-FR" sz="1000" dirty="0">
              <a:latin typeface="Malgun Gothic" panose="020B0503020000020004" pitchFamily="34" charset="-127"/>
              <a:ea typeface="Malgun Gothic" panose="020B0503020000020004" pitchFamily="34" charset="-127"/>
            </a:endParaRPr>
          </a:p>
        </p:txBody>
      </p:sp>
      <p:cxnSp>
        <p:nvCxnSpPr>
          <p:cNvPr id="80" name="Straight Arrow Connector 79"/>
          <p:cNvCxnSpPr>
            <a:endCxn id="79" idx="2"/>
          </p:cNvCxnSpPr>
          <p:nvPr/>
        </p:nvCxnSpPr>
        <p:spPr>
          <a:xfrm flipV="1">
            <a:off x="5037122" y="4197964"/>
            <a:ext cx="0" cy="3342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ZoneTexte 217"/>
          <p:cNvSpPr txBox="1"/>
          <p:nvPr/>
        </p:nvSpPr>
        <p:spPr>
          <a:xfrm>
            <a:off x="4929050" y="4504226"/>
            <a:ext cx="894796"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Send</a:t>
            </a:r>
            <a:r>
              <a:rPr lang="fr-FR" sz="1000" dirty="0" smtClean="0">
                <a:latin typeface="Malgun Gothic" panose="020B0503020000020004" pitchFamily="34" charset="-127"/>
                <a:ea typeface="Malgun Gothic" panose="020B0503020000020004" pitchFamily="34" charset="-127"/>
              </a:rPr>
              <a:t> </a:t>
            </a:r>
            <a:r>
              <a:rPr lang="fr-FR" sz="1000" dirty="0" err="1" smtClean="0">
                <a:latin typeface="Malgun Gothic" panose="020B0503020000020004" pitchFamily="34" charset="-127"/>
                <a:ea typeface="Malgun Gothic" panose="020B0503020000020004" pitchFamily="34" charset="-127"/>
              </a:rPr>
              <a:t>results</a:t>
            </a:r>
            <a:endParaRPr lang="fr-FR" sz="1000" dirty="0">
              <a:latin typeface="Malgun Gothic" panose="020B0503020000020004" pitchFamily="34" charset="-127"/>
              <a:ea typeface="Malgun Gothic" panose="020B0503020000020004" pitchFamily="34" charset="-127"/>
            </a:endParaRPr>
          </a:p>
        </p:txBody>
      </p:sp>
      <p:pic>
        <p:nvPicPr>
          <p:cNvPr id="102"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5512" y="110945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3" name="ZoneTexte 217"/>
          <p:cNvSpPr txBox="1"/>
          <p:nvPr/>
        </p:nvSpPr>
        <p:spPr>
          <a:xfrm>
            <a:off x="3979718" y="1228010"/>
            <a:ext cx="922048"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04"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538" y="1803418"/>
            <a:ext cx="419450" cy="41945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024" y="1109459"/>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5" name="ZoneTexte 217"/>
          <p:cNvSpPr txBox="1"/>
          <p:nvPr/>
        </p:nvSpPr>
        <p:spPr>
          <a:xfrm>
            <a:off x="8060624" y="1234187"/>
            <a:ext cx="1026243"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16" name="Picture 4" descr="http://iconizer.net/files/Database/orig/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2020" y="1808008"/>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7" name="ZoneTexte 217"/>
          <p:cNvSpPr txBox="1"/>
          <p:nvPr/>
        </p:nvSpPr>
        <p:spPr>
          <a:xfrm>
            <a:off x="8057453" y="1932526"/>
            <a:ext cx="1053494"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grpSp>
        <p:nvGrpSpPr>
          <p:cNvPr id="112" name="Group 111"/>
          <p:cNvGrpSpPr/>
          <p:nvPr/>
        </p:nvGrpSpPr>
        <p:grpSpPr>
          <a:xfrm>
            <a:off x="6916197" y="2845422"/>
            <a:ext cx="1565653" cy="1299395"/>
            <a:chOff x="6705863" y="3874641"/>
            <a:chExt cx="1565653" cy="1299395"/>
          </a:xfrm>
        </p:grpSpPr>
        <p:pic>
          <p:nvPicPr>
            <p:cNvPr id="15376" name="Picture 16" descr="Image result for ranking icon"/>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8779" y="4002969"/>
              <a:ext cx="1042737" cy="1042737"/>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217"/>
            <p:cNvSpPr txBox="1"/>
            <p:nvPr/>
          </p:nvSpPr>
          <p:spPr>
            <a:xfrm>
              <a:off x="6705863" y="3874641"/>
              <a:ext cx="369332" cy="1299395"/>
            </a:xfrm>
            <a:prstGeom prst="rect">
              <a:avLst/>
            </a:prstGeom>
            <a:solidFill>
              <a:schemeClr val="accent6">
                <a:lumMod val="20000"/>
                <a:lumOff val="80000"/>
              </a:schemeClr>
            </a:solidFill>
          </p:spPr>
          <p:txBody>
            <a:bodyPr vert="vert270" wrap="none" rtlCol="0">
              <a:spAutoFit/>
            </a:bodyPr>
            <a:lstStyle/>
            <a:p>
              <a:pPr algn="ct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Ranking</a:t>
              </a: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 Module</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cxnSp>
        <p:nvCxnSpPr>
          <p:cNvPr id="118" name="Straight Arrow Connector 117"/>
          <p:cNvCxnSpPr/>
          <p:nvPr/>
        </p:nvCxnSpPr>
        <p:spPr>
          <a:xfrm>
            <a:off x="6177981" y="3956195"/>
            <a:ext cx="0" cy="32739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pic>
        <p:nvPicPr>
          <p:cNvPr id="15378" name="Picture 18" descr="Image result for cache memory icon"/>
          <p:cNvPicPr>
            <a:picLocks noChangeAspect="1" noChangeArrowheads="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09116" y="4538983"/>
            <a:ext cx="640623" cy="541261"/>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p:cNvSpPr/>
          <p:nvPr/>
        </p:nvSpPr>
        <p:spPr>
          <a:xfrm>
            <a:off x="4456935" y="2517042"/>
            <a:ext cx="4629931" cy="368433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150" name="ZoneTexte 217"/>
          <p:cNvSpPr txBox="1"/>
          <p:nvPr/>
        </p:nvSpPr>
        <p:spPr>
          <a:xfrm>
            <a:off x="7490696" y="5950306"/>
            <a:ext cx="1093504"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Model Layer</a:t>
            </a:r>
          </a:p>
        </p:txBody>
      </p:sp>
      <p:sp>
        <p:nvSpPr>
          <p:cNvPr id="151" name="ZoneTexte 217"/>
          <p:cNvSpPr txBox="1"/>
          <p:nvPr/>
        </p:nvSpPr>
        <p:spPr>
          <a:xfrm>
            <a:off x="2882217" y="4283585"/>
            <a:ext cx="694422"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Cache</a:t>
            </a:r>
            <a:endParaRPr lang="fr-FR" sz="1400" b="1" dirty="0">
              <a:latin typeface="Malgun Gothic" panose="020B0503020000020004" pitchFamily="34" charset="-127"/>
              <a:ea typeface="Malgun Gothic" panose="020B0503020000020004" pitchFamily="34" charset="-127"/>
            </a:endParaRPr>
          </a:p>
        </p:txBody>
      </p:sp>
      <p:sp>
        <p:nvSpPr>
          <p:cNvPr id="152" name="Rounded Rectangle 151"/>
          <p:cNvSpPr/>
          <p:nvPr/>
        </p:nvSpPr>
        <p:spPr>
          <a:xfrm>
            <a:off x="9739423" y="2868461"/>
            <a:ext cx="1552354" cy="26523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dk1"/>
              </a:solidFill>
            </a:endParaRPr>
          </a:p>
        </p:txBody>
      </p:sp>
      <p:sp>
        <p:nvSpPr>
          <p:cNvPr id="153" name="ZoneTexte 217"/>
          <p:cNvSpPr txBox="1"/>
          <p:nvPr/>
        </p:nvSpPr>
        <p:spPr>
          <a:xfrm>
            <a:off x="10065341" y="2852081"/>
            <a:ext cx="84504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err="1"/>
              <a:t>Viz</a:t>
            </a:r>
            <a:r>
              <a:rPr lang="fr-FR" dirty="0"/>
              <a:t> Layer</a:t>
            </a:r>
          </a:p>
        </p:txBody>
      </p:sp>
      <p:sp>
        <p:nvSpPr>
          <p:cNvPr id="154" name="Titre 1"/>
          <p:cNvSpPr>
            <a:spLocks noGrp="1"/>
          </p:cNvSpPr>
          <p:nvPr>
            <p:ph type="title"/>
          </p:nvPr>
        </p:nvSpPr>
        <p:spPr>
          <a:xfrm>
            <a:off x="838200" y="94667"/>
            <a:ext cx="10515600" cy="948520"/>
          </a:xfrm>
        </p:spPr>
        <p:txBody>
          <a:bodyPr/>
          <a:lstStyle/>
          <a:p>
            <a:r>
              <a:rPr lang="fr-FR" dirty="0" smtClean="0"/>
              <a:t>GLOBAL ARCHITECTURE</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cxnSp>
        <p:nvCxnSpPr>
          <p:cNvPr id="84" name="Straight Arrow Connector 34"/>
          <p:cNvCxnSpPr>
            <a:stCxn id="34" idx="0"/>
          </p:cNvCxnSpPr>
          <p:nvPr/>
        </p:nvCxnSpPr>
        <p:spPr>
          <a:xfrm flipV="1">
            <a:off x="1356955" y="2358735"/>
            <a:ext cx="0" cy="1060297"/>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ZoneTexte 217"/>
          <p:cNvSpPr txBox="1"/>
          <p:nvPr/>
        </p:nvSpPr>
        <p:spPr>
          <a:xfrm>
            <a:off x="1387763" y="2777833"/>
            <a:ext cx="1362874"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Launch</a:t>
            </a:r>
            <a:r>
              <a:rPr lang="fr-FR" sz="1000" dirty="0" smtClean="0">
                <a:latin typeface="Malgun Gothic" panose="020B0503020000020004" pitchFamily="34" charset="-127"/>
                <a:ea typeface="Malgun Gothic" panose="020B0503020000020004" pitchFamily="34" charset="-127"/>
              </a:rPr>
              <a:t> Data Service</a:t>
            </a:r>
            <a:endParaRPr lang="fr-FR" sz="1000" dirty="0">
              <a:latin typeface="Malgun Gothic" panose="020B0503020000020004" pitchFamily="34" charset="-127"/>
              <a:ea typeface="Malgun Gothic" panose="020B0503020000020004" pitchFamily="34" charset="-127"/>
            </a:endParaRPr>
          </a:p>
        </p:txBody>
      </p:sp>
      <p:cxnSp>
        <p:nvCxnSpPr>
          <p:cNvPr id="86" name="Straight Arrow Connector 60"/>
          <p:cNvCxnSpPr/>
          <p:nvPr/>
        </p:nvCxnSpPr>
        <p:spPr>
          <a:xfrm>
            <a:off x="1629595" y="3977494"/>
            <a:ext cx="2827340"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88" name="ZoneTexte 217"/>
          <p:cNvSpPr txBox="1"/>
          <p:nvPr/>
        </p:nvSpPr>
        <p:spPr>
          <a:xfrm>
            <a:off x="2253174" y="3751213"/>
            <a:ext cx="1007007"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Launch</a:t>
            </a:r>
            <a:r>
              <a:rPr lang="fr-FR" sz="1000" dirty="0" smtClean="0">
                <a:latin typeface="Malgun Gothic" panose="020B0503020000020004" pitchFamily="34" charset="-127"/>
                <a:ea typeface="Malgun Gothic" panose="020B0503020000020004" pitchFamily="34" charset="-127"/>
              </a:rPr>
              <a:t> model</a:t>
            </a:r>
            <a:endParaRPr lang="fr-FR" sz="1000" dirty="0">
              <a:latin typeface="Malgun Gothic" panose="020B0503020000020004" pitchFamily="34" charset="-127"/>
              <a:ea typeface="Malgun Gothic" panose="020B0503020000020004" pitchFamily="34" charset="-127"/>
            </a:endParaRPr>
          </a:p>
        </p:txBody>
      </p:sp>
      <p:sp>
        <p:nvSpPr>
          <p:cNvPr id="97" name="ZoneTexte 217"/>
          <p:cNvSpPr txBox="1"/>
          <p:nvPr/>
        </p:nvSpPr>
        <p:spPr>
          <a:xfrm>
            <a:off x="3979751" y="1921969"/>
            <a:ext cx="949299"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pic>
        <p:nvPicPr>
          <p:cNvPr id="77" name="Image 171"/>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433795" y="1490099"/>
            <a:ext cx="343113" cy="352095"/>
          </a:xfrm>
          <a:prstGeom prst="rect">
            <a:avLst/>
          </a:prstGeom>
        </p:spPr>
      </p:pic>
      <p:pic>
        <p:nvPicPr>
          <p:cNvPr id="78" name="Image 171"/>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479541" y="4408779"/>
            <a:ext cx="343113" cy="352095"/>
          </a:xfrm>
          <a:prstGeom prst="rect">
            <a:avLst/>
          </a:prstGeom>
        </p:spPr>
      </p:pic>
      <p:pic>
        <p:nvPicPr>
          <p:cNvPr id="81" name="Image 171"/>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11445697" y="3890754"/>
            <a:ext cx="343113" cy="352095"/>
          </a:xfrm>
          <a:prstGeom prst="rect">
            <a:avLst/>
          </a:prstGeom>
        </p:spPr>
      </p:pic>
      <p:cxnSp>
        <p:nvCxnSpPr>
          <p:cNvPr id="82" name="Straight Arrow Connector 107"/>
          <p:cNvCxnSpPr/>
          <p:nvPr/>
        </p:nvCxnSpPr>
        <p:spPr>
          <a:xfrm>
            <a:off x="9549357" y="4144817"/>
            <a:ext cx="59549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09"/>
          <p:cNvCxnSpPr/>
          <p:nvPr/>
        </p:nvCxnSpPr>
        <p:spPr>
          <a:xfrm>
            <a:off x="9196717" y="5089586"/>
            <a:ext cx="94813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9196717" y="2045080"/>
            <a:ext cx="0" cy="3044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9559026" y="1351121"/>
            <a:ext cx="0" cy="2793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9038345" y="1352902"/>
            <a:ext cx="520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Connecteur droit 97"/>
          <p:cNvCxnSpPr>
            <a:stCxn id="117" idx="3"/>
          </p:cNvCxnSpPr>
          <p:nvPr/>
        </p:nvCxnSpPr>
        <p:spPr>
          <a:xfrm flipV="1">
            <a:off x="9110947" y="2045080"/>
            <a:ext cx="85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Arrow Connector 126"/>
          <p:cNvCxnSpPr/>
          <p:nvPr/>
        </p:nvCxnSpPr>
        <p:spPr>
          <a:xfrm>
            <a:off x="7100863" y="1336192"/>
            <a:ext cx="529135"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15360"/>
          <p:cNvCxnSpPr/>
          <p:nvPr/>
        </p:nvCxnSpPr>
        <p:spPr>
          <a:xfrm flipV="1">
            <a:off x="7908749" y="2281582"/>
            <a:ext cx="0" cy="667029"/>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100"/>
          <p:cNvCxnSpPr/>
          <p:nvPr/>
        </p:nvCxnSpPr>
        <p:spPr>
          <a:xfrm>
            <a:off x="7100863" y="1336192"/>
            <a:ext cx="0" cy="1445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21"/>
          <p:cNvCxnSpPr/>
          <p:nvPr/>
        </p:nvCxnSpPr>
        <p:spPr>
          <a:xfrm>
            <a:off x="6530593" y="3196645"/>
            <a:ext cx="385604"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24"/>
          <p:cNvCxnSpPr/>
          <p:nvPr/>
        </p:nvCxnSpPr>
        <p:spPr>
          <a:xfrm>
            <a:off x="5979539" y="3879405"/>
            <a:ext cx="936658"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106"/>
          <p:cNvCxnSpPr/>
          <p:nvPr/>
        </p:nvCxnSpPr>
        <p:spPr>
          <a:xfrm flipH="1" flipV="1">
            <a:off x="5433695" y="1371696"/>
            <a:ext cx="1291" cy="1328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flipV="1">
            <a:off x="4862125" y="1369691"/>
            <a:ext cx="57461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Connecteur droit 110"/>
          <p:cNvCxnSpPr>
            <a:endCxn id="128" idx="2"/>
          </p:cNvCxnSpPr>
          <p:nvPr/>
        </p:nvCxnSpPr>
        <p:spPr>
          <a:xfrm flipV="1">
            <a:off x="5979539" y="2785686"/>
            <a:ext cx="19" cy="109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Connecteur droit 112"/>
          <p:cNvCxnSpPr/>
          <p:nvPr/>
        </p:nvCxnSpPr>
        <p:spPr>
          <a:xfrm>
            <a:off x="5043554" y="2417213"/>
            <a:ext cx="3090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p:nvCxnSpPr>
        <p:spPr>
          <a:xfrm flipV="1">
            <a:off x="5037122" y="2055637"/>
            <a:ext cx="0" cy="36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a:off x="4871625" y="2055636"/>
            <a:ext cx="1654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Connecteur droit 120"/>
          <p:cNvCxnSpPr>
            <a:stCxn id="126" idx="2"/>
          </p:cNvCxnSpPr>
          <p:nvPr/>
        </p:nvCxnSpPr>
        <p:spPr>
          <a:xfrm flipV="1">
            <a:off x="5506180" y="2417212"/>
            <a:ext cx="474263" cy="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V="1">
            <a:off x="5979539" y="2416868"/>
            <a:ext cx="0" cy="21523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Arc 125"/>
          <p:cNvSpPr/>
          <p:nvPr/>
        </p:nvSpPr>
        <p:spPr>
          <a:xfrm>
            <a:off x="5352601" y="2335032"/>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8" name="Arc 127"/>
          <p:cNvSpPr/>
          <p:nvPr/>
        </p:nvSpPr>
        <p:spPr>
          <a:xfrm rot="5400000">
            <a:off x="5902768" y="2626191"/>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32" name="Connecteur droit 31"/>
          <p:cNvCxnSpPr/>
          <p:nvPr/>
        </p:nvCxnSpPr>
        <p:spPr>
          <a:xfrm>
            <a:off x="5433695" y="2700577"/>
            <a:ext cx="10968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6530593" y="2700577"/>
            <a:ext cx="0" cy="496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5037122" y="4532247"/>
            <a:ext cx="75655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2" name="Arc 131"/>
          <p:cNvSpPr/>
          <p:nvPr/>
        </p:nvSpPr>
        <p:spPr>
          <a:xfrm rot="5400000">
            <a:off x="6101915" y="2619792"/>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3" name="Arc 132"/>
          <p:cNvSpPr/>
          <p:nvPr/>
        </p:nvSpPr>
        <p:spPr>
          <a:xfrm rot="5400000">
            <a:off x="6101191" y="3796700"/>
            <a:ext cx="153579" cy="165410"/>
          </a:xfrm>
          <a:prstGeom prst="arc">
            <a:avLst>
              <a:gd name="adj1" fmla="val 1082349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58" name="Connecteur droit 57"/>
          <p:cNvCxnSpPr>
            <a:endCxn id="133" idx="0"/>
          </p:cNvCxnSpPr>
          <p:nvPr/>
        </p:nvCxnSpPr>
        <p:spPr>
          <a:xfrm flipH="1">
            <a:off x="6178506" y="2779287"/>
            <a:ext cx="198" cy="1023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cteur droit 59"/>
          <p:cNvCxnSpPr>
            <a:stCxn id="132" idx="0"/>
            <a:endCxn id="15366" idx="2"/>
          </p:cNvCxnSpPr>
          <p:nvPr/>
        </p:nvCxnSpPr>
        <p:spPr>
          <a:xfrm flipH="1" flipV="1">
            <a:off x="6177981" y="2190506"/>
            <a:ext cx="1249" cy="435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Connecteur droit 139"/>
          <p:cNvCxnSpPr/>
          <p:nvPr/>
        </p:nvCxnSpPr>
        <p:spPr>
          <a:xfrm flipH="1">
            <a:off x="4270074" y="4144817"/>
            <a:ext cx="582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Connecteur droit 140"/>
          <p:cNvCxnSpPr/>
          <p:nvPr/>
        </p:nvCxnSpPr>
        <p:spPr>
          <a:xfrm>
            <a:off x="4270074" y="4144817"/>
            <a:ext cx="0" cy="55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Connecteur droit avec flèche 141"/>
          <p:cNvCxnSpPr/>
          <p:nvPr/>
        </p:nvCxnSpPr>
        <p:spPr>
          <a:xfrm flipH="1">
            <a:off x="3603049" y="4699400"/>
            <a:ext cx="667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eur droit avec flèche 142"/>
          <p:cNvCxnSpPr/>
          <p:nvPr/>
        </p:nvCxnSpPr>
        <p:spPr>
          <a:xfrm flipH="1">
            <a:off x="3603049" y="4961126"/>
            <a:ext cx="2190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p:nvPr/>
        </p:nvCxnSpPr>
        <p:spPr>
          <a:xfrm flipH="1">
            <a:off x="3805237" y="3018544"/>
            <a:ext cx="10472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Connecteur droit 157"/>
          <p:cNvCxnSpPr/>
          <p:nvPr/>
        </p:nvCxnSpPr>
        <p:spPr>
          <a:xfrm flipH="1">
            <a:off x="3907894" y="3419032"/>
            <a:ext cx="9445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Connecteur droit 158"/>
          <p:cNvCxnSpPr/>
          <p:nvPr/>
        </p:nvCxnSpPr>
        <p:spPr>
          <a:xfrm>
            <a:off x="3907894" y="3196645"/>
            <a:ext cx="0" cy="222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Arrow Connector 34"/>
          <p:cNvCxnSpPr/>
          <p:nvPr/>
        </p:nvCxnSpPr>
        <p:spPr>
          <a:xfrm flipV="1">
            <a:off x="3805237" y="2217822"/>
            <a:ext cx="0" cy="800722"/>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8" name="Connecteur droit 167"/>
          <p:cNvCxnSpPr/>
          <p:nvPr/>
        </p:nvCxnSpPr>
        <p:spPr>
          <a:xfrm flipH="1">
            <a:off x="3344532" y="3196645"/>
            <a:ext cx="563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Connecteur droit 168"/>
          <p:cNvCxnSpPr/>
          <p:nvPr/>
        </p:nvCxnSpPr>
        <p:spPr>
          <a:xfrm>
            <a:off x="3344532" y="1369691"/>
            <a:ext cx="0" cy="182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Arrow Connector 60"/>
          <p:cNvCxnSpPr/>
          <p:nvPr/>
        </p:nvCxnSpPr>
        <p:spPr>
          <a:xfrm>
            <a:off x="3344532" y="1369691"/>
            <a:ext cx="259716"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onnecteur en angle 3"/>
          <p:cNvCxnSpPr>
            <a:stCxn id="3" idx="3"/>
            <a:endCxn id="20" idx="0"/>
          </p:cNvCxnSpPr>
          <p:nvPr/>
        </p:nvCxnSpPr>
        <p:spPr>
          <a:xfrm flipV="1">
            <a:off x="1465834" y="1200901"/>
            <a:ext cx="4706126" cy="386666"/>
          </a:xfrm>
          <a:prstGeom prst="bentConnector4">
            <a:avLst>
              <a:gd name="adj1" fmla="val 20075"/>
              <a:gd name="adj2" fmla="val 1289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en angle 121"/>
          <p:cNvCxnSpPr>
            <a:stCxn id="15366" idx="2"/>
          </p:cNvCxnSpPr>
          <p:nvPr/>
        </p:nvCxnSpPr>
        <p:spPr>
          <a:xfrm rot="5400000" flipH="1" flipV="1">
            <a:off x="8261283" y="-458593"/>
            <a:ext cx="565797" cy="4732402"/>
          </a:xfrm>
          <a:prstGeom prst="bentConnector4">
            <a:avLst>
              <a:gd name="adj1" fmla="val -40403"/>
              <a:gd name="adj2" fmla="val 1094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95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a:t>
            </a:r>
            <a:endParaRPr lang="fr-FR" dirty="0"/>
          </a:p>
        </p:txBody>
      </p:sp>
      <p:sp>
        <p:nvSpPr>
          <p:cNvPr id="3" name="Espace réservé du numéro de diapositive 2"/>
          <p:cNvSpPr>
            <a:spLocks noGrp="1"/>
          </p:cNvSpPr>
          <p:nvPr>
            <p:ph type="sldNum" sz="quarter" idx="10"/>
          </p:nvPr>
        </p:nvSpPr>
        <p:spPr/>
        <p:txBody>
          <a:bodyPr/>
          <a:lstStyle/>
          <a:p>
            <a:fld id="{78E7AD6D-3F89-684A-BD5F-28F82F8A3A3D}" type="slidenum">
              <a:rPr lang="fr-FR" smtClean="0"/>
              <a:pPr/>
              <a:t>14</a:t>
            </a:fld>
            <a:endParaRPr lang="fr-FR" dirty="0"/>
          </a:p>
        </p:txBody>
      </p:sp>
    </p:spTree>
    <p:extLst>
      <p:ext uri="{BB962C8B-B14F-4D97-AF65-F5344CB8AC3E}">
        <p14:creationId xmlns:p14="http://schemas.microsoft.com/office/powerpoint/2010/main" val="3052083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78E7AD6D-3F89-684A-BD5F-28F82F8A3A3D}" type="slidenum">
              <a:rPr lang="fr-FR" smtClean="0"/>
              <a:pPr/>
              <a:t>15</a:t>
            </a:fld>
            <a:endParaRPr lang="fr-FR" dirty="0"/>
          </a:p>
        </p:txBody>
      </p:sp>
      <p:sp>
        <p:nvSpPr>
          <p:cNvPr id="63" name="Titre 1"/>
          <p:cNvSpPr>
            <a:spLocks noGrp="1"/>
          </p:cNvSpPr>
          <p:nvPr>
            <p:ph type="title"/>
          </p:nvPr>
        </p:nvSpPr>
        <p:spPr>
          <a:xfrm>
            <a:off x="838200" y="94667"/>
            <a:ext cx="10515600" cy="948520"/>
          </a:xfrm>
        </p:spPr>
        <p:txBody>
          <a:bodyPr/>
          <a:lstStyle/>
          <a:p>
            <a:r>
              <a:rPr lang="fr-FR" dirty="0" smtClean="0"/>
              <a:t>The model </a:t>
            </a:r>
            <a:r>
              <a:rPr lang="fr-FR" dirty="0" err="1" smtClean="0"/>
              <a:t>follows</a:t>
            </a:r>
            <a:r>
              <a:rPr lang="fr-FR" dirty="0" smtClean="0"/>
              <a:t> a 3-step workflow</a:t>
            </a:r>
            <a:endParaRPr lang="fr-FR" dirty="0"/>
          </a:p>
        </p:txBody>
      </p:sp>
      <p:sp>
        <p:nvSpPr>
          <p:cNvPr id="28"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8" name="Groupe 7"/>
          <p:cNvGrpSpPr/>
          <p:nvPr/>
        </p:nvGrpSpPr>
        <p:grpSpPr>
          <a:xfrm>
            <a:off x="1982120" y="1144453"/>
            <a:ext cx="7596039" cy="4528990"/>
            <a:chOff x="2265591" y="889966"/>
            <a:chExt cx="9088209" cy="5418667"/>
          </a:xfrm>
        </p:grpSpPr>
        <p:graphicFrame>
          <p:nvGraphicFramePr>
            <p:cNvPr id="4" name="Diagramme 3"/>
            <p:cNvGraphicFramePr/>
            <p:nvPr>
              <p:extLst>
                <p:ext uri="{D42A27DB-BD31-4B8C-83A1-F6EECF244321}">
                  <p14:modId xmlns:p14="http://schemas.microsoft.com/office/powerpoint/2010/main" val="3438966139"/>
                </p:ext>
              </p:extLst>
            </p:nvPr>
          </p:nvGraphicFramePr>
          <p:xfrm>
            <a:off x="3050258" y="8899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me 5"/>
            <p:cNvGraphicFramePr/>
            <p:nvPr>
              <p:extLst>
                <p:ext uri="{D42A27DB-BD31-4B8C-83A1-F6EECF244321}">
                  <p14:modId xmlns:p14="http://schemas.microsoft.com/office/powerpoint/2010/main" val="4018157391"/>
                </p:ext>
              </p:extLst>
            </p:nvPr>
          </p:nvGraphicFramePr>
          <p:xfrm>
            <a:off x="8119319" y="3044009"/>
            <a:ext cx="3234481" cy="13115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9" name="Diagramme 28"/>
            <p:cNvGraphicFramePr/>
            <p:nvPr>
              <p:extLst>
                <p:ext uri="{D42A27DB-BD31-4B8C-83A1-F6EECF244321}">
                  <p14:modId xmlns:p14="http://schemas.microsoft.com/office/powerpoint/2010/main" val="420520465"/>
                </p:ext>
              </p:extLst>
            </p:nvPr>
          </p:nvGraphicFramePr>
          <p:xfrm>
            <a:off x="2265591" y="1623308"/>
            <a:ext cx="2449010" cy="11083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cxnSp>
        <p:nvCxnSpPr>
          <p:cNvPr id="12" name="Connecteur droit 11"/>
          <p:cNvCxnSpPr/>
          <p:nvPr/>
        </p:nvCxnSpPr>
        <p:spPr>
          <a:xfrm flipH="1">
            <a:off x="3526937" y="2814282"/>
            <a:ext cx="1273214" cy="134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H="1">
            <a:off x="3006076" y="4155311"/>
            <a:ext cx="520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7128078" y="1243497"/>
            <a:ext cx="831961" cy="53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7960039" y="1243497"/>
            <a:ext cx="52086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8480900" y="1068462"/>
            <a:ext cx="25570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dirty="0" smtClean="0"/>
              <a:t>Slide 27</a:t>
            </a:r>
            <a:endParaRPr lang="fr-FR" dirty="0"/>
          </a:p>
        </p:txBody>
      </p:sp>
      <p:sp>
        <p:nvSpPr>
          <p:cNvPr id="40" name="ZoneTexte 39"/>
          <p:cNvSpPr txBox="1"/>
          <p:nvPr/>
        </p:nvSpPr>
        <p:spPr>
          <a:xfrm>
            <a:off x="454342" y="3970645"/>
            <a:ext cx="25570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dirty="0" smtClean="0"/>
              <a:t>Slide 16</a:t>
            </a:r>
            <a:endParaRPr lang="fr-FR" dirty="0"/>
          </a:p>
        </p:txBody>
      </p:sp>
      <p:cxnSp>
        <p:nvCxnSpPr>
          <p:cNvPr id="41" name="Connecteur droit 40"/>
          <p:cNvCxnSpPr/>
          <p:nvPr/>
        </p:nvCxnSpPr>
        <p:spPr>
          <a:xfrm flipH="1">
            <a:off x="7830264" y="5166074"/>
            <a:ext cx="520861" cy="0"/>
          </a:xfrm>
          <a:prstGeom prst="line">
            <a:avLst/>
          </a:prstGeom>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8351125" y="4981408"/>
            <a:ext cx="25570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dirty="0" smtClean="0"/>
              <a:t>Slide 30</a:t>
            </a:r>
          </a:p>
        </p:txBody>
      </p:sp>
    </p:spTree>
    <p:extLst>
      <p:ext uri="{BB962C8B-B14F-4D97-AF65-F5344CB8AC3E}">
        <p14:creationId xmlns:p14="http://schemas.microsoft.com/office/powerpoint/2010/main" val="1718866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2"/>
          <p:cNvSpPr txBox="1">
            <a:spLocks/>
          </p:cNvSpPr>
          <p:nvPr/>
        </p:nvSpPr>
        <p:spPr>
          <a:xfrm>
            <a:off x="10633800" y="6356349"/>
            <a:ext cx="72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7AD6D-3F89-684A-BD5F-28F82F8A3A3D}" type="slidenum">
              <a:rPr lang="fr-FR" sz="1050" smtClean="0">
                <a:solidFill>
                  <a:schemeClr val="accent1"/>
                </a:solidFill>
                <a:latin typeface="Malgun Gothic" panose="020B0503020000020004" pitchFamily="34" charset="-127"/>
                <a:ea typeface="Malgun Gothic" panose="020B0503020000020004" pitchFamily="34" charset="-127"/>
              </a:rPr>
              <a:pPr/>
              <a:t>16</a:t>
            </a:fld>
            <a:endParaRPr lang="fr-FR" sz="1050" dirty="0">
              <a:solidFill>
                <a:schemeClr val="accent1"/>
              </a:solidFill>
              <a:latin typeface="Malgun Gothic" panose="020B0503020000020004" pitchFamily="34" charset="-127"/>
              <a:ea typeface="Malgun Gothic" panose="020B0503020000020004" pitchFamily="34" charset="-127"/>
            </a:endParaRPr>
          </a:p>
        </p:txBody>
      </p:sp>
      <p:sp>
        <p:nvSpPr>
          <p:cNvPr id="8" name="Rectangle 7"/>
          <p:cNvSpPr/>
          <p:nvPr/>
        </p:nvSpPr>
        <p:spPr>
          <a:xfrm>
            <a:off x="3116661" y="1587638"/>
            <a:ext cx="7047599" cy="723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accent1"/>
              </a:solidFill>
              <a:latin typeface="Malgun Gothic" panose="020B0503020000020004" pitchFamily="34" charset="-127"/>
              <a:ea typeface="Malgun Gothic" panose="020B0503020000020004" pitchFamily="34" charset="-127"/>
            </a:endParaRPr>
          </a:p>
        </p:txBody>
      </p:sp>
      <p:sp>
        <p:nvSpPr>
          <p:cNvPr id="9" name="Rectangle 8"/>
          <p:cNvSpPr/>
          <p:nvPr/>
        </p:nvSpPr>
        <p:spPr>
          <a:xfrm>
            <a:off x="3116663" y="2463519"/>
            <a:ext cx="7047598" cy="1103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sz="1400" dirty="0">
              <a:solidFill>
                <a:schemeClr val="accent1"/>
              </a:solidFill>
              <a:latin typeface="Malgun Gothic" panose="020B0503020000020004" pitchFamily="34" charset="-127"/>
              <a:ea typeface="Malgun Gothic" panose="020B0503020000020004" pitchFamily="34" charset="-127"/>
            </a:endParaRPr>
          </a:p>
        </p:txBody>
      </p:sp>
      <p:sp>
        <p:nvSpPr>
          <p:cNvPr id="10" name="Rectangle 9"/>
          <p:cNvSpPr/>
          <p:nvPr/>
        </p:nvSpPr>
        <p:spPr>
          <a:xfrm>
            <a:off x="2936051" y="3675841"/>
            <a:ext cx="7047597" cy="854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fr-FR" sz="1400" dirty="0" smtClean="0">
              <a:solidFill>
                <a:schemeClr val="accent1"/>
              </a:solidFill>
              <a:latin typeface="Malgun Gothic" panose="020B0503020000020004" pitchFamily="34" charset="-127"/>
              <a:ea typeface="Malgun Gothic" panose="020B0503020000020004" pitchFamily="34" charset="-127"/>
            </a:endParaRPr>
          </a:p>
        </p:txBody>
      </p:sp>
      <p:sp>
        <p:nvSpPr>
          <p:cNvPr id="21" name="Titre 1"/>
          <p:cNvSpPr>
            <a:spLocks noGrp="1"/>
          </p:cNvSpPr>
          <p:nvPr>
            <p:ph type="title"/>
          </p:nvPr>
        </p:nvSpPr>
        <p:spPr>
          <a:xfrm>
            <a:off x="838200" y="94667"/>
            <a:ext cx="10515600" cy="948520"/>
          </a:xfrm>
        </p:spPr>
        <p:txBody>
          <a:bodyPr/>
          <a:lstStyle/>
          <a:p>
            <a:r>
              <a:rPr lang="fr-FR" dirty="0" smtClean="0"/>
              <a:t>Model</a:t>
            </a:r>
            <a:endParaRPr lang="fr-FR" dirty="0"/>
          </a:p>
        </p:txBody>
      </p:sp>
      <p:sp>
        <p:nvSpPr>
          <p:cNvPr id="27"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aphicFrame>
        <p:nvGraphicFramePr>
          <p:cNvPr id="2" name="Diagramme 1"/>
          <p:cNvGraphicFramePr/>
          <p:nvPr>
            <p:extLst>
              <p:ext uri="{D42A27DB-BD31-4B8C-83A1-F6EECF244321}">
                <p14:modId xmlns:p14="http://schemas.microsoft.com/office/powerpoint/2010/main" val="2631754998"/>
              </p:ext>
            </p:extLst>
          </p:nvPr>
        </p:nvGraphicFramePr>
        <p:xfrm>
          <a:off x="1217708" y="1526163"/>
          <a:ext cx="9416092" cy="408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02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17</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smtClean="0"/>
              <a:t>Terminologies</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mc:AlternateContent xmlns:mc="http://schemas.openxmlformats.org/markup-compatibility/2006" xmlns:a14="http://schemas.microsoft.com/office/drawing/2010/main">
        <mc:Choice Requires="a14">
          <p:sp>
            <p:nvSpPr>
              <p:cNvPr id="31" name="TextBox 13">
                <a:extLst>
                  <a:ext uri="{FF2B5EF4-FFF2-40B4-BE49-F238E27FC236}">
                    <a16:creationId xmlns:a16="http://schemas.microsoft.com/office/drawing/2014/main" id="{4A25F36F-996E-4068-BE5C-0C4634C3D719}"/>
                  </a:ext>
                </a:extLst>
              </p:cNvPr>
              <p:cNvSpPr txBox="1">
                <a:spLocks/>
              </p:cNvSpPr>
              <p:nvPr/>
            </p:nvSpPr>
            <p:spPr>
              <a:xfrm>
                <a:off x="902208" y="1448235"/>
                <a:ext cx="10515600" cy="4914038"/>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Inputs: </a:t>
                </a:r>
                <a:r>
                  <a:rPr lang="en-US" sz="1200" dirty="0" smtClean="0">
                    <a:solidFill>
                      <a:schemeClr val="accent1"/>
                    </a:solidFill>
                  </a:rPr>
                  <a:t>All data put in the </a:t>
                </a:r>
                <a:r>
                  <a:rPr lang="en-US" sz="1200" dirty="0" err="1" smtClean="0">
                    <a:solidFill>
                      <a:schemeClr val="accent1"/>
                    </a:solidFill>
                  </a:rPr>
                  <a:t>canevas</a:t>
                </a:r>
                <a:r>
                  <a:rPr lang="en-US" sz="1200" dirty="0" smtClean="0">
                    <a:solidFill>
                      <a:schemeClr val="accent1"/>
                    </a:solidFill>
                  </a:rPr>
                  <a:t>. Details per layer type will be provided in the following sections;</a:t>
                </a:r>
              </a:p>
              <a:p>
                <a:pPr lvl="2">
                  <a:spcBef>
                    <a:spcPts val="259"/>
                  </a:spcBef>
                </a:pPr>
                <a:r>
                  <a:rPr lang="en-US" sz="1200" b="1" dirty="0" smtClean="0">
                    <a:solidFill>
                      <a:srgbClr val="1D85AA"/>
                    </a:solidFill>
                  </a:rPr>
                  <a:t>Compatible options:</a:t>
                </a:r>
                <a:r>
                  <a:rPr lang="en-US" sz="1200" dirty="0" smtClean="0">
                    <a:solidFill>
                      <a:schemeClr val="accent1"/>
                    </a:solidFill>
                  </a:rPr>
                  <a:t> Options that can exist simultaneously. For example: option: close site A in 2025 and option: close site A in 2027 are incompatible options. Opening site B and site C regardless of year of arrival are compatible options. Rules of compatibility are further detailed in the following sections (slide 19), as they depend on the layer;</a:t>
                </a:r>
                <a:endParaRPr lang="en-US" sz="1200" dirty="0">
                  <a:solidFill>
                    <a:schemeClr val="accent1"/>
                  </a:solidFill>
                </a:endParaRPr>
              </a:p>
              <a:p>
                <a:pPr lvl="2">
                  <a:spcBef>
                    <a:spcPts val="259"/>
                  </a:spcBef>
                </a:pPr>
                <a:r>
                  <a:rPr lang="en-US" sz="1200" b="1" dirty="0" smtClean="0"/>
                  <a:t>Sub-scenario: </a:t>
                </a:r>
              </a:p>
              <a:p>
                <a:pPr lvl="3">
                  <a:spcBef>
                    <a:spcPts val="259"/>
                  </a:spcBef>
                </a:pPr>
                <a:r>
                  <a:rPr lang="en-US" sz="1200" dirty="0">
                    <a:solidFill>
                      <a:schemeClr val="accent1"/>
                    </a:solidFill>
                  </a:rPr>
                  <a:t>The concept is used in </a:t>
                </a:r>
                <a:r>
                  <a:rPr lang="en-US" sz="1200" b="1" u="sng" dirty="0">
                    <a:solidFill>
                      <a:srgbClr val="1D85AA"/>
                    </a:solidFill>
                  </a:rPr>
                  <a:t>Mining, Beneficiation, SAP and PAP </a:t>
                </a:r>
                <a:r>
                  <a:rPr lang="en-US" sz="1200" b="1" u="sng" dirty="0" smtClean="0">
                    <a:solidFill>
                      <a:srgbClr val="1D85AA"/>
                    </a:solidFill>
                  </a:rPr>
                  <a:t>layers</a:t>
                </a:r>
                <a:r>
                  <a:rPr lang="en-US" sz="1200" dirty="0" smtClean="0">
                    <a:solidFill>
                      <a:schemeClr val="accent1"/>
                    </a:solidFill>
                  </a:rPr>
                  <a:t>. </a:t>
                </a:r>
                <a:r>
                  <a:rPr lang="en-US" sz="1200" b="1" dirty="0" smtClean="0"/>
                  <a:t>Within a layer, </a:t>
                </a:r>
                <a:r>
                  <a:rPr lang="en-US" sz="1200" dirty="0" smtClean="0">
                    <a:solidFill>
                      <a:schemeClr val="accent1"/>
                    </a:solidFill>
                  </a:rPr>
                  <a:t>a sub-scenario is a choice of compatible options from those available, chosen </a:t>
                </a:r>
                <a:r>
                  <a:rPr lang="en-US" sz="1200" b="1" dirty="0"/>
                  <a:t>in a given order</a:t>
                </a:r>
                <a:r>
                  <a:rPr lang="en-US" sz="1200" dirty="0" smtClean="0">
                    <a:solidFill>
                      <a:schemeClr val="accent1"/>
                    </a:solidFill>
                  </a:rPr>
                  <a:t>. This order defines the order by which these options are going to be brought over the year and depending on the need;</a:t>
                </a:r>
              </a:p>
              <a:p>
                <a:pPr lvl="3">
                  <a:spcBef>
                    <a:spcPts val="259"/>
                  </a:spcBef>
                </a:pPr>
                <a:r>
                  <a:rPr lang="en-US" sz="1200" dirty="0" smtClean="0">
                    <a:solidFill>
                      <a:schemeClr val="accent1"/>
                    </a:solidFill>
                  </a:rPr>
                  <a:t>For the </a:t>
                </a:r>
                <a:r>
                  <a:rPr lang="en-US" sz="1200" b="1" u="sng" dirty="0" smtClean="0">
                    <a:solidFill>
                      <a:srgbClr val="1D85AA"/>
                    </a:solidFill>
                  </a:rPr>
                  <a:t>granulation layer</a:t>
                </a:r>
                <a:r>
                  <a:rPr lang="en-US" sz="1200" dirty="0" smtClean="0">
                    <a:solidFill>
                      <a:schemeClr val="accent1"/>
                    </a:solidFill>
                  </a:rPr>
                  <a:t>, a sub-scenario is a choice of compatible options, regardless of order. Order is irrelevant for granulation layer because a linear program is used to determine the best production dispatch and the best investment/arrival sequence </a:t>
                </a:r>
                <a:r>
                  <a:rPr lang="en-US" sz="1200" dirty="0" err="1" smtClean="0">
                    <a:solidFill>
                      <a:schemeClr val="accent1"/>
                    </a:solidFill>
                  </a:rPr>
                  <a:t>npv</a:t>
                </a:r>
                <a:r>
                  <a:rPr lang="en-US" sz="1200" dirty="0" smtClean="0">
                    <a:solidFill>
                      <a:schemeClr val="accent1"/>
                    </a:solidFill>
                  </a:rPr>
                  <a:t>-wise, Unlike previous layers where this sequence is determined by simulation.</a:t>
                </a:r>
              </a:p>
              <a:p>
                <a:pPr lvl="3">
                  <a:spcBef>
                    <a:spcPts val="259"/>
                  </a:spcBef>
                </a:pPr>
                <a:r>
                  <a:rPr lang="en-US" sz="1200" dirty="0" smtClean="0">
                    <a:solidFill>
                      <a:schemeClr val="accent1"/>
                    </a:solidFill>
                  </a:rPr>
                  <a:t>For the logistics layer, there is no sub-scenarios concept. For every scenario, all available options are considered as potential infrastructure.</a:t>
                </a:r>
              </a:p>
              <a:p>
                <a:pPr lvl="2">
                  <a:spcBef>
                    <a:spcPts val="259"/>
                  </a:spcBef>
                </a:pPr>
                <a:r>
                  <a:rPr lang="en-US" sz="1200" b="1" dirty="0"/>
                  <a:t>Scenario:</a:t>
                </a:r>
                <a:r>
                  <a:rPr lang="en-US" sz="1200" dirty="0" smtClean="0">
                    <a:solidFill>
                      <a:schemeClr val="accent1"/>
                    </a:solidFill>
                  </a:rPr>
                  <a:t> The union of a choice of one sub-scenario for every layer along the whole supply-chain. The total number of possible scenarios simulated in the model is therefore: </a:t>
                </a:r>
              </a:p>
              <a:p>
                <a:pPr marL="195262" lvl="2" indent="0">
                  <a:spcBef>
                    <a:spcPts val="259"/>
                  </a:spcBef>
                  <a:buNone/>
                </a:pPr>
                <a14:m>
                  <m:oMathPara xmlns:m="http://schemas.openxmlformats.org/officeDocument/2006/math">
                    <m:oMathParaPr>
                      <m:jc m:val="centerGroup"/>
                    </m:oMathParaPr>
                    <m:oMath xmlns:m="http://schemas.openxmlformats.org/officeDocument/2006/math">
                      <m:r>
                        <a:rPr lang="fr-FR" sz="1200" b="0" i="1" smtClean="0">
                          <a:solidFill>
                            <a:schemeClr val="accent1">
                              <a:lumMod val="50000"/>
                            </a:schemeClr>
                          </a:solidFill>
                          <a:latin typeface="Cambria Math" panose="02040503050406030204" pitchFamily="18" charset="0"/>
                        </a:rPr>
                        <m:t>𝑁</m:t>
                      </m:r>
                      <m:r>
                        <a:rPr lang="fr-FR" sz="1200" i="1">
                          <a:solidFill>
                            <a:schemeClr val="accent1">
                              <a:lumMod val="50000"/>
                            </a:schemeClr>
                          </a:solidFill>
                          <a:latin typeface="Cambria Math" panose="02040503050406030204" pitchFamily="18" charset="0"/>
                        </a:rPr>
                        <m:t>= </m:t>
                      </m:r>
                      <m:nary>
                        <m:naryPr>
                          <m:chr m:val="∏"/>
                          <m:supHide m:val="on"/>
                          <m:ctrlPr>
                            <a:rPr lang="fr-FR" sz="1200" i="1" smtClean="0">
                              <a:solidFill>
                                <a:schemeClr val="accent1">
                                  <a:lumMod val="50000"/>
                                </a:schemeClr>
                              </a:solidFill>
                              <a:latin typeface="Cambria Math" panose="02040503050406030204" pitchFamily="18" charset="0"/>
                            </a:rPr>
                          </m:ctrlPr>
                        </m:naryPr>
                        <m:sub>
                          <m:r>
                            <m:rPr>
                              <m:brk m:alnAt="7"/>
                            </m:rPr>
                            <a:rPr lang="fr-FR" sz="1200" b="0" i="1" smtClean="0">
                              <a:solidFill>
                                <a:schemeClr val="accent1">
                                  <a:lumMod val="50000"/>
                                </a:schemeClr>
                              </a:solidFill>
                              <a:latin typeface="Cambria Math" panose="02040503050406030204" pitchFamily="18" charset="0"/>
                            </a:rPr>
                            <m:t>𝑙</m:t>
                          </m:r>
                          <m:r>
                            <a:rPr lang="fr-FR" sz="1200" b="0" i="1" smtClean="0">
                              <a:solidFill>
                                <a:schemeClr val="accent1">
                                  <a:lumMod val="50000"/>
                                </a:schemeClr>
                              </a:solidFill>
                              <a:latin typeface="Cambria Math" panose="02040503050406030204" pitchFamily="18" charset="0"/>
                            </a:rPr>
                            <m:t>𝑎𝑦𝑒𝑟</m:t>
                          </m:r>
                        </m:sub>
                        <m:sup/>
                        <m:e>
                          <m:r>
                            <a:rPr lang="fr-FR" sz="1200" i="1">
                              <a:solidFill>
                                <a:schemeClr val="accent1">
                                  <a:lumMod val="50000"/>
                                </a:schemeClr>
                              </a:solidFill>
                              <a:latin typeface="Cambria Math" panose="02040503050406030204" pitchFamily="18" charset="0"/>
                            </a:rPr>
                            <m:t>𝑛𝑢𝑚𝑏𝑒𝑟</m:t>
                          </m:r>
                          <m:r>
                            <a:rPr lang="fr-FR" sz="1200" i="1">
                              <a:solidFill>
                                <a:schemeClr val="accent1">
                                  <a:lumMod val="50000"/>
                                </a:schemeClr>
                              </a:solidFill>
                              <a:latin typeface="Cambria Math" panose="02040503050406030204" pitchFamily="18" charset="0"/>
                            </a:rPr>
                            <m:t> </m:t>
                          </m:r>
                          <m:r>
                            <a:rPr lang="fr-FR" sz="1200" i="1">
                              <a:solidFill>
                                <a:schemeClr val="accent1">
                                  <a:lumMod val="50000"/>
                                </a:schemeClr>
                              </a:solidFill>
                              <a:latin typeface="Cambria Math" panose="02040503050406030204" pitchFamily="18" charset="0"/>
                            </a:rPr>
                            <m:t>𝑜𝑓</m:t>
                          </m:r>
                          <m:r>
                            <a:rPr lang="fr-FR" sz="1200" i="1">
                              <a:solidFill>
                                <a:schemeClr val="accent1">
                                  <a:lumMod val="50000"/>
                                </a:schemeClr>
                              </a:solidFill>
                              <a:latin typeface="Cambria Math" panose="02040503050406030204" pitchFamily="18" charset="0"/>
                            </a:rPr>
                            <m:t> </m:t>
                          </m:r>
                          <m:r>
                            <a:rPr lang="fr-FR" sz="1200" i="1">
                              <a:solidFill>
                                <a:schemeClr val="accent1">
                                  <a:lumMod val="50000"/>
                                </a:schemeClr>
                              </a:solidFill>
                              <a:latin typeface="Cambria Math" panose="02040503050406030204" pitchFamily="18" charset="0"/>
                            </a:rPr>
                            <m:t>𝑠𝑢𝑏𝑠𝑐𝑒𝑛𝑎𝑟𝑖𝑜𝑠</m:t>
                          </m:r>
                          <m:r>
                            <a:rPr lang="fr-FR" sz="1200" i="1">
                              <a:solidFill>
                                <a:schemeClr val="accent1">
                                  <a:lumMod val="50000"/>
                                </a:schemeClr>
                              </a:solidFill>
                              <a:latin typeface="Cambria Math" panose="02040503050406030204" pitchFamily="18" charset="0"/>
                            </a:rPr>
                            <m:t> </m:t>
                          </m:r>
                          <m:r>
                            <a:rPr lang="fr-FR" sz="1200" i="1">
                              <a:solidFill>
                                <a:schemeClr val="accent1">
                                  <a:lumMod val="50000"/>
                                </a:schemeClr>
                              </a:solidFill>
                              <a:latin typeface="Cambria Math" panose="02040503050406030204" pitchFamily="18" charset="0"/>
                            </a:rPr>
                            <m:t>𝑝𝑒𝑟</m:t>
                          </m:r>
                          <m:r>
                            <a:rPr lang="fr-FR" sz="1200" i="1">
                              <a:solidFill>
                                <a:schemeClr val="accent1">
                                  <a:lumMod val="50000"/>
                                </a:schemeClr>
                              </a:solidFill>
                              <a:latin typeface="Cambria Math" panose="02040503050406030204" pitchFamily="18" charset="0"/>
                            </a:rPr>
                            <m:t> </m:t>
                          </m:r>
                          <m:r>
                            <a:rPr lang="fr-FR" sz="1200" i="1">
                              <a:solidFill>
                                <a:schemeClr val="accent1">
                                  <a:lumMod val="50000"/>
                                </a:schemeClr>
                              </a:solidFill>
                              <a:latin typeface="Cambria Math" panose="02040503050406030204" pitchFamily="18" charset="0"/>
                            </a:rPr>
                            <m:t>𝑙𝑎𝑦𝑒𝑟</m:t>
                          </m:r>
                        </m:e>
                      </m:nary>
                    </m:oMath>
                  </m:oMathPara>
                </a14:m>
                <a:endParaRPr lang="en-US" sz="1200" dirty="0">
                  <a:solidFill>
                    <a:schemeClr val="accent1"/>
                  </a:solidFill>
                </a:endParaRPr>
              </a:p>
            </p:txBody>
          </p:sp>
        </mc:Choice>
        <mc:Fallback xmlns="">
          <p:sp>
            <p:nvSpPr>
              <p:cNvPr id="31" name="TextBox 13">
                <a:extLst>
                  <a:ext uri="{FF2B5EF4-FFF2-40B4-BE49-F238E27FC236}">
                    <a16:creationId xmlns:a16="http://schemas.microsoft.com/office/drawing/2014/main" id="{4A25F36F-996E-4068-BE5C-0C4634C3D719}"/>
                  </a:ext>
                </a:extLst>
              </p:cNvPr>
              <p:cNvSpPr txBox="1">
                <a:spLocks noRot="1" noChangeAspect="1" noMove="1" noResize="1" noEditPoints="1" noAdjustHandles="1" noChangeArrowheads="1" noChangeShapeType="1" noTextEdit="1"/>
              </p:cNvSpPr>
              <p:nvPr/>
            </p:nvSpPr>
            <p:spPr>
              <a:xfrm>
                <a:off x="902208" y="1448235"/>
                <a:ext cx="10515600" cy="4914038"/>
              </a:xfrm>
              <a:prstGeom prst="rect">
                <a:avLst/>
              </a:prstGeom>
              <a:blipFill>
                <a:blip r:embed="rId2"/>
                <a:stretch>
                  <a:fillRect t="-1365" r="-754"/>
                </a:stretch>
              </a:blipFill>
            </p:spPr>
            <p:txBody>
              <a:bodyPr/>
              <a:lstStyle/>
              <a:p>
                <a:r>
                  <a:rPr lang="fr-FR">
                    <a:noFill/>
                  </a:rPr>
                  <a:t> </a:t>
                </a:r>
              </a:p>
            </p:txBody>
          </p:sp>
        </mc:Fallback>
      </mc:AlternateContent>
    </p:spTree>
    <p:extLst>
      <p:ext uri="{BB962C8B-B14F-4D97-AF65-F5344CB8AC3E}">
        <p14:creationId xmlns:p14="http://schemas.microsoft.com/office/powerpoint/2010/main" val="3973900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18</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smtClean="0"/>
              <a:t>Model architecture</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1" name="Groupe 50"/>
          <p:cNvGrpSpPr/>
          <p:nvPr/>
        </p:nvGrpSpPr>
        <p:grpSpPr>
          <a:xfrm>
            <a:off x="596479" y="919810"/>
            <a:ext cx="10962681" cy="5042406"/>
            <a:chOff x="596479" y="919810"/>
            <a:chExt cx="10962681" cy="5042406"/>
          </a:xfrm>
        </p:grpSpPr>
        <p:sp>
          <p:nvSpPr>
            <p:cNvPr id="8" name="Rectangle 7"/>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9" name="Rectangle 8"/>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 name="Rectangle 9"/>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err="1" smtClean="0">
                  <a:latin typeface="Calibri" panose="020F0502020204030204" pitchFamily="34" charset="0"/>
                  <a:cs typeface="Calibri" panose="020F0502020204030204" pitchFamily="34" charset="0"/>
                </a:rPr>
                <a:t>Canvas</a:t>
              </a:r>
              <a:r>
                <a:rPr lang="fr-FR" b="1" dirty="0" smtClean="0">
                  <a:latin typeface="Calibri" panose="020F0502020204030204" pitchFamily="34" charset="0"/>
                  <a:cs typeface="Calibri" panose="020F0502020204030204" pitchFamily="34" charset="0"/>
                </a:rPr>
                <a:t> inputs:</a:t>
              </a:r>
            </a:p>
            <a:p>
              <a:pPr algn="ctr"/>
              <a:r>
                <a:rPr lang="fr-FR" sz="1200" dirty="0" err="1">
                  <a:solidFill>
                    <a:schemeClr val="bg1">
                      <a:lumMod val="50000"/>
                    </a:schemeClr>
                  </a:solidFill>
                  <a:latin typeface="Calibri" panose="020F0502020204030204" pitchFamily="34" charset="0"/>
                  <a:cs typeface="Calibri" panose="020F0502020204030204" pitchFamily="34" charset="0"/>
                </a:rPr>
                <a:t>n.b</a:t>
              </a:r>
              <a:r>
                <a:rPr lang="fr-FR" sz="1200" dirty="0">
                  <a:solidFill>
                    <a:schemeClr val="bg1">
                      <a:lumMod val="50000"/>
                    </a:schemeClr>
                  </a:solidFill>
                  <a:latin typeface="Calibri" panose="020F0502020204030204" pitchFamily="34" charset="0"/>
                  <a:cs typeface="Calibri" panose="020F0502020204030204" pitchFamily="34" charset="0"/>
                </a:rPr>
                <a:t>: the first </a:t>
              </a:r>
              <a:r>
                <a:rPr lang="fr-FR" sz="1200" dirty="0" err="1">
                  <a:solidFill>
                    <a:schemeClr val="bg1">
                      <a:lumMod val="50000"/>
                    </a:schemeClr>
                  </a:solidFill>
                  <a:latin typeface="Calibri" panose="020F0502020204030204" pitchFamily="34" charset="0"/>
                  <a:cs typeface="Calibri" panose="020F0502020204030204" pitchFamily="34" charset="0"/>
                </a:rPr>
                <a:t>sheet</a:t>
              </a:r>
              <a:r>
                <a:rPr lang="fr-FR" sz="1200" dirty="0">
                  <a:solidFill>
                    <a:schemeClr val="bg1">
                      <a:lumMod val="50000"/>
                    </a:schemeClr>
                  </a:solidFill>
                  <a:latin typeface="Calibri" panose="020F0502020204030204" pitchFamily="34" charset="0"/>
                  <a:cs typeface="Calibri" panose="020F0502020204030204" pitchFamily="34" charset="0"/>
                </a:rPr>
                <a:t> of </a:t>
              </a:r>
              <a:r>
                <a:rPr lang="fr-FR" sz="1200" dirty="0" err="1">
                  <a:solidFill>
                    <a:schemeClr val="bg1">
                      <a:lumMod val="50000"/>
                    </a:schemeClr>
                  </a:solidFill>
                  <a:latin typeface="Calibri" panose="020F0502020204030204" pitchFamily="34" charset="0"/>
                  <a:cs typeface="Calibri" panose="020F0502020204030204" pitchFamily="34" charset="0"/>
                </a:rPr>
                <a:t>every</a:t>
              </a:r>
              <a:r>
                <a:rPr lang="fr-FR" sz="1200" dirty="0">
                  <a:solidFill>
                    <a:schemeClr val="bg1">
                      <a:lumMod val="50000"/>
                    </a:schemeClr>
                  </a:solidFill>
                  <a:latin typeface="Calibri" panose="020F0502020204030204" pitchFamily="34" charset="0"/>
                  <a:cs typeface="Calibri" panose="020F0502020204030204" pitchFamily="34" charset="0"/>
                </a:rPr>
                <a:t> layer </a:t>
              </a:r>
              <a:r>
                <a:rPr lang="fr-FR" sz="1200" dirty="0" err="1">
                  <a:solidFill>
                    <a:schemeClr val="bg1">
                      <a:lumMod val="50000"/>
                    </a:schemeClr>
                  </a:solidFill>
                  <a:latin typeface="Calibri" panose="020F0502020204030204" pitchFamily="34" charset="0"/>
                  <a:cs typeface="Calibri" panose="020F0502020204030204" pitchFamily="34" charset="0"/>
                </a:rPr>
                <a:t>contains</a:t>
              </a:r>
              <a:r>
                <a:rPr lang="fr-FR" sz="1200" dirty="0">
                  <a:solidFill>
                    <a:schemeClr val="bg1">
                      <a:lumMod val="50000"/>
                    </a:schemeClr>
                  </a:solidFill>
                  <a:latin typeface="Calibri" panose="020F0502020204030204" pitchFamily="34" charset="0"/>
                  <a:cs typeface="Calibri" panose="020F0502020204030204" pitchFamily="34" charset="0"/>
                </a:rPr>
                <a:t> the </a:t>
              </a:r>
              <a:r>
                <a:rPr lang="fr-FR" sz="1200" dirty="0" err="1">
                  <a:solidFill>
                    <a:schemeClr val="bg1">
                      <a:lumMod val="50000"/>
                    </a:schemeClr>
                  </a:solidFill>
                  <a:latin typeface="Calibri" panose="020F0502020204030204" pitchFamily="34" charset="0"/>
                  <a:cs typeface="Calibri" panose="020F0502020204030204" pitchFamily="34" charset="0"/>
                </a:rPr>
                <a:t>dictionary</a:t>
              </a:r>
              <a:r>
                <a:rPr lang="fr-FR" sz="1200" dirty="0">
                  <a:solidFill>
                    <a:schemeClr val="bg1">
                      <a:lumMod val="50000"/>
                    </a:schemeClr>
                  </a:solidFill>
                  <a:latin typeface="Calibri" panose="020F0502020204030204" pitchFamily="34" charset="0"/>
                  <a:cs typeface="Calibri" panose="020F0502020204030204" pitchFamily="34" charset="0"/>
                </a:rPr>
                <a:t> of </a:t>
              </a:r>
              <a:r>
                <a:rPr lang="fr-FR" sz="1200" dirty="0" err="1">
                  <a:solidFill>
                    <a:schemeClr val="bg1">
                      <a:lumMod val="50000"/>
                    </a:schemeClr>
                  </a:solidFill>
                  <a:latin typeface="Calibri" panose="020F0502020204030204" pitchFamily="34" charset="0"/>
                  <a:cs typeface="Calibri" panose="020F0502020204030204" pitchFamily="34" charset="0"/>
                </a:rPr>
                <a:t>elements</a:t>
              </a:r>
              <a:r>
                <a:rPr lang="fr-FR" sz="1200" dirty="0">
                  <a:solidFill>
                    <a:schemeClr val="bg1">
                      <a:lumMod val="50000"/>
                    </a:schemeClr>
                  </a:solidFill>
                  <a:latin typeface="Calibri" panose="020F0502020204030204" pitchFamily="34" charset="0"/>
                  <a:cs typeface="Calibri" panose="020F0502020204030204" pitchFamily="34" charset="0"/>
                </a:rPr>
                <a:t> </a:t>
              </a:r>
              <a:r>
                <a:rPr lang="fr-FR" sz="1200" dirty="0" err="1">
                  <a:solidFill>
                    <a:schemeClr val="bg1">
                      <a:lumMod val="50000"/>
                    </a:schemeClr>
                  </a:solidFill>
                  <a:latin typeface="Calibri" panose="020F0502020204030204" pitchFamily="34" charset="0"/>
                  <a:cs typeface="Calibri" panose="020F0502020204030204" pitchFamily="34" charset="0"/>
                </a:rPr>
                <a:t>used</a:t>
              </a:r>
              <a:r>
                <a:rPr lang="fr-FR" sz="1200" dirty="0">
                  <a:solidFill>
                    <a:schemeClr val="bg1">
                      <a:lumMod val="50000"/>
                    </a:schemeClr>
                  </a:solidFill>
                  <a:latin typeface="Calibri" panose="020F0502020204030204" pitchFamily="34" charset="0"/>
                  <a:cs typeface="Calibri" panose="020F0502020204030204" pitchFamily="34" charset="0"/>
                </a:rPr>
                <a:t> to </a:t>
              </a:r>
              <a:r>
                <a:rPr lang="fr-FR" sz="1200" dirty="0" err="1">
                  <a:solidFill>
                    <a:schemeClr val="bg1">
                      <a:lumMod val="50000"/>
                    </a:schemeClr>
                  </a:solidFill>
                  <a:latin typeface="Calibri" panose="020F0502020204030204" pitchFamily="34" charset="0"/>
                  <a:cs typeface="Calibri" panose="020F0502020204030204" pitchFamily="34" charset="0"/>
                </a:rPr>
                <a:t>ensure</a:t>
              </a:r>
              <a:r>
                <a:rPr lang="fr-FR" sz="1200" dirty="0">
                  <a:solidFill>
                    <a:schemeClr val="bg1">
                      <a:lumMod val="50000"/>
                    </a:schemeClr>
                  </a:solidFill>
                  <a:latin typeface="Calibri" panose="020F0502020204030204" pitchFamily="34" charset="0"/>
                  <a:cs typeface="Calibri" panose="020F0502020204030204" pitchFamily="34" charset="0"/>
                </a:rPr>
                <a:t> the </a:t>
              </a:r>
              <a:r>
                <a:rPr lang="fr-FR" sz="1200" dirty="0" err="1">
                  <a:solidFill>
                    <a:schemeClr val="bg1">
                      <a:lumMod val="50000"/>
                    </a:schemeClr>
                  </a:solidFill>
                  <a:latin typeface="Calibri" panose="020F0502020204030204" pitchFamily="34" charset="0"/>
                  <a:cs typeface="Calibri" panose="020F0502020204030204" pitchFamily="34" charset="0"/>
                </a:rPr>
                <a:t>homogeneity</a:t>
              </a:r>
              <a:r>
                <a:rPr lang="fr-FR" sz="1200" dirty="0">
                  <a:solidFill>
                    <a:schemeClr val="bg1">
                      <a:lumMod val="50000"/>
                    </a:schemeClr>
                  </a:solidFill>
                  <a:latin typeface="Calibri" panose="020F0502020204030204" pitchFamily="34" charset="0"/>
                  <a:cs typeface="Calibri" panose="020F0502020204030204" pitchFamily="34" charset="0"/>
                </a:rPr>
                <a:t> of data </a:t>
              </a:r>
              <a:r>
                <a:rPr lang="fr-FR" sz="1200" dirty="0" err="1">
                  <a:solidFill>
                    <a:schemeClr val="bg1">
                      <a:lumMod val="50000"/>
                    </a:schemeClr>
                  </a:solidFill>
                  <a:latin typeface="Calibri" panose="020F0502020204030204" pitchFamily="34" charset="0"/>
                  <a:cs typeface="Calibri" panose="020F0502020204030204" pitchFamily="34" charset="0"/>
                </a:rPr>
                <a:t>insered</a:t>
              </a:r>
              <a:r>
                <a:rPr lang="fr-FR" sz="1200" dirty="0">
                  <a:solidFill>
                    <a:schemeClr val="bg1">
                      <a:lumMod val="50000"/>
                    </a:schemeClr>
                  </a:solidFill>
                  <a:latin typeface="Calibri" panose="020F0502020204030204" pitchFamily="34" charset="0"/>
                  <a:cs typeface="Calibri" panose="020F0502020204030204" pitchFamily="34" charset="0"/>
                </a:rPr>
                <a:t> </a:t>
              </a:r>
            </a:p>
          </p:txBody>
        </p:sp>
        <p:sp>
          <p:nvSpPr>
            <p:cNvPr id="11" name="Rectangle 10"/>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err="1">
                  <a:latin typeface="Calibri" panose="020F0502020204030204" pitchFamily="34" charset="0"/>
                  <a:cs typeface="Calibri" panose="020F0502020204030204" pitchFamily="34" charset="0"/>
                </a:rPr>
                <a:t>Creating</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sub</a:t>
              </a:r>
              <a:r>
                <a:rPr lang="fr-FR" b="1" dirty="0">
                  <a:latin typeface="Calibri" panose="020F0502020204030204" pitchFamily="34" charset="0"/>
                  <a:cs typeface="Calibri" panose="020F0502020204030204" pitchFamily="34" charset="0"/>
                </a:rPr>
                <a:t>-scenarios</a:t>
              </a:r>
            </a:p>
            <a:p>
              <a:pPr algn="ctr"/>
              <a:r>
                <a:rPr lang="fr-FR" sz="1200" dirty="0">
                  <a:solidFill>
                    <a:schemeClr val="bg1">
                      <a:lumMod val="50000"/>
                    </a:schemeClr>
                  </a:solidFill>
                  <a:latin typeface="Calibri" panose="020F0502020204030204" pitchFamily="34" charset="0"/>
                  <a:cs typeface="Calibri" panose="020F0502020204030204" pitchFamily="34" charset="0"/>
                </a:rPr>
                <a:t>For </a:t>
              </a:r>
              <a:r>
                <a:rPr lang="fr-FR" sz="1200" dirty="0" smtClean="0">
                  <a:solidFill>
                    <a:schemeClr val="bg1">
                      <a:lumMod val="50000"/>
                    </a:schemeClr>
                  </a:solidFill>
                  <a:latin typeface="Calibri" panose="020F0502020204030204" pitchFamily="34" charset="0"/>
                  <a:cs typeface="Calibri" panose="020F0502020204030204" pitchFamily="34" charset="0"/>
                </a:rPr>
                <a:t>Mine/</a:t>
              </a:r>
              <a:r>
                <a:rPr lang="fr-FR" sz="1200" dirty="0" err="1" smtClean="0">
                  <a:solidFill>
                    <a:schemeClr val="bg1">
                      <a:lumMod val="50000"/>
                    </a:schemeClr>
                  </a:solidFill>
                  <a:latin typeface="Calibri" panose="020F0502020204030204" pitchFamily="34" charset="0"/>
                  <a:cs typeface="Calibri" panose="020F0502020204030204" pitchFamily="34" charset="0"/>
                </a:rPr>
                <a:t>beneficiation</a:t>
              </a:r>
              <a:r>
                <a:rPr lang="fr-FR" sz="1200" dirty="0" smtClean="0">
                  <a:solidFill>
                    <a:schemeClr val="bg1">
                      <a:lumMod val="50000"/>
                    </a:schemeClr>
                  </a:solidFill>
                  <a:latin typeface="Calibri" panose="020F0502020204030204" pitchFamily="34" charset="0"/>
                  <a:cs typeface="Calibri" panose="020F0502020204030204" pitchFamily="34" charset="0"/>
                </a:rPr>
                <a:t>, SAP, </a:t>
              </a:r>
              <a:endParaRPr lang="fr-FR" sz="1200" dirty="0">
                <a:solidFill>
                  <a:schemeClr val="bg1">
                    <a:lumMod val="50000"/>
                  </a:schemeClr>
                </a:solidFill>
                <a:latin typeface="Calibri" panose="020F0502020204030204" pitchFamily="34" charset="0"/>
                <a:cs typeface="Calibri" panose="020F0502020204030204" pitchFamily="34" charset="0"/>
              </a:endParaRPr>
            </a:p>
            <a:p>
              <a:pPr algn="ctr"/>
              <a:r>
                <a:rPr lang="fr-FR" sz="1200" dirty="0" smtClean="0">
                  <a:solidFill>
                    <a:schemeClr val="bg1">
                      <a:lumMod val="50000"/>
                    </a:schemeClr>
                  </a:solidFill>
                  <a:latin typeface="Calibri" panose="020F0502020204030204" pitchFamily="34" charset="0"/>
                  <a:cs typeface="Calibri" panose="020F0502020204030204" pitchFamily="34" charset="0"/>
                </a:rPr>
                <a:t>PAP, </a:t>
              </a:r>
            </a:p>
            <a:p>
              <a:pPr algn="ctr"/>
              <a:r>
                <a:rPr lang="fr-FR" sz="1200" dirty="0" smtClean="0">
                  <a:solidFill>
                    <a:schemeClr val="bg1">
                      <a:lumMod val="50000"/>
                    </a:schemeClr>
                  </a:solidFill>
                  <a:latin typeface="Calibri" panose="020F0502020204030204" pitchFamily="34" charset="0"/>
                  <a:cs typeface="Calibri" panose="020F0502020204030204" pitchFamily="34" charset="0"/>
                </a:rPr>
                <a:t> Granulation</a:t>
              </a:r>
              <a:endParaRPr lang="fr-FR" sz="1200" dirty="0">
                <a:solidFill>
                  <a:schemeClr val="bg1">
                    <a:lumMod val="50000"/>
                  </a:schemeClr>
                </a:solidFill>
                <a:latin typeface="Calibri" panose="020F0502020204030204" pitchFamily="34" charset="0"/>
                <a:cs typeface="Calibri" panose="020F0502020204030204" pitchFamily="34" charset="0"/>
              </a:endParaRPr>
            </a:p>
          </p:txBody>
        </p:sp>
        <p:sp>
          <p:nvSpPr>
            <p:cNvPr id="14" name="Rectangle 13"/>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16" name="Connecteur droit avec flèche 1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6" name="ZoneTexte 25"/>
            <p:cNvSpPr txBox="1"/>
            <p:nvPr/>
          </p:nvSpPr>
          <p:spPr>
            <a:xfrm>
              <a:off x="10550853" y="3185888"/>
              <a:ext cx="868957" cy="369332"/>
            </a:xfrm>
            <a:prstGeom prst="rect">
              <a:avLst/>
            </a:prstGeom>
            <a:noFill/>
          </p:spPr>
          <p:txBody>
            <a:bodyPr wrap="none" rtlCol="0">
              <a:spAutoFit/>
            </a:bodyPr>
            <a:lstStyle/>
            <a:p>
              <a:pPr algn="ctr"/>
              <a:r>
                <a:rPr lang="fr-FR" b="1" dirty="0" err="1" smtClean="0">
                  <a:latin typeface="Calibri" panose="020F0502020204030204" pitchFamily="34" charset="0"/>
                  <a:cs typeface="Calibri" panose="020F0502020204030204" pitchFamily="34" charset="0"/>
                </a:rPr>
                <a:t>Results</a:t>
              </a:r>
              <a:endParaRPr lang="fr-FR" b="1" dirty="0">
                <a:latin typeface="Calibri" panose="020F0502020204030204" pitchFamily="34" charset="0"/>
                <a:cs typeface="Calibri" panose="020F0502020204030204" pitchFamily="34" charset="0"/>
              </a:endParaRPr>
            </a:p>
          </p:txBody>
        </p:sp>
        <p:sp>
          <p:nvSpPr>
            <p:cNvPr id="31" name="Rectangle 30"/>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err="1">
                  <a:latin typeface="Calibri" panose="020F0502020204030204" pitchFamily="34" charset="0"/>
                  <a:cs typeface="Calibri" panose="020F0502020204030204" pitchFamily="34" charset="0"/>
                </a:rPr>
                <a:t>Creating</a:t>
              </a:r>
              <a:r>
                <a:rPr lang="fr-FR" b="1" dirty="0">
                  <a:latin typeface="Calibri" panose="020F0502020204030204" pitchFamily="34" charset="0"/>
                  <a:cs typeface="Calibri" panose="020F0502020204030204" pitchFamily="34" charset="0"/>
                </a:rPr>
                <a:t> </a:t>
              </a:r>
              <a:r>
                <a:rPr lang="fr-FR" b="1" dirty="0" smtClean="0">
                  <a:latin typeface="Calibri" panose="020F0502020204030204" pitchFamily="34" charset="0"/>
                  <a:cs typeface="Calibri" panose="020F0502020204030204" pitchFamily="34" charset="0"/>
                </a:rPr>
                <a:t>« </a:t>
              </a:r>
              <a:r>
                <a:rPr lang="fr-FR" b="1" dirty="0" err="1" smtClean="0">
                  <a:latin typeface="Calibri" panose="020F0502020204030204" pitchFamily="34" charset="0"/>
                  <a:cs typeface="Calibri" panose="020F0502020204030204" pitchFamily="34" charset="0"/>
                </a:rPr>
                <a:t>Entity</a:t>
              </a:r>
              <a:r>
                <a:rPr lang="fr-FR" b="1" dirty="0" smtClean="0">
                  <a:latin typeface="Calibri" panose="020F0502020204030204" pitchFamily="34" charset="0"/>
                  <a:cs typeface="Calibri" panose="020F0502020204030204" pitchFamily="34" charset="0"/>
                </a:rPr>
                <a:t> » </a:t>
              </a:r>
              <a:r>
                <a:rPr lang="fr-FR" b="1" dirty="0" err="1" smtClean="0">
                  <a:latin typeface="Calibri" panose="020F0502020204030204" pitchFamily="34" charset="0"/>
                  <a:cs typeface="Calibri" panose="020F0502020204030204" pitchFamily="34" charset="0"/>
                </a:rPr>
                <a:t>objects</a:t>
              </a:r>
              <a:endParaRPr lang="fr-FR" b="1" dirty="0">
                <a:latin typeface="Calibri" panose="020F0502020204030204" pitchFamily="34" charset="0"/>
                <a:cs typeface="Calibri" panose="020F0502020204030204" pitchFamily="34" charset="0"/>
              </a:endParaRPr>
            </a:p>
            <a:p>
              <a:pPr algn="ctr"/>
              <a:r>
                <a:rPr lang="fr-FR" sz="1200" dirty="0" err="1" smtClean="0">
                  <a:solidFill>
                    <a:schemeClr val="bg1">
                      <a:lumMod val="50000"/>
                    </a:schemeClr>
                  </a:solidFill>
                  <a:latin typeface="Calibri" panose="020F0502020204030204" pitchFamily="34" charset="0"/>
                  <a:cs typeface="Calibri" panose="020F0502020204030204" pitchFamily="34" charset="0"/>
                </a:rPr>
                <a:t>Individual</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objects</a:t>
              </a:r>
              <a:r>
                <a:rPr lang="fr-FR" sz="1200" dirty="0" smtClean="0">
                  <a:solidFill>
                    <a:schemeClr val="bg1">
                      <a:lumMod val="50000"/>
                    </a:schemeClr>
                  </a:solidFill>
                  <a:latin typeface="Calibri" panose="020F0502020204030204" pitchFamily="34" charset="0"/>
                  <a:cs typeface="Calibri" panose="020F0502020204030204" pitchFamily="34" charset="0"/>
                </a:rPr>
                <a:t> for </a:t>
              </a:r>
              <a:r>
                <a:rPr lang="fr-FR" sz="1200" dirty="0" err="1" smtClean="0">
                  <a:solidFill>
                    <a:schemeClr val="bg1">
                      <a:lumMod val="50000"/>
                    </a:schemeClr>
                  </a:solidFill>
                  <a:latin typeface="Calibri" panose="020F0502020204030204" pitchFamily="34" charset="0"/>
                  <a:cs typeface="Calibri" panose="020F0502020204030204" pitchFamily="34" charset="0"/>
                </a:rPr>
                <a:t>every</a:t>
              </a:r>
              <a:r>
                <a:rPr lang="fr-FR" sz="1200" dirty="0" smtClean="0">
                  <a:solidFill>
                    <a:schemeClr val="bg1">
                      <a:lumMod val="50000"/>
                    </a:schemeClr>
                  </a:solidFill>
                  <a:latin typeface="Calibri" panose="020F0502020204030204" pitchFamily="34" charset="0"/>
                  <a:cs typeface="Calibri" panose="020F0502020204030204" pitchFamily="34" charset="0"/>
                </a:rPr>
                <a:t> option </a:t>
              </a:r>
              <a:r>
                <a:rPr lang="fr-FR" sz="1200" dirty="0" err="1" smtClean="0">
                  <a:solidFill>
                    <a:schemeClr val="bg1">
                      <a:lumMod val="50000"/>
                    </a:schemeClr>
                  </a:solidFill>
                  <a:latin typeface="Calibri" panose="020F0502020204030204" pitchFamily="34" charset="0"/>
                  <a:cs typeface="Calibri" panose="020F0502020204030204" pitchFamily="34" charset="0"/>
                </a:rPr>
                <a:t>available</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containing</a:t>
              </a:r>
              <a:r>
                <a:rPr lang="fr-FR" sz="1200" dirty="0" smtClean="0">
                  <a:solidFill>
                    <a:schemeClr val="bg1">
                      <a:lumMod val="50000"/>
                    </a:schemeClr>
                  </a:solidFill>
                  <a:latin typeface="Calibri" panose="020F0502020204030204" pitchFamily="34" charset="0"/>
                  <a:cs typeface="Calibri" panose="020F0502020204030204" pitchFamily="34" charset="0"/>
                </a:rPr>
                <a:t> all relevant </a:t>
              </a:r>
              <a:r>
                <a:rPr lang="fr-FR" sz="1200" dirty="0" err="1" smtClean="0">
                  <a:solidFill>
                    <a:schemeClr val="bg1">
                      <a:lumMod val="50000"/>
                    </a:schemeClr>
                  </a:solidFill>
                  <a:latin typeface="Calibri" panose="020F0502020204030204" pitchFamily="34" charset="0"/>
                  <a:cs typeface="Calibri" panose="020F0502020204030204" pitchFamily="34" charset="0"/>
                </a:rPr>
                <a:t>related</a:t>
              </a:r>
              <a:r>
                <a:rPr lang="fr-FR" sz="1200" dirty="0" smtClean="0">
                  <a:solidFill>
                    <a:schemeClr val="bg1">
                      <a:lumMod val="50000"/>
                    </a:schemeClr>
                  </a:solidFill>
                  <a:latin typeface="Calibri" panose="020F0502020204030204" pitchFamily="34" charset="0"/>
                  <a:cs typeface="Calibri" panose="020F0502020204030204" pitchFamily="34" charset="0"/>
                </a:rPr>
                <a:t> data (</a:t>
              </a:r>
              <a:r>
                <a:rPr lang="fr-FR" sz="1200" dirty="0" err="1" smtClean="0">
                  <a:solidFill>
                    <a:schemeClr val="bg1">
                      <a:lumMod val="50000"/>
                    </a:schemeClr>
                  </a:solidFill>
                  <a:latin typeface="Calibri" panose="020F0502020204030204" pitchFamily="34" charset="0"/>
                  <a:cs typeface="Calibri" panose="020F0502020204030204" pitchFamily="34" charset="0"/>
                </a:rPr>
                <a:t>opex</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capex</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specific</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consumptions</a:t>
              </a:r>
              <a:r>
                <a:rPr lang="fr-FR" sz="1200" dirty="0" smtClean="0">
                  <a:solidFill>
                    <a:schemeClr val="bg1">
                      <a:lumMod val="50000"/>
                    </a:schemeClr>
                  </a:solidFill>
                  <a:latin typeface="Calibri" panose="020F0502020204030204" pitchFamily="34" charset="0"/>
                  <a:cs typeface="Calibri" panose="020F0502020204030204" pitchFamily="34" charset="0"/>
                </a:rPr>
                <a:t>, etc.)</a:t>
              </a:r>
              <a:endParaRPr lang="fr-FR" sz="1200" dirty="0">
                <a:solidFill>
                  <a:schemeClr val="bg1">
                    <a:lumMod val="50000"/>
                  </a:schemeClr>
                </a:solidFill>
                <a:latin typeface="Calibri" panose="020F0502020204030204" pitchFamily="34" charset="0"/>
                <a:cs typeface="Calibri" panose="020F0502020204030204" pitchFamily="34" charset="0"/>
              </a:endParaRPr>
            </a:p>
          </p:txBody>
        </p:sp>
        <p:cxnSp>
          <p:nvCxnSpPr>
            <p:cNvPr id="32" name="Connecteur droit avec flèche 31"/>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 name="Groupe 6"/>
            <p:cNvGrpSpPr/>
            <p:nvPr/>
          </p:nvGrpSpPr>
          <p:grpSpPr>
            <a:xfrm>
              <a:off x="6624706" y="919810"/>
              <a:ext cx="2975744" cy="5042406"/>
              <a:chOff x="6615741" y="1894115"/>
              <a:chExt cx="2975744" cy="5042406"/>
            </a:xfrm>
          </p:grpSpPr>
          <p:sp>
            <p:nvSpPr>
              <p:cNvPr id="12" name="Rectangle 11"/>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Calibri" panose="020F0502020204030204" pitchFamily="34" charset="0"/>
                    <a:cs typeface="Calibri" panose="020F0502020204030204" pitchFamily="34" charset="0"/>
                  </a:rPr>
                  <a:t>Granulation </a:t>
                </a:r>
                <a:r>
                  <a:rPr lang="fr-FR" b="1" dirty="0" err="1">
                    <a:latin typeface="Calibri" panose="020F0502020204030204" pitchFamily="34" charset="0"/>
                    <a:cs typeface="Calibri" panose="020F0502020204030204" pitchFamily="34" charset="0"/>
                  </a:rPr>
                  <a:t>solver</a:t>
                </a:r>
                <a:endParaRPr lang="fr-FR" b="1" dirty="0">
                  <a:latin typeface="Calibri" panose="020F0502020204030204" pitchFamily="34" charset="0"/>
                  <a:cs typeface="Calibri" panose="020F0502020204030204" pitchFamily="34" charset="0"/>
                </a:endParaRPr>
              </a:p>
              <a:p>
                <a:pPr algn="ctr"/>
                <a:r>
                  <a:rPr lang="fr-FR" sz="1200" dirty="0" err="1">
                    <a:solidFill>
                      <a:schemeClr val="bg1">
                        <a:lumMod val="50000"/>
                      </a:schemeClr>
                    </a:solidFill>
                    <a:latin typeface="Calibri" panose="020F0502020204030204" pitchFamily="34" charset="0"/>
                    <a:cs typeface="Calibri" panose="020F0502020204030204" pitchFamily="34" charset="0"/>
                  </a:rPr>
                  <a:t>Determining</a:t>
                </a:r>
                <a:r>
                  <a:rPr lang="fr-FR" sz="1200" dirty="0">
                    <a:solidFill>
                      <a:schemeClr val="bg1">
                        <a:lumMod val="50000"/>
                      </a:schemeClr>
                    </a:solidFill>
                    <a:latin typeface="Calibri" panose="020F0502020204030204" pitchFamily="34" charset="0"/>
                    <a:cs typeface="Calibri" panose="020F0502020204030204" pitchFamily="34" charset="0"/>
                  </a:rPr>
                  <a:t> </a:t>
                </a:r>
                <a:r>
                  <a:rPr lang="fr-FR" sz="1200" dirty="0" smtClean="0">
                    <a:solidFill>
                      <a:schemeClr val="bg1">
                        <a:lumMod val="50000"/>
                      </a:schemeClr>
                    </a:solidFill>
                    <a:latin typeface="Calibri" panose="020F0502020204030204" pitchFamily="34" charset="0"/>
                    <a:cs typeface="Calibri" panose="020F0502020204030204" pitchFamily="34" charset="0"/>
                  </a:rPr>
                  <a:t>best </a:t>
                </a:r>
                <a:r>
                  <a:rPr lang="fr-FR" sz="1200" dirty="0" err="1" smtClean="0">
                    <a:solidFill>
                      <a:schemeClr val="bg1">
                        <a:lumMod val="50000"/>
                      </a:schemeClr>
                    </a:solidFill>
                    <a:latin typeface="Calibri" panose="020F0502020204030204" pitchFamily="34" charset="0"/>
                    <a:cs typeface="Calibri" panose="020F0502020204030204" pitchFamily="34" charset="0"/>
                  </a:rPr>
                  <a:t>ferts</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a:solidFill>
                      <a:schemeClr val="bg1">
                        <a:lumMod val="50000"/>
                      </a:schemeClr>
                    </a:solidFill>
                    <a:latin typeface="Calibri" panose="020F0502020204030204" pitchFamily="34" charset="0"/>
                    <a:cs typeface="Calibri" panose="020F0502020204030204" pitchFamily="34" charset="0"/>
                  </a:rPr>
                  <a:t>production allocation </a:t>
                </a:r>
                <a:r>
                  <a:rPr lang="fr-FR" sz="1200" dirty="0" smtClean="0">
                    <a:solidFill>
                      <a:schemeClr val="bg1">
                        <a:lumMod val="50000"/>
                      </a:schemeClr>
                    </a:solidFill>
                    <a:latin typeface="Calibri" panose="020F0502020204030204" pitchFamily="34" charset="0"/>
                    <a:cs typeface="Calibri" panose="020F0502020204030204" pitchFamily="34" charset="0"/>
                  </a:rPr>
                  <a:t>and </a:t>
                </a:r>
                <a:r>
                  <a:rPr lang="fr-FR" sz="1200" dirty="0" err="1" smtClean="0">
                    <a:solidFill>
                      <a:schemeClr val="bg1">
                        <a:lumMod val="50000"/>
                      </a:schemeClr>
                    </a:solidFill>
                    <a:latin typeface="Calibri" panose="020F0502020204030204" pitchFamily="34" charset="0"/>
                    <a:cs typeface="Calibri" panose="020F0502020204030204" pitchFamily="34" charset="0"/>
                  </a:rPr>
                  <a:t>capex</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sequence</a:t>
                </a:r>
                <a:r>
                  <a:rPr lang="fr-FR" sz="1200" dirty="0" smtClean="0">
                    <a:solidFill>
                      <a:schemeClr val="bg1">
                        <a:lumMod val="50000"/>
                      </a:schemeClr>
                    </a:solidFill>
                    <a:latin typeface="Calibri" panose="020F0502020204030204" pitchFamily="34" charset="0"/>
                    <a:cs typeface="Calibri" panose="020F0502020204030204" pitchFamily="34" charset="0"/>
                  </a:rPr>
                  <a:t> for a </a:t>
                </a:r>
                <a:r>
                  <a:rPr lang="fr-FR" sz="1200" dirty="0" err="1" smtClean="0">
                    <a:solidFill>
                      <a:schemeClr val="bg1">
                        <a:lumMod val="50000"/>
                      </a:schemeClr>
                    </a:solidFill>
                    <a:latin typeface="Calibri" panose="020F0502020204030204" pitchFamily="34" charset="0"/>
                    <a:cs typeface="Calibri" panose="020F0502020204030204" pitchFamily="34" charset="0"/>
                  </a:rPr>
                  <a:t>given</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subscenario</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Storing</a:t>
                </a:r>
                <a:r>
                  <a:rPr lang="fr-FR" sz="1200" dirty="0" smtClean="0">
                    <a:solidFill>
                      <a:schemeClr val="bg1">
                        <a:lumMod val="50000"/>
                      </a:schemeClr>
                    </a:solidFill>
                    <a:latin typeface="Calibri" panose="020F0502020204030204" pitchFamily="34" charset="0"/>
                    <a:cs typeface="Calibri" panose="020F0502020204030204" pitchFamily="34" charset="0"/>
                  </a:rPr>
                  <a:t> the data in the relevant granulation </a:t>
                </a:r>
                <a:r>
                  <a:rPr lang="fr-FR" sz="1200" dirty="0" err="1" smtClean="0">
                    <a:solidFill>
                      <a:schemeClr val="bg1">
                        <a:lumMod val="50000"/>
                      </a:schemeClr>
                    </a:solidFill>
                    <a:latin typeface="Calibri" panose="020F0502020204030204" pitchFamily="34" charset="0"/>
                    <a:cs typeface="Calibri" panose="020F0502020204030204" pitchFamily="34" charset="0"/>
                  </a:rPr>
                  <a:t>units</a:t>
                </a:r>
                <a:endParaRPr lang="fr-FR" sz="1200" dirty="0">
                  <a:solidFill>
                    <a:schemeClr val="bg1">
                      <a:lumMod val="50000"/>
                    </a:schemeClr>
                  </a:solidFill>
                  <a:latin typeface="Calibri" panose="020F0502020204030204" pitchFamily="34" charset="0"/>
                  <a:cs typeface="Calibri" panose="020F0502020204030204" pitchFamily="34" charset="0"/>
                </a:endParaRPr>
              </a:p>
            </p:txBody>
          </p:sp>
          <p:cxnSp>
            <p:nvCxnSpPr>
              <p:cNvPr id="34" name="Connecteur droit avec flèche 33"/>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5" name="Rectangle 34"/>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Calibri" panose="020F0502020204030204" pitchFamily="34" charset="0"/>
                    <a:cs typeface="Calibri" panose="020F0502020204030204" pitchFamily="34" charset="0"/>
                  </a:rPr>
                  <a:t>Back-Propagation</a:t>
                </a:r>
                <a:endParaRPr lang="fr-FR" b="1" dirty="0">
                  <a:latin typeface="Calibri" panose="020F0502020204030204" pitchFamily="34" charset="0"/>
                  <a:cs typeface="Calibri" panose="020F0502020204030204" pitchFamily="34" charset="0"/>
                </a:endParaRPr>
              </a:p>
              <a:p>
                <a:pPr algn="ctr"/>
                <a:r>
                  <a:rPr lang="fr-FR" sz="1200" dirty="0" err="1" smtClean="0">
                    <a:solidFill>
                      <a:schemeClr val="bg1">
                        <a:lumMod val="50000"/>
                      </a:schemeClr>
                    </a:solidFill>
                    <a:latin typeface="Calibri" panose="020F0502020204030204" pitchFamily="34" charset="0"/>
                    <a:cs typeface="Calibri" panose="020F0502020204030204" pitchFamily="34" charset="0"/>
                  </a:rPr>
                  <a:t>Starting</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from</a:t>
                </a:r>
                <a:r>
                  <a:rPr lang="fr-FR" sz="1200" dirty="0" smtClean="0">
                    <a:solidFill>
                      <a:schemeClr val="bg1">
                        <a:lumMod val="50000"/>
                      </a:schemeClr>
                    </a:solidFill>
                    <a:latin typeface="Calibri" panose="020F0502020204030204" pitchFamily="34" charset="0"/>
                    <a:cs typeface="Calibri" panose="020F0502020204030204" pitchFamily="34" charset="0"/>
                  </a:rPr>
                  <a:t> granulation and the </a:t>
                </a:r>
                <a:r>
                  <a:rPr lang="fr-FR" sz="1200" dirty="0" err="1" smtClean="0">
                    <a:solidFill>
                      <a:schemeClr val="bg1">
                        <a:lumMod val="50000"/>
                      </a:schemeClr>
                    </a:solidFill>
                    <a:latin typeface="Calibri" panose="020F0502020204030204" pitchFamily="34" charset="0"/>
                    <a:cs typeface="Calibri" panose="020F0502020204030204" pitchFamily="34" charset="0"/>
                  </a:rPr>
                  <a:t>provided</a:t>
                </a:r>
                <a:r>
                  <a:rPr lang="fr-FR" sz="1200" dirty="0" smtClean="0">
                    <a:solidFill>
                      <a:schemeClr val="bg1">
                        <a:lumMod val="50000"/>
                      </a:schemeClr>
                    </a:solidFill>
                    <a:latin typeface="Calibri" panose="020F0502020204030204" pitchFamily="34" charset="0"/>
                    <a:cs typeface="Calibri" panose="020F0502020204030204" pitchFamily="34" charset="0"/>
                  </a:rPr>
                  <a:t> sales plan, </a:t>
                </a:r>
                <a:r>
                  <a:rPr lang="fr-FR" sz="1200" dirty="0" err="1" smtClean="0">
                    <a:solidFill>
                      <a:schemeClr val="bg1">
                        <a:lumMod val="50000"/>
                      </a:schemeClr>
                    </a:solidFill>
                    <a:latin typeface="Calibri" panose="020F0502020204030204" pitchFamily="34" charset="0"/>
                    <a:cs typeface="Calibri" panose="020F0502020204030204" pitchFamily="34" charset="0"/>
                  </a:rPr>
                  <a:t>every</a:t>
                </a:r>
                <a:r>
                  <a:rPr lang="fr-FR" sz="1200" dirty="0" smtClean="0">
                    <a:solidFill>
                      <a:schemeClr val="bg1">
                        <a:lumMod val="50000"/>
                      </a:schemeClr>
                    </a:solidFill>
                    <a:latin typeface="Calibri" panose="020F0502020204030204" pitchFamily="34" charset="0"/>
                    <a:cs typeface="Calibri" panose="020F0502020204030204" pitchFamily="34" charset="0"/>
                  </a:rPr>
                  <a:t> layer tries to </a:t>
                </a:r>
                <a:r>
                  <a:rPr lang="fr-FR" sz="1200" dirty="0" err="1" smtClean="0">
                    <a:solidFill>
                      <a:schemeClr val="bg1">
                        <a:lumMod val="50000"/>
                      </a:schemeClr>
                    </a:solidFill>
                    <a:latin typeface="Calibri" panose="020F0502020204030204" pitchFamily="34" charset="0"/>
                    <a:cs typeface="Calibri" panose="020F0502020204030204" pitchFamily="34" charset="0"/>
                  </a:rPr>
                  <a:t>produce</a:t>
                </a:r>
                <a:r>
                  <a:rPr lang="fr-FR" sz="1200" dirty="0" smtClean="0">
                    <a:solidFill>
                      <a:schemeClr val="bg1">
                        <a:lumMod val="50000"/>
                      </a:schemeClr>
                    </a:solidFill>
                    <a:latin typeface="Calibri" panose="020F0502020204030204" pitchFamily="34" charset="0"/>
                    <a:cs typeface="Calibri" panose="020F0502020204030204" pitchFamily="34" charset="0"/>
                  </a:rPr>
                  <a:t> the </a:t>
                </a:r>
                <a:r>
                  <a:rPr lang="fr-FR" sz="1200" dirty="0" err="1" smtClean="0">
                    <a:solidFill>
                      <a:schemeClr val="bg1">
                        <a:lumMod val="50000"/>
                      </a:schemeClr>
                    </a:solidFill>
                    <a:latin typeface="Calibri" panose="020F0502020204030204" pitchFamily="34" charset="0"/>
                    <a:cs typeface="Calibri" panose="020F0502020204030204" pitchFamily="34" charset="0"/>
                  </a:rPr>
                  <a:t>required</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quantities</a:t>
                </a:r>
                <a:r>
                  <a:rPr lang="fr-FR" sz="1200" dirty="0" smtClean="0">
                    <a:solidFill>
                      <a:schemeClr val="bg1">
                        <a:lumMod val="50000"/>
                      </a:schemeClr>
                    </a:solidFill>
                    <a:latin typeface="Calibri" panose="020F0502020204030204" pitchFamily="34" charset="0"/>
                    <a:cs typeface="Calibri" panose="020F0502020204030204" pitchFamily="34" charset="0"/>
                  </a:rPr>
                  <a:t>, and drives the </a:t>
                </a:r>
                <a:r>
                  <a:rPr lang="fr-FR" sz="1200" dirty="0" err="1" smtClean="0">
                    <a:solidFill>
                      <a:schemeClr val="bg1">
                        <a:lumMod val="50000"/>
                      </a:schemeClr>
                    </a:solidFill>
                    <a:latin typeface="Calibri" panose="020F0502020204030204" pitchFamily="34" charset="0"/>
                    <a:cs typeface="Calibri" panose="020F0502020204030204" pitchFamily="34" charset="0"/>
                  </a:rPr>
                  <a:t>previous</a:t>
                </a:r>
                <a:r>
                  <a:rPr lang="fr-FR" sz="1200" dirty="0" smtClean="0">
                    <a:solidFill>
                      <a:schemeClr val="bg1">
                        <a:lumMod val="50000"/>
                      </a:schemeClr>
                    </a:solidFill>
                    <a:latin typeface="Calibri" panose="020F0502020204030204" pitchFamily="34" charset="0"/>
                    <a:cs typeface="Calibri" panose="020F0502020204030204" pitchFamily="34" charset="0"/>
                  </a:rPr>
                  <a:t> layer to </a:t>
                </a:r>
                <a:r>
                  <a:rPr lang="fr-FR" sz="1200" dirty="0" err="1" smtClean="0">
                    <a:solidFill>
                      <a:schemeClr val="bg1">
                        <a:lumMod val="50000"/>
                      </a:schemeClr>
                    </a:solidFill>
                    <a:latin typeface="Calibri" panose="020F0502020204030204" pitchFamily="34" charset="0"/>
                    <a:cs typeface="Calibri" panose="020F0502020204030204" pitchFamily="34" charset="0"/>
                  </a:rPr>
                  <a:t>meet</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its</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demand</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Example</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ferts</a:t>
                </a:r>
                <a:r>
                  <a:rPr lang="fr-FR" sz="1200" dirty="0" smtClean="0">
                    <a:solidFill>
                      <a:schemeClr val="bg1">
                        <a:lumMod val="50000"/>
                      </a:schemeClr>
                    </a:solidFill>
                    <a:latin typeface="Calibri" panose="020F0502020204030204" pitchFamily="34" charset="0"/>
                    <a:cs typeface="Calibri" panose="020F0502020204030204" pitchFamily="34" charset="0"/>
                  </a:rPr>
                  <a:t> SP + ACP SP drive ACP layer production, ACP layer drives </a:t>
                </a:r>
                <a:r>
                  <a:rPr lang="fr-FR" sz="1200" dirty="0" err="1" smtClean="0">
                    <a:solidFill>
                      <a:schemeClr val="bg1">
                        <a:lumMod val="50000"/>
                      </a:schemeClr>
                    </a:solidFill>
                    <a:latin typeface="Calibri" panose="020F0502020204030204" pitchFamily="34" charset="0"/>
                    <a:cs typeface="Calibri" panose="020F0502020204030204" pitchFamily="34" charset="0"/>
                  </a:rPr>
                  <a:t>both</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Beneficiation</a:t>
                </a:r>
                <a:r>
                  <a:rPr lang="fr-FR" sz="1200" dirty="0" smtClean="0">
                    <a:solidFill>
                      <a:schemeClr val="bg1">
                        <a:lumMod val="50000"/>
                      </a:schemeClr>
                    </a:solidFill>
                    <a:latin typeface="Calibri" panose="020F0502020204030204" pitchFamily="34" charset="0"/>
                    <a:cs typeface="Calibri" panose="020F0502020204030204" pitchFamily="34" charset="0"/>
                  </a:rPr>
                  <a:t> and SAP </a:t>
                </a:r>
                <a:r>
                  <a:rPr lang="fr-FR" sz="1200" dirty="0" err="1" smtClean="0">
                    <a:solidFill>
                      <a:schemeClr val="bg1">
                        <a:lumMod val="50000"/>
                      </a:schemeClr>
                    </a:solidFill>
                    <a:latin typeface="Calibri" panose="020F0502020204030204" pitchFamily="34" charset="0"/>
                    <a:cs typeface="Calibri" panose="020F0502020204030204" pitchFamily="34" charset="0"/>
                  </a:rPr>
                  <a:t>layers</a:t>
                </a:r>
                <a:r>
                  <a:rPr lang="fr-FR" sz="1200" dirty="0" smtClean="0">
                    <a:solidFill>
                      <a:schemeClr val="bg1">
                        <a:lumMod val="50000"/>
                      </a:schemeClr>
                    </a:solidFill>
                    <a:latin typeface="Calibri" panose="020F0502020204030204" pitchFamily="34" charset="0"/>
                    <a:cs typeface="Calibri" panose="020F0502020204030204" pitchFamily="34" charset="0"/>
                  </a:rPr>
                  <a:t>, etc.</a:t>
                </a:r>
                <a:endParaRPr lang="fr-FR" sz="1200" dirty="0">
                  <a:solidFill>
                    <a:schemeClr val="bg1">
                      <a:lumMod val="50000"/>
                    </a:schemeClr>
                  </a:solidFill>
                  <a:latin typeface="Calibri" panose="020F0502020204030204" pitchFamily="34" charset="0"/>
                  <a:cs typeface="Calibri" panose="020F0502020204030204" pitchFamily="34" charset="0"/>
                </a:endParaRPr>
              </a:p>
            </p:txBody>
          </p:sp>
          <p:sp>
            <p:nvSpPr>
              <p:cNvPr id="36" name="Rectangle 35"/>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err="1" smtClean="0">
                    <a:latin typeface="Calibri" panose="020F0502020204030204" pitchFamily="34" charset="0"/>
                    <a:cs typeface="Calibri" panose="020F0502020204030204" pitchFamily="34" charset="0"/>
                  </a:rPr>
                  <a:t>Logistics</a:t>
                </a:r>
                <a:r>
                  <a:rPr lang="fr-FR" b="1" dirty="0" smtClean="0">
                    <a:latin typeface="Calibri" panose="020F0502020204030204" pitchFamily="34" charset="0"/>
                    <a:cs typeface="Calibri" panose="020F0502020204030204" pitchFamily="34" charset="0"/>
                  </a:rPr>
                  <a:t> </a:t>
                </a:r>
                <a:r>
                  <a:rPr lang="fr-FR" b="1" dirty="0" err="1" smtClean="0">
                    <a:latin typeface="Calibri" panose="020F0502020204030204" pitchFamily="34" charset="0"/>
                    <a:cs typeface="Calibri" panose="020F0502020204030204" pitchFamily="34" charset="0"/>
                  </a:rPr>
                  <a:t>solver</a:t>
                </a:r>
                <a:endParaRPr lang="fr-FR" b="1" dirty="0">
                  <a:latin typeface="Calibri" panose="020F0502020204030204" pitchFamily="34" charset="0"/>
                  <a:cs typeface="Calibri" panose="020F0502020204030204" pitchFamily="34" charset="0"/>
                </a:endParaRPr>
              </a:p>
              <a:p>
                <a:pPr algn="ctr"/>
                <a:r>
                  <a:rPr lang="fr-FR" sz="1200" dirty="0" smtClean="0">
                    <a:solidFill>
                      <a:schemeClr val="bg1">
                        <a:lumMod val="50000"/>
                      </a:schemeClr>
                    </a:solidFill>
                    <a:latin typeface="Calibri" panose="020F0502020204030204" pitchFamily="34" charset="0"/>
                    <a:cs typeface="Calibri" panose="020F0502020204030204" pitchFamily="34" charset="0"/>
                  </a:rPr>
                  <a:t>Once all </a:t>
                </a:r>
                <a:r>
                  <a:rPr lang="fr-FR" sz="1200" dirty="0" err="1" smtClean="0">
                    <a:solidFill>
                      <a:schemeClr val="bg1">
                        <a:lumMod val="50000"/>
                      </a:schemeClr>
                    </a:solidFill>
                    <a:latin typeface="Calibri" panose="020F0502020204030204" pitchFamily="34" charset="0"/>
                    <a:cs typeface="Calibri" panose="020F0502020204030204" pitchFamily="34" charset="0"/>
                  </a:rPr>
                  <a:t>material</a:t>
                </a:r>
                <a:r>
                  <a:rPr lang="fr-FR" sz="1200" dirty="0" smtClean="0">
                    <a:solidFill>
                      <a:schemeClr val="bg1">
                        <a:lumMod val="50000"/>
                      </a:schemeClr>
                    </a:solidFill>
                    <a:latin typeface="Calibri" panose="020F0502020204030204" pitchFamily="34" charset="0"/>
                    <a:cs typeface="Calibri" panose="020F0502020204030204" pitchFamily="34" charset="0"/>
                  </a:rPr>
                  <a:t> fluxes and production are </a:t>
                </a:r>
                <a:r>
                  <a:rPr lang="fr-FR" sz="1200" dirty="0" err="1" smtClean="0">
                    <a:solidFill>
                      <a:schemeClr val="bg1">
                        <a:lumMod val="50000"/>
                      </a:schemeClr>
                    </a:solidFill>
                    <a:latin typeface="Calibri" panose="020F0502020204030204" pitchFamily="34" charset="0"/>
                    <a:cs typeface="Calibri" panose="020F0502020204030204" pitchFamily="34" charset="0"/>
                  </a:rPr>
                  <a:t>determined</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logistics</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solver</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determines</a:t>
                </a:r>
                <a:r>
                  <a:rPr lang="fr-FR" sz="1200" dirty="0" smtClean="0">
                    <a:solidFill>
                      <a:schemeClr val="bg1">
                        <a:lumMod val="50000"/>
                      </a:schemeClr>
                    </a:solidFill>
                    <a:latin typeface="Calibri" panose="020F0502020204030204" pitchFamily="34" charset="0"/>
                    <a:cs typeface="Calibri" panose="020F0502020204030204" pitchFamily="34" charset="0"/>
                  </a:rPr>
                  <a:t> best </a:t>
                </a:r>
                <a:r>
                  <a:rPr lang="fr-FR" sz="1200" dirty="0" err="1" smtClean="0">
                    <a:solidFill>
                      <a:schemeClr val="bg1">
                        <a:lumMod val="50000"/>
                      </a:schemeClr>
                    </a:solidFill>
                    <a:latin typeface="Calibri" panose="020F0502020204030204" pitchFamily="34" charset="0"/>
                    <a:cs typeface="Calibri" panose="020F0502020204030204" pitchFamily="34" charset="0"/>
                  </a:rPr>
                  <a:t>logistics</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scheme</a:t>
                </a:r>
                <a:r>
                  <a:rPr lang="fr-FR" sz="1200" dirty="0" smtClean="0">
                    <a:solidFill>
                      <a:schemeClr val="bg1">
                        <a:lumMod val="50000"/>
                      </a:schemeClr>
                    </a:solidFill>
                    <a:latin typeface="Calibri" panose="020F0502020204030204" pitchFamily="34" charset="0"/>
                    <a:cs typeface="Calibri" panose="020F0502020204030204" pitchFamily="34" charset="0"/>
                  </a:rPr>
                  <a:t> to </a:t>
                </a:r>
                <a:r>
                  <a:rPr lang="fr-FR" sz="1200" dirty="0" err="1" smtClean="0">
                    <a:solidFill>
                      <a:schemeClr val="bg1">
                        <a:lumMod val="50000"/>
                      </a:schemeClr>
                    </a:solidFill>
                    <a:latin typeface="Calibri" panose="020F0502020204030204" pitchFamily="34" charset="0"/>
                    <a:cs typeface="Calibri" panose="020F0502020204030204" pitchFamily="34" charset="0"/>
                  </a:rPr>
                  <a:t>satisfy</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these</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needs</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while</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optimizing</a:t>
                </a:r>
                <a:r>
                  <a:rPr lang="fr-FR" sz="1200" dirty="0" smtClean="0">
                    <a:solidFill>
                      <a:schemeClr val="bg1">
                        <a:lumMod val="50000"/>
                      </a:schemeClr>
                    </a:solidFill>
                    <a:latin typeface="Calibri" panose="020F0502020204030204" pitchFamily="34" charset="0"/>
                    <a:cs typeface="Calibri" panose="020F0502020204030204" pitchFamily="34" charset="0"/>
                  </a:rPr>
                  <a:t> </a:t>
                </a:r>
                <a:r>
                  <a:rPr lang="fr-FR" sz="1200" dirty="0" err="1" smtClean="0">
                    <a:solidFill>
                      <a:schemeClr val="bg1">
                        <a:lumMod val="50000"/>
                      </a:schemeClr>
                    </a:solidFill>
                    <a:latin typeface="Calibri" panose="020F0502020204030204" pitchFamily="34" charset="0"/>
                    <a:cs typeface="Calibri" panose="020F0502020204030204" pitchFamily="34" charset="0"/>
                  </a:rPr>
                  <a:t>npv</a:t>
                </a:r>
                <a:endParaRPr lang="fr-FR" sz="1200" dirty="0">
                  <a:solidFill>
                    <a:schemeClr val="bg1">
                      <a:lumMod val="50000"/>
                    </a:schemeClr>
                  </a:solidFill>
                  <a:latin typeface="Calibri" panose="020F0502020204030204" pitchFamily="34" charset="0"/>
                  <a:cs typeface="Calibri" panose="020F0502020204030204" pitchFamily="34" charset="0"/>
                </a:endParaRPr>
              </a:p>
            </p:txBody>
          </p:sp>
          <p:cxnSp>
            <p:nvCxnSpPr>
              <p:cNvPr id="37" name="Connecteur droit avec flèche 36"/>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39" name="Connecteur en angle 38"/>
            <p:cNvCxnSpPr>
              <a:stCxn id="11" idx="0"/>
              <a:endCxn id="12"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Connecteur en angle 40"/>
            <p:cNvCxnSpPr>
              <a:stCxn id="12" idx="3"/>
              <a:endCxn id="14"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ngle 44"/>
            <p:cNvCxnSpPr>
              <a:stCxn id="36" idx="3"/>
              <a:endCxn id="14"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35" idx="3"/>
              <a:endCxn id="14"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302954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re 1"/>
          <p:cNvSpPr>
            <a:spLocks noGrp="1"/>
          </p:cNvSpPr>
          <p:nvPr>
            <p:ph type="title"/>
          </p:nvPr>
        </p:nvSpPr>
        <p:spPr>
          <a:xfrm>
            <a:off x="838200" y="94667"/>
            <a:ext cx="10515600" cy="948520"/>
          </a:xfrm>
        </p:spPr>
        <p:txBody>
          <a:bodyPr/>
          <a:lstStyle/>
          <a:p>
            <a:r>
              <a:rPr lang="fr-FR" dirty="0" err="1"/>
              <a:t>Creating</a:t>
            </a:r>
            <a:r>
              <a:rPr lang="fr-FR" dirty="0"/>
              <a:t> « </a:t>
            </a:r>
            <a:r>
              <a:rPr lang="fr-FR" dirty="0" err="1"/>
              <a:t>Entity</a:t>
            </a:r>
            <a:r>
              <a:rPr lang="fr-FR" dirty="0"/>
              <a:t> » </a:t>
            </a:r>
            <a:r>
              <a:rPr lang="fr-FR" dirty="0" err="1" smtClean="0"/>
              <a:t>Objects</a:t>
            </a:r>
            <a:endParaRPr lang="fr-FR" dirty="0"/>
          </a:p>
        </p:txBody>
      </p:sp>
      <p:sp>
        <p:nvSpPr>
          <p:cNvPr id="28" name="Espace réservé du numéro de diapositive 2"/>
          <p:cNvSpPr txBox="1">
            <a:spLocks/>
          </p:cNvSpPr>
          <p:nvPr/>
        </p:nvSpPr>
        <p:spPr>
          <a:xfrm>
            <a:off x="10633800" y="6356349"/>
            <a:ext cx="720000" cy="36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8E7AD6D-3F89-684A-BD5F-28F82F8A3A3D}" type="slidenum">
              <a:rPr lang="fr-FR" sz="1050" smtClean="0">
                <a:solidFill>
                  <a:schemeClr val="accent1"/>
                </a:solidFill>
              </a:rPr>
              <a:pPr/>
              <a:t>19</a:t>
            </a:fld>
            <a:endParaRPr lang="fr-FR" sz="1050" dirty="0">
              <a:solidFill>
                <a:schemeClr val="accent1"/>
              </a:solidFill>
            </a:endParaRPr>
          </a:p>
        </p:txBody>
      </p:sp>
      <p:sp>
        <p:nvSpPr>
          <p:cNvPr id="34" name="Espace réservé du contenu 4"/>
          <p:cNvSpPr txBox="1">
            <a:spLocks/>
          </p:cNvSpPr>
          <p:nvPr/>
        </p:nvSpPr>
        <p:spPr>
          <a:xfrm>
            <a:off x="156152"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79" name="Groupe 78"/>
          <p:cNvGrpSpPr/>
          <p:nvPr/>
        </p:nvGrpSpPr>
        <p:grpSpPr>
          <a:xfrm>
            <a:off x="1840410" y="2451132"/>
            <a:ext cx="7662345" cy="3828610"/>
            <a:chOff x="1752046" y="1482444"/>
            <a:chExt cx="7662345" cy="3828610"/>
          </a:xfrm>
        </p:grpSpPr>
        <p:pic>
          <p:nvPicPr>
            <p:cNvPr id="74" name="Image 73"/>
            <p:cNvPicPr>
              <a:picLocks noChangeAspect="1"/>
            </p:cNvPicPr>
            <p:nvPr/>
          </p:nvPicPr>
          <p:blipFill>
            <a:blip r:embed="rId2"/>
            <a:stretch>
              <a:fillRect/>
            </a:stretch>
          </p:blipFill>
          <p:spPr>
            <a:xfrm>
              <a:off x="2933658" y="1482444"/>
              <a:ext cx="6480733" cy="3311770"/>
            </a:xfrm>
            <a:prstGeom prst="rect">
              <a:avLst/>
            </a:prstGeom>
          </p:spPr>
        </p:pic>
        <p:sp>
          <p:nvSpPr>
            <p:cNvPr id="68" name="ZoneTexte 67"/>
            <p:cNvSpPr txBox="1"/>
            <p:nvPr/>
          </p:nvSpPr>
          <p:spPr>
            <a:xfrm>
              <a:off x="1752046" y="3655732"/>
              <a:ext cx="976818" cy="646331"/>
            </a:xfrm>
            <a:prstGeom prst="rect">
              <a:avLst/>
            </a:prstGeom>
            <a:noFill/>
          </p:spPr>
          <p:txBody>
            <a:bodyPr wrap="square" rtlCol="0">
              <a:spAutoFit/>
            </a:bodyPr>
            <a:lstStyle/>
            <a:p>
              <a:r>
                <a:rPr lang="en-US" sz="1200" dirty="0" smtClean="0">
                  <a:solidFill>
                    <a:schemeClr val="accent1">
                      <a:lumMod val="75000"/>
                    </a:schemeClr>
                  </a:solidFill>
                  <a:latin typeface="Calibri" panose="020F0502020204030204" pitchFamily="34" charset="0"/>
                  <a:cs typeface="Calibri" panose="020F0502020204030204" pitchFamily="34" charset="0"/>
                </a:rPr>
                <a:t>Sales plan by product by year</a:t>
              </a:r>
              <a:endParaRPr lang="en-US" sz="1200" dirty="0">
                <a:solidFill>
                  <a:schemeClr val="accent1">
                    <a:lumMod val="75000"/>
                  </a:schemeClr>
                </a:solidFill>
                <a:latin typeface="Calibri" panose="020F0502020204030204" pitchFamily="34" charset="0"/>
                <a:cs typeface="Calibri" panose="020F0502020204030204" pitchFamily="34" charset="0"/>
              </a:endParaRPr>
            </a:p>
          </p:txBody>
        </p:sp>
        <p:sp>
          <p:nvSpPr>
            <p:cNvPr id="69" name="ZoneTexte 68"/>
            <p:cNvSpPr txBox="1"/>
            <p:nvPr/>
          </p:nvSpPr>
          <p:spPr>
            <a:xfrm>
              <a:off x="5553601" y="5017547"/>
              <a:ext cx="2113066" cy="276999"/>
            </a:xfrm>
            <a:prstGeom prst="rect">
              <a:avLst/>
            </a:prstGeom>
            <a:noFill/>
          </p:spPr>
          <p:txBody>
            <a:bodyPr wrap="square" rtlCol="0">
              <a:spAutoFit/>
            </a:bodyPr>
            <a:lstStyle/>
            <a:p>
              <a:r>
                <a:rPr lang="fr-FR" sz="1200" dirty="0" err="1" smtClean="0">
                  <a:solidFill>
                    <a:schemeClr val="accent1">
                      <a:lumMod val="75000"/>
                    </a:schemeClr>
                  </a:solidFill>
                  <a:latin typeface="Calibri" panose="020F0502020204030204" pitchFamily="34" charset="0"/>
                  <a:cs typeface="Calibri" panose="020F0502020204030204" pitchFamily="34" charset="0"/>
                </a:rPr>
                <a:t>Raw</a:t>
              </a:r>
              <a:r>
                <a:rPr lang="fr-FR" sz="1200" dirty="0" smtClean="0">
                  <a:solidFill>
                    <a:schemeClr val="accent1">
                      <a:lumMod val="75000"/>
                    </a:schemeClr>
                  </a:solidFill>
                  <a:latin typeface="Calibri" panose="020F0502020204030204" pitchFamily="34" charset="0"/>
                  <a:cs typeface="Calibri" panose="020F0502020204030204" pitchFamily="34" charset="0"/>
                </a:rPr>
                <a:t> material </a:t>
              </a:r>
              <a:r>
                <a:rPr lang="fr-FR" sz="1200" dirty="0" err="1" smtClean="0">
                  <a:solidFill>
                    <a:schemeClr val="accent1">
                      <a:lumMod val="75000"/>
                    </a:schemeClr>
                  </a:solidFill>
                  <a:latin typeface="Calibri" panose="020F0502020204030204" pitchFamily="34" charset="0"/>
                  <a:cs typeface="Calibri" panose="020F0502020204030204" pitchFamily="34" charset="0"/>
                </a:rPr>
                <a:t>prices</a:t>
              </a:r>
              <a:r>
                <a:rPr lang="fr-FR" sz="1200" dirty="0" smtClean="0">
                  <a:solidFill>
                    <a:schemeClr val="accent1">
                      <a:lumMod val="75000"/>
                    </a:schemeClr>
                  </a:solidFill>
                  <a:latin typeface="Calibri" panose="020F0502020204030204" pitchFamily="34" charset="0"/>
                  <a:cs typeface="Calibri" panose="020F0502020204030204" pitchFamily="34" charset="0"/>
                </a:rPr>
                <a:t> per </a:t>
              </a:r>
              <a:r>
                <a:rPr lang="fr-FR" sz="1200" dirty="0" err="1" smtClean="0">
                  <a:solidFill>
                    <a:schemeClr val="accent1">
                      <a:lumMod val="75000"/>
                    </a:schemeClr>
                  </a:solidFill>
                  <a:latin typeface="Calibri" panose="020F0502020204030204" pitchFamily="34" charset="0"/>
                  <a:cs typeface="Calibri" panose="020F0502020204030204" pitchFamily="34" charset="0"/>
                </a:rPr>
                <a:t>year</a:t>
              </a:r>
              <a:endParaRPr lang="en-US" sz="1200" dirty="0">
                <a:solidFill>
                  <a:schemeClr val="accent1">
                    <a:lumMod val="75000"/>
                  </a:schemeClr>
                </a:solidFill>
                <a:latin typeface="Calibri" panose="020F0502020204030204" pitchFamily="34" charset="0"/>
                <a:cs typeface="Calibri" panose="020F0502020204030204" pitchFamily="34" charset="0"/>
              </a:endParaRPr>
            </a:p>
          </p:txBody>
        </p:sp>
        <p:cxnSp>
          <p:nvCxnSpPr>
            <p:cNvPr id="52" name="Connecteur droit 51"/>
            <p:cNvCxnSpPr>
              <a:stCxn id="53" idx="1"/>
            </p:cNvCxnSpPr>
            <p:nvPr/>
          </p:nvCxnSpPr>
          <p:spPr>
            <a:xfrm flipH="1" flipV="1">
              <a:off x="2753860" y="4309579"/>
              <a:ext cx="332147" cy="17905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3" name="Ellipse 52"/>
            <p:cNvSpPr/>
            <p:nvPr/>
          </p:nvSpPr>
          <p:spPr>
            <a:xfrm>
              <a:off x="3074637" y="4477265"/>
              <a:ext cx="77638" cy="77638"/>
            </a:xfrm>
            <a:prstGeom prst="ellipse">
              <a:avLst/>
            </a:prstGeom>
            <a:solidFill>
              <a:srgbClr val="996633"/>
            </a:solidFill>
            <a:ln>
              <a:solidFill>
                <a:srgbClr val="9966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59" name="Connecteur droit 58"/>
            <p:cNvCxnSpPr/>
            <p:nvPr/>
          </p:nvCxnSpPr>
          <p:spPr>
            <a:xfrm>
              <a:off x="1752046" y="4310566"/>
              <a:ext cx="1001814"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2" name="Connecteur droit 61"/>
            <p:cNvCxnSpPr>
              <a:stCxn id="63" idx="1"/>
            </p:cNvCxnSpPr>
            <p:nvPr/>
          </p:nvCxnSpPr>
          <p:spPr>
            <a:xfrm>
              <a:off x="5013848" y="4709449"/>
              <a:ext cx="594472" cy="601605"/>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3" name="Ellipse 62"/>
            <p:cNvSpPr/>
            <p:nvPr/>
          </p:nvSpPr>
          <p:spPr>
            <a:xfrm>
              <a:off x="5002478" y="4698079"/>
              <a:ext cx="77638" cy="77638"/>
            </a:xfrm>
            <a:prstGeom prst="ellipse">
              <a:avLst/>
            </a:prstGeom>
            <a:solidFill>
              <a:srgbClr val="996633"/>
            </a:solidFill>
            <a:ln>
              <a:solidFill>
                <a:srgbClr val="9966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4" name="Connecteur droit 63"/>
            <p:cNvCxnSpPr/>
            <p:nvPr/>
          </p:nvCxnSpPr>
          <p:spPr>
            <a:xfrm>
              <a:off x="5608320" y="5309939"/>
              <a:ext cx="2058347" cy="0"/>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35" name="Groupe 34"/>
          <p:cNvGrpSpPr/>
          <p:nvPr/>
        </p:nvGrpSpPr>
        <p:grpSpPr>
          <a:xfrm>
            <a:off x="7772400" y="654424"/>
            <a:ext cx="4183081" cy="1838451"/>
            <a:chOff x="596479" y="919810"/>
            <a:chExt cx="11038598" cy="5042406"/>
          </a:xfrm>
        </p:grpSpPr>
        <p:sp>
          <p:nvSpPr>
            <p:cNvPr id="36" name="Rectangle 35"/>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37" name="Rectangle 36"/>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38" name="Rectangle 37"/>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39" name="Rectangle 38"/>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40" name="Rectangle 39"/>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41" name="Connecteur droit avec flèche 40"/>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42" name="ZoneTexte 41"/>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43" name="ZoneTexte 42"/>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44" name="Rectangle 43"/>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45" name="Connecteur droit avec flèche 44"/>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46" name="Groupe 45"/>
            <p:cNvGrpSpPr/>
            <p:nvPr/>
          </p:nvGrpSpPr>
          <p:grpSpPr>
            <a:xfrm>
              <a:off x="6624706" y="919810"/>
              <a:ext cx="2975744" cy="5042406"/>
              <a:chOff x="6615741" y="1894115"/>
              <a:chExt cx="2975744" cy="5042406"/>
            </a:xfrm>
          </p:grpSpPr>
          <p:sp>
            <p:nvSpPr>
              <p:cNvPr id="51" name="Rectangle 50"/>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54" name="Connecteur droit avec flèche 53"/>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55" name="Rectangle 54"/>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56" name="Rectangle 55"/>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57" name="Connecteur droit avec flèche 56"/>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47" name="Connecteur en angle 46"/>
            <p:cNvCxnSpPr>
              <a:stCxn id="39" idx="0"/>
              <a:endCxn id="51"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Connecteur en angle 47"/>
            <p:cNvCxnSpPr>
              <a:stCxn id="51" idx="3"/>
              <a:endCxn id="40"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eur en angle 48"/>
            <p:cNvCxnSpPr>
              <a:stCxn id="56" idx="3"/>
              <a:endCxn id="40"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a:stCxn id="55" idx="3"/>
              <a:endCxn id="40"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60" name="Rectangle à coins arrondis 59"/>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1" name="TextBox 13">
            <a:extLst>
              <a:ext uri="{FF2B5EF4-FFF2-40B4-BE49-F238E27FC236}">
                <a16:creationId xmlns:a16="http://schemas.microsoft.com/office/drawing/2014/main" id="{4A25F36F-996E-4068-BE5C-0C4634C3D719}"/>
              </a:ext>
            </a:extLst>
          </p:cNvPr>
          <p:cNvSpPr txBox="1">
            <a:spLocks/>
          </p:cNvSpPr>
          <p:nvPr/>
        </p:nvSpPr>
        <p:spPr>
          <a:xfrm>
            <a:off x="441908" y="1970139"/>
            <a:ext cx="4835172" cy="25253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smtClean="0"/>
              <a:t>6 layers </a:t>
            </a:r>
            <a:r>
              <a:rPr lang="en-US" sz="1200" dirty="0" smtClean="0">
                <a:solidFill>
                  <a:schemeClr val="accent1"/>
                </a:solidFill>
              </a:rPr>
              <a:t>define the big blocks in the value chain of OCP:</a:t>
            </a: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p:txBody>
      </p:sp>
      <p:grpSp>
        <p:nvGrpSpPr>
          <p:cNvPr id="78" name="Groupe 77"/>
          <p:cNvGrpSpPr/>
          <p:nvPr/>
        </p:nvGrpSpPr>
        <p:grpSpPr>
          <a:xfrm>
            <a:off x="8007269" y="4873128"/>
            <a:ext cx="3020434" cy="1467992"/>
            <a:chOff x="8407474" y="4258431"/>
            <a:chExt cx="3020434" cy="1467992"/>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7474" y="4258431"/>
              <a:ext cx="439648" cy="439648"/>
            </a:xfrm>
            <a:prstGeom prst="rect">
              <a:avLst/>
            </a:prstGeom>
            <a:ln w="28575">
              <a:solidFill>
                <a:schemeClr val="tx1"/>
              </a:solidFill>
            </a:ln>
          </p:spPr>
        </p:pic>
        <p:sp>
          <p:nvSpPr>
            <p:cNvPr id="3" name="Rectangle avec coins rognés en diagonale 2"/>
            <p:cNvSpPr/>
            <p:nvPr/>
          </p:nvSpPr>
          <p:spPr>
            <a:xfrm>
              <a:off x="8782574" y="4540332"/>
              <a:ext cx="2645334" cy="1186091"/>
            </a:xfrm>
            <a:prstGeom prst="snip2Diag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dirty="0">
                  <a:solidFill>
                    <a:srgbClr val="1D85AA"/>
                  </a:solidFill>
                </a:rPr>
                <a:t>The home page of the </a:t>
              </a:r>
              <a:r>
                <a:rPr lang="fr-FR" sz="900" dirty="0" err="1">
                  <a:solidFill>
                    <a:srgbClr val="1D85AA"/>
                  </a:solidFill>
                </a:rPr>
                <a:t>canvas</a:t>
              </a:r>
              <a:r>
                <a:rPr lang="fr-FR" sz="900" dirty="0">
                  <a:solidFill>
                    <a:srgbClr val="1D85AA"/>
                  </a:solidFill>
                </a:rPr>
                <a:t> has a navigation pane for </a:t>
              </a:r>
              <a:r>
                <a:rPr lang="fr-FR" sz="900" dirty="0" err="1">
                  <a:solidFill>
                    <a:srgbClr val="1D85AA"/>
                  </a:solidFill>
                </a:rPr>
                <a:t>each</a:t>
              </a:r>
              <a:r>
                <a:rPr lang="fr-FR" sz="900" dirty="0">
                  <a:solidFill>
                    <a:srgbClr val="1D85AA"/>
                  </a:solidFill>
                </a:rPr>
                <a:t> layer of the </a:t>
              </a:r>
              <a:r>
                <a:rPr lang="fr-FR" sz="900" dirty="0" err="1">
                  <a:solidFill>
                    <a:srgbClr val="1D85AA"/>
                  </a:solidFill>
                </a:rPr>
                <a:t>supply-chain</a:t>
              </a:r>
              <a:r>
                <a:rPr lang="fr-FR" sz="900" dirty="0">
                  <a:solidFill>
                    <a:srgbClr val="1D85AA"/>
                  </a:solidFill>
                </a:rPr>
                <a:t>. </a:t>
              </a:r>
              <a:r>
                <a:rPr lang="fr-FR" sz="900" dirty="0" err="1">
                  <a:solidFill>
                    <a:srgbClr val="1D85AA"/>
                  </a:solidFill>
                </a:rPr>
                <a:t>Each</a:t>
              </a:r>
              <a:r>
                <a:rPr lang="fr-FR" sz="900" dirty="0">
                  <a:solidFill>
                    <a:srgbClr val="1D85AA"/>
                  </a:solidFill>
                </a:rPr>
                <a:t> box </a:t>
              </a:r>
              <a:r>
                <a:rPr lang="fr-FR" sz="900" dirty="0" err="1">
                  <a:solidFill>
                    <a:srgbClr val="1D85AA"/>
                  </a:solidFill>
                </a:rPr>
                <a:t>redirects</a:t>
              </a:r>
              <a:r>
                <a:rPr lang="fr-FR" sz="900" dirty="0">
                  <a:solidFill>
                    <a:srgbClr val="1D85AA"/>
                  </a:solidFill>
                </a:rPr>
                <a:t> to the </a:t>
              </a:r>
              <a:r>
                <a:rPr lang="fr-FR" sz="900" dirty="0" err="1">
                  <a:solidFill>
                    <a:srgbClr val="1D85AA"/>
                  </a:solidFill>
                </a:rPr>
                <a:t>corresponding</a:t>
              </a:r>
              <a:r>
                <a:rPr lang="fr-FR" sz="900" dirty="0">
                  <a:solidFill>
                    <a:srgbClr val="1D85AA"/>
                  </a:solidFill>
                </a:rPr>
                <a:t> </a:t>
              </a:r>
              <a:r>
                <a:rPr lang="fr-FR" sz="900" dirty="0" err="1">
                  <a:solidFill>
                    <a:srgbClr val="1D85AA"/>
                  </a:solidFill>
                </a:rPr>
                <a:t>sheet</a:t>
              </a:r>
              <a:r>
                <a:rPr lang="fr-FR" sz="900" dirty="0">
                  <a:solidFill>
                    <a:srgbClr val="1D85AA"/>
                  </a:solidFill>
                </a:rPr>
                <a:t>. In </a:t>
              </a:r>
              <a:r>
                <a:rPr lang="fr-FR" sz="900" dirty="0" err="1">
                  <a:solidFill>
                    <a:srgbClr val="1D85AA"/>
                  </a:solidFill>
                </a:rPr>
                <a:t>each</a:t>
              </a:r>
              <a:r>
                <a:rPr lang="fr-FR" sz="900" dirty="0">
                  <a:solidFill>
                    <a:srgbClr val="1D85AA"/>
                  </a:solidFill>
                </a:rPr>
                <a:t> </a:t>
              </a:r>
              <a:r>
                <a:rPr lang="fr-FR" sz="900" dirty="0" err="1">
                  <a:solidFill>
                    <a:srgbClr val="1D85AA"/>
                  </a:solidFill>
                </a:rPr>
                <a:t>sheet</a:t>
              </a:r>
              <a:r>
                <a:rPr lang="fr-FR" sz="900" dirty="0">
                  <a:solidFill>
                    <a:srgbClr val="1D85AA"/>
                  </a:solidFill>
                </a:rPr>
                <a:t>, a home page </a:t>
              </a:r>
              <a:r>
                <a:rPr lang="fr-FR" sz="900" dirty="0" err="1">
                  <a:solidFill>
                    <a:srgbClr val="1D85AA"/>
                  </a:solidFill>
                </a:rPr>
                <a:t>button</a:t>
              </a:r>
              <a:r>
                <a:rPr lang="fr-FR" sz="900" dirty="0">
                  <a:solidFill>
                    <a:srgbClr val="1D85AA"/>
                  </a:solidFill>
                </a:rPr>
                <a:t> </a:t>
              </a:r>
              <a:r>
                <a:rPr lang="fr-FR" sz="900" dirty="0" err="1">
                  <a:solidFill>
                    <a:srgbClr val="1D85AA"/>
                  </a:solidFill>
                </a:rPr>
                <a:t>is</a:t>
              </a:r>
              <a:r>
                <a:rPr lang="fr-FR" sz="900" dirty="0">
                  <a:solidFill>
                    <a:srgbClr val="1D85AA"/>
                  </a:solidFill>
                </a:rPr>
                <a:t> </a:t>
              </a:r>
              <a:r>
                <a:rPr lang="fr-FR" sz="900" dirty="0" err="1">
                  <a:solidFill>
                    <a:srgbClr val="1D85AA"/>
                  </a:solidFill>
                </a:rPr>
                <a:t>present</a:t>
              </a:r>
              <a:r>
                <a:rPr lang="fr-FR" sz="900" dirty="0">
                  <a:solidFill>
                    <a:srgbClr val="1D85AA"/>
                  </a:solidFill>
                </a:rPr>
                <a:t> in the top </a:t>
              </a:r>
              <a:r>
                <a:rPr lang="fr-FR" sz="900" dirty="0" err="1">
                  <a:solidFill>
                    <a:srgbClr val="1D85AA"/>
                  </a:solidFill>
                </a:rPr>
                <a:t>left</a:t>
              </a:r>
              <a:r>
                <a:rPr lang="fr-FR" sz="900" dirty="0">
                  <a:solidFill>
                    <a:srgbClr val="1D85AA"/>
                  </a:solidFill>
                </a:rPr>
                <a:t> corner. </a:t>
              </a:r>
            </a:p>
          </p:txBody>
        </p:sp>
      </p:grpSp>
      <p:sp>
        <p:nvSpPr>
          <p:cNvPr id="6" name="Rectangle avec coins rognés en diagonale 5"/>
          <p:cNvSpPr/>
          <p:nvPr/>
        </p:nvSpPr>
        <p:spPr>
          <a:xfrm>
            <a:off x="557719" y="3149624"/>
            <a:ext cx="2042809" cy="94034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b="1" dirty="0" smtClean="0">
                <a:latin typeface="Calibri" panose="020F0502020204030204" pitchFamily="34" charset="0"/>
                <a:cs typeface="Calibri" panose="020F0502020204030204" pitchFamily="34" charset="0"/>
              </a:rPr>
              <a:t>Note: </a:t>
            </a:r>
            <a:r>
              <a:rPr lang="fr-FR" sz="1200" b="1" dirty="0" err="1" smtClean="0">
                <a:latin typeface="Calibri" panose="020F0502020204030204" pitchFamily="34" charset="0"/>
                <a:cs typeface="Calibri" panose="020F0502020204030204" pitchFamily="34" charset="0"/>
              </a:rPr>
              <a:t>every</a:t>
            </a:r>
            <a:r>
              <a:rPr lang="fr-FR" sz="1200" b="1" dirty="0" smtClean="0">
                <a:latin typeface="Calibri" panose="020F0502020204030204" pitchFamily="34" charset="0"/>
                <a:cs typeface="Calibri" panose="020F0502020204030204" pitchFamily="34" charset="0"/>
              </a:rPr>
              <a:t> option must have </a:t>
            </a:r>
            <a:r>
              <a:rPr lang="fr-FR" sz="1200" b="1" dirty="0" err="1" smtClean="0">
                <a:latin typeface="Calibri" panose="020F0502020204030204" pitchFamily="34" charset="0"/>
                <a:cs typeface="Calibri" panose="020F0502020204030204" pitchFamily="34" charset="0"/>
              </a:rPr>
              <a:t>matching</a:t>
            </a:r>
            <a:r>
              <a:rPr lang="fr-FR" sz="1200" b="1" dirty="0" smtClean="0">
                <a:latin typeface="Calibri" panose="020F0502020204030204" pitchFamily="34" charset="0"/>
                <a:cs typeface="Calibri" panose="020F0502020204030204" pitchFamily="34" charset="0"/>
              </a:rPr>
              <a:t> data </a:t>
            </a:r>
            <a:r>
              <a:rPr lang="fr-FR" sz="1200" b="1" dirty="0" err="1" smtClean="0">
                <a:latin typeface="Calibri" panose="020F0502020204030204" pitchFamily="34" charset="0"/>
                <a:cs typeface="Calibri" panose="020F0502020204030204" pitchFamily="34" charset="0"/>
              </a:rPr>
              <a:t>along</a:t>
            </a:r>
            <a:r>
              <a:rPr lang="fr-FR" sz="1200" b="1" dirty="0" smtClean="0">
                <a:latin typeface="Calibri" panose="020F0502020204030204" pitchFamily="34" charset="0"/>
                <a:cs typeface="Calibri" panose="020F0502020204030204" pitchFamily="34" charset="0"/>
              </a:rPr>
              <a:t> the </a:t>
            </a:r>
            <a:r>
              <a:rPr lang="fr-FR" sz="1200" b="1" dirty="0" err="1" smtClean="0">
                <a:latin typeface="Calibri" panose="020F0502020204030204" pitchFamily="34" charset="0"/>
                <a:cs typeface="Calibri" panose="020F0502020204030204" pitchFamily="34" charset="0"/>
              </a:rPr>
              <a:t>whole</a:t>
            </a:r>
            <a:r>
              <a:rPr lang="fr-FR" sz="1200" b="1" dirty="0" smtClean="0">
                <a:latin typeface="Calibri" panose="020F0502020204030204" pitchFamily="34" charset="0"/>
                <a:cs typeface="Calibri" panose="020F0502020204030204" pitchFamily="34" charset="0"/>
              </a:rPr>
              <a:t> data </a:t>
            </a:r>
            <a:r>
              <a:rPr lang="fr-FR" sz="1200" b="1" dirty="0" err="1" smtClean="0">
                <a:latin typeface="Calibri" panose="020F0502020204030204" pitchFamily="34" charset="0"/>
                <a:cs typeface="Calibri" panose="020F0502020204030204" pitchFamily="34" charset="0"/>
              </a:rPr>
              <a:t>spectrum</a:t>
            </a:r>
            <a:r>
              <a:rPr lang="fr-FR" sz="1200" b="1" dirty="0" smtClean="0">
                <a:latin typeface="Calibri" panose="020F0502020204030204" pitchFamily="34" charset="0"/>
                <a:cs typeface="Calibri" panose="020F0502020204030204" pitchFamily="34" charset="0"/>
              </a:rPr>
              <a:t>.</a:t>
            </a:r>
            <a:endParaRPr lang="fr-FR"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3041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78E7AD6D-3F89-684A-BD5F-28F82F8A3A3D}" type="slidenum">
              <a:rPr lang="fr-FR" smtClean="0"/>
              <a:pPr/>
              <a:t>2</a:t>
            </a:fld>
            <a:endParaRPr lang="fr-FR" dirty="0"/>
          </a:p>
        </p:txBody>
      </p:sp>
      <p:sp>
        <p:nvSpPr>
          <p:cNvPr id="5" name="Content Placeholder 4"/>
          <p:cNvSpPr>
            <a:spLocks noGrp="1"/>
          </p:cNvSpPr>
          <p:nvPr>
            <p:ph sz="quarter" idx="12"/>
          </p:nvPr>
        </p:nvSpPr>
        <p:spPr>
          <a:xfrm>
            <a:off x="2279796" y="2520728"/>
            <a:ext cx="7200000" cy="648000"/>
          </a:xfrm>
        </p:spPr>
        <p:txBody>
          <a:bodyPr/>
          <a:lstStyle/>
          <a:p>
            <a:r>
              <a:rPr lang="en-US" dirty="0">
                <a:latin typeface="Malgun Gothic" panose="020B0503020000020004" pitchFamily="34" charset="-127"/>
                <a:ea typeface="Malgun Gothic" panose="020B0503020000020004" pitchFamily="34" charset="-127"/>
              </a:rPr>
              <a:t>Global architecture</a:t>
            </a:r>
          </a:p>
        </p:txBody>
      </p:sp>
      <p:sp>
        <p:nvSpPr>
          <p:cNvPr id="6" name="Content Placeholder 5"/>
          <p:cNvSpPr>
            <a:spLocks noGrp="1"/>
          </p:cNvSpPr>
          <p:nvPr>
            <p:ph sz="quarter" idx="13"/>
          </p:nvPr>
        </p:nvSpPr>
        <p:spPr>
          <a:xfrm>
            <a:off x="2279797" y="3462091"/>
            <a:ext cx="7200000" cy="648000"/>
          </a:xfrm>
        </p:spPr>
        <p:txBody>
          <a:bodyPr/>
          <a:lstStyle/>
          <a:p>
            <a:pPr marL="0" indent="0">
              <a:buNone/>
            </a:pPr>
            <a:r>
              <a:rPr lang="en-US" dirty="0" smtClean="0">
                <a:latin typeface="Malgun Gothic" panose="020B0503020000020004" pitchFamily="34" charset="-127"/>
                <a:ea typeface="Malgun Gothic" panose="020B0503020000020004" pitchFamily="34" charset="-127"/>
              </a:rPr>
              <a:t>Model</a:t>
            </a:r>
            <a:endParaRPr lang="en-US" dirty="0">
              <a:latin typeface="Malgun Gothic" panose="020B0503020000020004" pitchFamily="34" charset="-127"/>
              <a:ea typeface="Malgun Gothic" panose="020B0503020000020004" pitchFamily="34" charset="-127"/>
            </a:endParaRPr>
          </a:p>
        </p:txBody>
      </p:sp>
      <p:sp>
        <p:nvSpPr>
          <p:cNvPr id="10" name="Espace réservé du contenu 4"/>
          <p:cNvSpPr txBox="1">
            <a:spLocks/>
          </p:cNvSpPr>
          <p:nvPr/>
        </p:nvSpPr>
        <p:spPr>
          <a:xfrm>
            <a:off x="1557675" y="1579365"/>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smtClean="0">
                <a:solidFill>
                  <a:schemeClr val="bg1"/>
                </a:solidFill>
                <a:latin typeface="Malgun Gothic" panose="020B0503020000020004" pitchFamily="34" charset="-127"/>
                <a:ea typeface="Malgun Gothic" panose="020B0503020000020004" pitchFamily="34" charset="-127"/>
              </a:rPr>
              <a:t>1</a:t>
            </a:r>
            <a:endParaRPr lang="fr-FR" dirty="0">
              <a:solidFill>
                <a:schemeClr val="bg1"/>
              </a:solidFill>
              <a:latin typeface="Malgun Gothic" panose="020B0503020000020004" pitchFamily="34" charset="-127"/>
              <a:ea typeface="Malgun Gothic" panose="020B0503020000020004" pitchFamily="34" charset="-127"/>
            </a:endParaRPr>
          </a:p>
        </p:txBody>
      </p:sp>
      <p:sp>
        <p:nvSpPr>
          <p:cNvPr id="11" name="Espace réservé du contenu 4"/>
          <p:cNvSpPr txBox="1">
            <a:spLocks/>
          </p:cNvSpPr>
          <p:nvPr/>
        </p:nvSpPr>
        <p:spPr>
          <a:xfrm>
            <a:off x="1557674" y="2515150"/>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smtClean="0">
                <a:solidFill>
                  <a:schemeClr val="bg1"/>
                </a:solidFill>
                <a:latin typeface="Malgun Gothic" panose="020B0503020000020004" pitchFamily="34" charset="-127"/>
                <a:ea typeface="Malgun Gothic" panose="020B0503020000020004" pitchFamily="34" charset="-127"/>
              </a:rPr>
              <a:t>2</a:t>
            </a:r>
            <a:endParaRPr lang="fr-FR" dirty="0">
              <a:solidFill>
                <a:schemeClr val="bg1"/>
              </a:solidFill>
              <a:latin typeface="Malgun Gothic" panose="020B0503020000020004" pitchFamily="34" charset="-127"/>
              <a:ea typeface="Malgun Gothic" panose="020B0503020000020004" pitchFamily="34" charset="-127"/>
            </a:endParaRPr>
          </a:p>
        </p:txBody>
      </p:sp>
      <p:sp>
        <p:nvSpPr>
          <p:cNvPr id="12" name="Espace réservé du contenu 4"/>
          <p:cNvSpPr txBox="1">
            <a:spLocks/>
          </p:cNvSpPr>
          <p:nvPr/>
        </p:nvSpPr>
        <p:spPr>
          <a:xfrm>
            <a:off x="1557674" y="3477120"/>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smtClean="0">
                <a:solidFill>
                  <a:schemeClr val="bg1"/>
                </a:solidFill>
                <a:latin typeface="Malgun Gothic" panose="020B0503020000020004" pitchFamily="34" charset="-127"/>
                <a:ea typeface="Malgun Gothic" panose="020B0503020000020004" pitchFamily="34" charset="-127"/>
              </a:rPr>
              <a:t>3</a:t>
            </a:r>
            <a:endParaRPr lang="fr-FR" dirty="0">
              <a:solidFill>
                <a:schemeClr val="bg1"/>
              </a:solidFill>
              <a:latin typeface="Malgun Gothic" panose="020B0503020000020004" pitchFamily="34" charset="-127"/>
              <a:ea typeface="Malgun Gothic" panose="020B0503020000020004" pitchFamily="34" charset="-127"/>
            </a:endParaRPr>
          </a:p>
        </p:txBody>
      </p:sp>
      <p:sp>
        <p:nvSpPr>
          <p:cNvPr id="16" name="Espace réservé du contenu 4"/>
          <p:cNvSpPr txBox="1">
            <a:spLocks/>
          </p:cNvSpPr>
          <p:nvPr/>
        </p:nvSpPr>
        <p:spPr>
          <a:xfrm>
            <a:off x="2279797" y="1579365"/>
            <a:ext cx="7200000" cy="648000"/>
          </a:xfrm>
          <a:prstGeom prst="rect">
            <a:avLst/>
          </a:prstGeom>
          <a:ln>
            <a:solidFill>
              <a:srgbClr val="1D85AA"/>
            </a:solidFill>
          </a:ln>
        </p:spPr>
        <p:txBody>
          <a:bodyPr vert="horz" lIns="91440" tIns="45720" rIns="91440" bIns="45720" rtlCol="0" anchor="ctr">
            <a:normAutofit/>
          </a:bodyPr>
          <a:lstStyle>
            <a:lvl1pPr indent="0">
              <a:lnSpc>
                <a:spcPct val="90000"/>
              </a:lnSpc>
              <a:spcBef>
                <a:spcPts val="1000"/>
              </a:spcBef>
              <a:buClr>
                <a:srgbClr val="1D85AA"/>
              </a:buClr>
              <a:buFont typeface="Arial"/>
              <a:buNone/>
              <a:defRPr kumimoji="0" lang="fr-FR" b="1" i="0" u="none" strike="noStrike" cap="none" spc="0" normalizeH="0" baseline="0" dirty="0">
                <a:ln>
                  <a:noFill/>
                </a:ln>
                <a:solidFill>
                  <a:srgbClr val="686A78"/>
                </a:solidFill>
                <a:effectLst/>
                <a:uLnTx/>
                <a:uFillTx/>
                <a:latin typeface="Malgun Gothic" panose="020B0503020000020004" pitchFamily="34" charset="-127"/>
                <a:ea typeface="Malgun Gothic" panose="020B0503020000020004" pitchFamily="34" charset="-127"/>
              </a:defRPr>
            </a:lvl1pPr>
            <a:lvl2pPr marL="685800" indent="-228600">
              <a:lnSpc>
                <a:spcPct val="90000"/>
              </a:lnSpc>
              <a:spcBef>
                <a:spcPts val="500"/>
              </a:spcBef>
              <a:buClr>
                <a:srgbClr val="1D85AA"/>
              </a:buClr>
              <a:buFont typeface="Arial"/>
              <a:buChar char="•"/>
              <a:defRPr sz="1600" b="0" i="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nSpc>
                <a:spcPct val="90000"/>
              </a:lnSpc>
              <a:spcBef>
                <a:spcPts val="500"/>
              </a:spcBef>
              <a:buClr>
                <a:srgbClr val="1D85AA"/>
              </a:buClr>
              <a:buFont typeface="Arial"/>
              <a:buChar char="•"/>
              <a:defRPr sz="1400" b="0" i="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nSpc>
                <a:spcPct val="90000"/>
              </a:lnSpc>
              <a:spcBef>
                <a:spcPts val="500"/>
              </a:spcBef>
              <a:buClr>
                <a:srgbClr val="1D85AA"/>
              </a:buClr>
              <a:buFont typeface="Arial"/>
              <a:buChar char="•"/>
              <a:defRPr sz="1200" b="0" i="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nSpc>
                <a:spcPct val="90000"/>
              </a:lnSpc>
              <a:spcBef>
                <a:spcPts val="500"/>
              </a:spcBef>
              <a:buClr>
                <a:srgbClr val="1D85AA"/>
              </a:buClr>
              <a:buFont typeface="Arial"/>
              <a:buChar char="•"/>
              <a:defRPr sz="1200" b="0" i="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Installation</a:t>
            </a:r>
          </a:p>
        </p:txBody>
      </p:sp>
      <p:sp>
        <p:nvSpPr>
          <p:cNvPr id="13" name="Content Placeholder 5"/>
          <p:cNvSpPr>
            <a:spLocks noGrp="1"/>
          </p:cNvSpPr>
          <p:nvPr>
            <p:ph sz="quarter" idx="13"/>
          </p:nvPr>
        </p:nvSpPr>
        <p:spPr>
          <a:xfrm>
            <a:off x="2279796" y="4397876"/>
            <a:ext cx="7200000" cy="648000"/>
          </a:xfrm>
        </p:spPr>
        <p:txBody>
          <a:bodyPr/>
          <a:lstStyle/>
          <a:p>
            <a:pPr marL="0" indent="0">
              <a:buNone/>
            </a:pPr>
            <a:r>
              <a:rPr lang="en-US" dirty="0" smtClean="0">
                <a:latin typeface="Malgun Gothic" panose="020B0503020000020004" pitchFamily="34" charset="-127"/>
                <a:ea typeface="Malgun Gothic" panose="020B0503020000020004" pitchFamily="34" charset="-127"/>
              </a:rPr>
              <a:t>Dashboard</a:t>
            </a:r>
            <a:endParaRPr lang="en-US" dirty="0">
              <a:latin typeface="Malgun Gothic" panose="020B0503020000020004" pitchFamily="34" charset="-127"/>
              <a:ea typeface="Malgun Gothic" panose="020B0503020000020004" pitchFamily="34" charset="-127"/>
            </a:endParaRPr>
          </a:p>
        </p:txBody>
      </p:sp>
      <p:sp>
        <p:nvSpPr>
          <p:cNvPr id="14" name="Espace réservé du contenu 4"/>
          <p:cNvSpPr txBox="1">
            <a:spLocks/>
          </p:cNvSpPr>
          <p:nvPr/>
        </p:nvSpPr>
        <p:spPr>
          <a:xfrm>
            <a:off x="1557673" y="4412905"/>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4</a:t>
            </a:r>
          </a:p>
        </p:txBody>
      </p:sp>
    </p:spTree>
    <p:extLst>
      <p:ext uri="{BB962C8B-B14F-4D97-AF65-F5344CB8AC3E}">
        <p14:creationId xmlns:p14="http://schemas.microsoft.com/office/powerpoint/2010/main" val="503704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20</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MineEntity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pic>
        <p:nvPicPr>
          <p:cNvPr id="94" name="Image 93" descr="Capture d’écran"/>
          <p:cNvPicPr>
            <a:picLocks noChangeAspect="1"/>
          </p:cNvPicPr>
          <p:nvPr/>
        </p:nvPicPr>
        <p:blipFill rotWithShape="1">
          <a:blip r:embed="rId2">
            <a:extLst>
              <a:ext uri="{28A0092B-C50C-407E-A947-70E740481C1C}">
                <a14:useLocalDpi xmlns:a14="http://schemas.microsoft.com/office/drawing/2010/main" val="0"/>
              </a:ext>
            </a:extLst>
          </a:blip>
          <a:srcRect l="7080" t="31667" r="7794" b="54037"/>
          <a:stretch/>
        </p:blipFill>
        <p:spPr>
          <a:xfrm>
            <a:off x="3045639" y="2661657"/>
            <a:ext cx="1354347" cy="388189"/>
          </a:xfrm>
          <a:prstGeom prst="rect">
            <a:avLst/>
          </a:prstGeom>
        </p:spPr>
      </p:pic>
      <p:pic>
        <p:nvPicPr>
          <p:cNvPr id="96" name="Image 95"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54" y="2844910"/>
            <a:ext cx="1590988" cy="2715286"/>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Location: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is the location of the mine</a:t>
            </a:r>
          </a:p>
          <a:p>
            <a:pPr lvl="3">
              <a:spcBef>
                <a:spcPts val="259"/>
              </a:spcBef>
            </a:pPr>
            <a:r>
              <a:rPr lang="en-US" sz="1200" b="1" i="1" u="sng" dirty="0" smtClean="0"/>
              <a:t>Name:</a:t>
            </a:r>
            <a:r>
              <a:rPr lang="en-US" sz="1200" dirty="0" smtClean="0">
                <a:solidFill>
                  <a:schemeClr val="accent1"/>
                </a:solidFill>
              </a:rPr>
              <a:t> [string] is its name</a:t>
            </a:r>
          </a:p>
          <a:p>
            <a:pPr lvl="3">
              <a:spcBef>
                <a:spcPts val="259"/>
              </a:spcBef>
            </a:pPr>
            <a:r>
              <a:rPr lang="en-US" sz="1200" b="1" i="1" u="sng" dirty="0" smtClean="0"/>
              <a:t>Extraction: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defines the mode of extraction considered. This element is important because one could choose to compare two types of extraction method for the same mine</a:t>
            </a:r>
          </a:p>
          <a:p>
            <a:pPr lvl="3">
              <a:spcBef>
                <a:spcPts val="259"/>
              </a:spcBef>
            </a:pPr>
            <a:r>
              <a:rPr lang="en-US" sz="1200" b="1" i="1" u="sng" dirty="0" smtClean="0"/>
              <a:t>Capacity:</a:t>
            </a:r>
            <a:r>
              <a:rPr lang="en-US" sz="1200" dirty="0" smtClean="0">
                <a:solidFill>
                  <a:schemeClr val="accent1"/>
                </a:solidFill>
              </a:rPr>
              <a:t> </a:t>
            </a:r>
            <a:r>
              <a:rPr lang="en-US" sz="1200" b="1" dirty="0" smtClean="0">
                <a:solidFill>
                  <a:schemeClr val="accent4"/>
                </a:solidFill>
              </a:rPr>
              <a:t>[float] </a:t>
            </a:r>
            <a:r>
              <a:rPr lang="en-US" sz="1200" dirty="0" smtClean="0">
                <a:solidFill>
                  <a:schemeClr val="accent1"/>
                </a:solidFill>
              </a:rPr>
              <a:t>corresponds to yearly capacity</a:t>
            </a:r>
          </a:p>
          <a:p>
            <a:pPr lvl="3">
              <a:spcBef>
                <a:spcPts val="259"/>
              </a:spcBef>
            </a:pPr>
            <a:r>
              <a:rPr lang="en-US" sz="1200" b="1" i="1" u="sng" dirty="0" smtClean="0">
                <a:solidFill>
                  <a:schemeClr val="accent1"/>
                </a:solidFill>
              </a:rPr>
              <a:t>Status</a:t>
            </a:r>
            <a:r>
              <a:rPr lang="en-US" sz="1200" dirty="0" smtClean="0">
                <a:solidFill>
                  <a:schemeClr val="accent1"/>
                </a:solidFill>
              </a:rPr>
              <a:t>: [string], can be either “Existing”, “New”, or “Extension”</a:t>
            </a: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pic>
        <p:nvPicPr>
          <p:cNvPr id="7" name="Image 6"/>
          <p:cNvPicPr>
            <a:picLocks noChangeAspect="1"/>
          </p:cNvPicPr>
          <p:nvPr/>
        </p:nvPicPr>
        <p:blipFill>
          <a:blip r:embed="rId3"/>
          <a:stretch>
            <a:fillRect/>
          </a:stretch>
        </p:blipFill>
        <p:spPr>
          <a:xfrm>
            <a:off x="5050452" y="3118722"/>
            <a:ext cx="5913633" cy="451143"/>
          </a:xfrm>
          <a:prstGeom prst="rect">
            <a:avLst/>
          </a:prstGeom>
        </p:spPr>
      </p:pic>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rgbClr val="CC99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83046" y="369065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Rectangle à coins arrondis 107"/>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01102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21</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MineEntity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pic>
        <p:nvPicPr>
          <p:cNvPr id="93" name="Image 92" descr="Capture d’écran"/>
          <p:cNvPicPr>
            <a:picLocks noChangeAspect="1"/>
          </p:cNvPicPr>
          <p:nvPr/>
        </p:nvPicPr>
        <p:blipFill rotWithShape="1">
          <a:blip r:embed="rId2">
            <a:extLst>
              <a:ext uri="{28A0092B-C50C-407E-A947-70E740481C1C}">
                <a14:useLocalDpi xmlns:a14="http://schemas.microsoft.com/office/drawing/2010/main" val="0"/>
              </a:ext>
            </a:extLst>
          </a:blip>
          <a:srcRect l="6634" t="48825" r="8240" b="36879"/>
          <a:stretch/>
        </p:blipFill>
        <p:spPr>
          <a:xfrm>
            <a:off x="3041325" y="2687479"/>
            <a:ext cx="1354347" cy="388190"/>
          </a:xfrm>
          <a:prstGeom prst="rect">
            <a:avLst/>
          </a:prstGeom>
        </p:spPr>
      </p:pic>
      <p:pic>
        <p:nvPicPr>
          <p:cNvPr id="96" name="Image 95"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54" y="2844910"/>
            <a:ext cx="1590988" cy="2715286"/>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Production: </a:t>
            </a:r>
            <a:r>
              <a:rPr lang="en-US" sz="1200" dirty="0" smtClean="0">
                <a:solidFill>
                  <a:schemeClr val="accent1"/>
                </a:solidFill>
              </a:rPr>
              <a:t>Every row gives a given quality content by name, location and extraction type:</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Quality:</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“HT”, “MT”, “BT”, “TBT”</a:t>
            </a:r>
          </a:p>
          <a:p>
            <a:pPr lvl="3">
              <a:spcBef>
                <a:spcPts val="259"/>
              </a:spcBef>
            </a:pPr>
            <a:r>
              <a:rPr lang="en-US" sz="1200" b="1" i="1" u="sng" dirty="0" smtClean="0"/>
              <a:t>Unit: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is %</a:t>
            </a:r>
            <a:endParaRPr lang="en-US" sz="1200" dirty="0">
              <a:solidFill>
                <a:schemeClr val="accent1"/>
              </a:solidFill>
            </a:endParaRPr>
          </a:p>
          <a:p>
            <a:pPr lvl="2">
              <a:spcBef>
                <a:spcPts val="259"/>
              </a:spcBef>
            </a:pPr>
            <a:r>
              <a:rPr lang="en-US" sz="1200" dirty="0" smtClean="0">
                <a:solidFill>
                  <a:schemeClr val="accent1"/>
                </a:solidFill>
              </a:rPr>
              <a:t>Every option “picks” from these values the composition of rock extracted from it</a:t>
            </a:r>
          </a:p>
        </p:txBody>
      </p:sp>
      <p:cxnSp>
        <p:nvCxnSpPr>
          <p:cNvPr id="9" name="Connecteur en angle 8"/>
          <p:cNvCxnSpPr>
            <a:stCxn id="14" idx="3"/>
            <a:endCxn id="93" idx="1"/>
          </p:cNvCxnSpPr>
          <p:nvPr/>
        </p:nvCxnSpPr>
        <p:spPr>
          <a:xfrm flipV="1">
            <a:off x="2036645" y="2881574"/>
            <a:ext cx="1004680" cy="1476123"/>
          </a:xfrm>
          <a:prstGeom prst="bentConnector3">
            <a:avLst>
              <a:gd name="adj1" fmla="val 50000"/>
            </a:avLst>
          </a:prstGeom>
          <a:ln w="19050">
            <a:solidFill>
              <a:srgbClr val="CC99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83046" y="4164375"/>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3" name="Tableau 42"/>
          <p:cNvGraphicFramePr>
            <a:graphicFrameLocks noGrp="1"/>
          </p:cNvGraphicFramePr>
          <p:nvPr>
            <p:extLst>
              <p:ext uri="{D42A27DB-BD31-4B8C-83A1-F6EECF244321}">
                <p14:modId xmlns:p14="http://schemas.microsoft.com/office/powerpoint/2010/main" val="1068015710"/>
              </p:ext>
            </p:extLst>
          </p:nvPr>
        </p:nvGraphicFramePr>
        <p:xfrm>
          <a:off x="6449594" y="3118722"/>
          <a:ext cx="2907114" cy="451143"/>
        </p:xfrm>
        <a:graphic>
          <a:graphicData uri="http://schemas.openxmlformats.org/drawingml/2006/table">
            <a:tbl>
              <a:tblPr/>
              <a:tblGrid>
                <a:gridCol w="726778">
                  <a:extLst>
                    <a:ext uri="{9D8B030D-6E8A-4147-A177-3AD203B41FA5}">
                      <a16:colId xmlns:a16="http://schemas.microsoft.com/office/drawing/2014/main" val="915169695"/>
                    </a:ext>
                  </a:extLst>
                </a:gridCol>
                <a:gridCol w="873295">
                  <a:extLst>
                    <a:ext uri="{9D8B030D-6E8A-4147-A177-3AD203B41FA5}">
                      <a16:colId xmlns:a16="http://schemas.microsoft.com/office/drawing/2014/main" val="2256482664"/>
                    </a:ext>
                  </a:extLst>
                </a:gridCol>
                <a:gridCol w="743261">
                  <a:extLst>
                    <a:ext uri="{9D8B030D-6E8A-4147-A177-3AD203B41FA5}">
                      <a16:colId xmlns:a16="http://schemas.microsoft.com/office/drawing/2014/main" val="1630933427"/>
                    </a:ext>
                  </a:extLst>
                </a:gridCol>
                <a:gridCol w="563780">
                  <a:extLst>
                    <a:ext uri="{9D8B030D-6E8A-4147-A177-3AD203B41FA5}">
                      <a16:colId xmlns:a16="http://schemas.microsoft.com/office/drawing/2014/main" val="3024327853"/>
                    </a:ext>
                  </a:extLst>
                </a:gridCol>
              </a:tblGrid>
              <a:tr h="451143">
                <a:tc>
                  <a:txBody>
                    <a:bodyPr/>
                    <a:lstStyle/>
                    <a:p>
                      <a:pPr algn="ctr" fontAlgn="ctr"/>
                      <a:r>
                        <a:rPr lang="fr-FR" sz="1200" b="1" i="0" u="none" strike="noStrike" dirty="0" smtClean="0">
                          <a:solidFill>
                            <a:srgbClr val="FFFFFF"/>
                          </a:solidFill>
                          <a:effectLst/>
                          <a:latin typeface="Calibri" panose="020F0502020204030204" pitchFamily="34" charset="0"/>
                        </a:rPr>
                        <a:t>Name</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a:solidFill>
                            <a:srgbClr val="FFFFFF"/>
                          </a:solidFill>
                          <a:effectLst/>
                          <a:latin typeface="Calibri" panose="020F0502020204030204" pitchFamily="34" charset="0"/>
                        </a:rPr>
                        <a:t>Extraction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err="1">
                          <a:solidFill>
                            <a:srgbClr val="FFFFFF"/>
                          </a:solidFill>
                          <a:effectLst/>
                          <a:latin typeface="Calibri" panose="020F0502020204030204" pitchFamily="34" charset="0"/>
                        </a:rPr>
                        <a:t>Quality</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smtClean="0">
                          <a:solidFill>
                            <a:srgbClr val="FFFFFF"/>
                          </a:solidFill>
                          <a:effectLst/>
                          <a:latin typeface="Calibri" panose="020F0502020204030204" pitchFamily="34" charset="0"/>
                        </a:rPr>
                        <a:t>Unit</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extLst>
                  <a:ext uri="{0D108BD9-81ED-4DB2-BD59-A6C34878D82A}">
                    <a16:rowId xmlns:a16="http://schemas.microsoft.com/office/drawing/2014/main" val="197775572"/>
                  </a:ext>
                </a:extLst>
              </a:tr>
            </a:tbl>
          </a:graphicData>
        </a:graphic>
      </p:graphicFrame>
      <p:pic>
        <p:nvPicPr>
          <p:cNvPr id="11" name="Image 10"/>
          <p:cNvPicPr>
            <a:picLocks noChangeAspect="1"/>
          </p:cNvPicPr>
          <p:nvPr/>
        </p:nvPicPr>
        <p:blipFill>
          <a:blip r:embed="rId3"/>
          <a:stretch>
            <a:fillRect/>
          </a:stretch>
        </p:blipFill>
        <p:spPr>
          <a:xfrm>
            <a:off x="6449594" y="3103071"/>
            <a:ext cx="2932430" cy="475529"/>
          </a:xfrm>
          <a:prstGeom prst="rect">
            <a:avLst/>
          </a:prstGeom>
        </p:spPr>
      </p:pic>
      <p:sp>
        <p:nvSpPr>
          <p:cNvPr id="46" name="Rectangle 45"/>
          <p:cNvSpPr/>
          <p:nvPr/>
        </p:nvSpPr>
        <p:spPr>
          <a:xfrm>
            <a:off x="681208" y="463626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en angle 46"/>
          <p:cNvCxnSpPr>
            <a:stCxn id="46" idx="3"/>
            <a:endCxn id="92" idx="1"/>
          </p:cNvCxnSpPr>
          <p:nvPr/>
        </p:nvCxnSpPr>
        <p:spPr>
          <a:xfrm flipV="1">
            <a:off x="2034807" y="4712815"/>
            <a:ext cx="1006518" cy="116775"/>
          </a:xfrm>
          <a:prstGeom prst="bentConnector3">
            <a:avLst>
              <a:gd name="adj1" fmla="val 50000"/>
            </a:avLst>
          </a:prstGeom>
          <a:ln w="19050">
            <a:solidFill>
              <a:srgbClr val="CC9900"/>
            </a:solidFill>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3041325" y="4505064"/>
            <a:ext cx="8370737" cy="1889361"/>
            <a:chOff x="3041325" y="4934727"/>
            <a:chExt cx="8370737" cy="1889361"/>
          </a:xfrm>
        </p:grpSpPr>
        <p:pic>
          <p:nvPicPr>
            <p:cNvPr id="92" name="Image 91" descr="Capture d’écran"/>
            <p:cNvPicPr>
              <a:picLocks noChangeAspect="1"/>
            </p:cNvPicPr>
            <p:nvPr/>
          </p:nvPicPr>
          <p:blipFill rotWithShape="1">
            <a:blip r:embed="rId2">
              <a:extLst>
                <a:ext uri="{28A0092B-C50C-407E-A947-70E740481C1C}">
                  <a14:useLocalDpi xmlns:a14="http://schemas.microsoft.com/office/drawing/2010/main" val="0"/>
                </a:ext>
              </a:extLst>
            </a:blip>
            <a:srcRect l="5909" t="65877" r="8421" b="19828"/>
            <a:stretch/>
          </p:blipFill>
          <p:spPr>
            <a:xfrm>
              <a:off x="3041325" y="4948384"/>
              <a:ext cx="1362973" cy="388187"/>
            </a:xfrm>
            <a:prstGeom prst="rect">
              <a:avLst/>
            </a:prstGeom>
          </p:spPr>
        </p:pic>
        <p:sp>
          <p:nvSpPr>
            <p:cNvPr id="50" name="TextBox 13">
              <a:extLst>
                <a:ext uri="{FF2B5EF4-FFF2-40B4-BE49-F238E27FC236}">
                  <a16:creationId xmlns:a16="http://schemas.microsoft.com/office/drawing/2014/main" id="{4A25F36F-996E-4068-BE5C-0C4634C3D719}"/>
                </a:ext>
              </a:extLst>
            </p:cNvPr>
            <p:cNvSpPr txBox="1">
              <a:spLocks/>
            </p:cNvSpPr>
            <p:nvPr/>
          </p:nvSpPr>
          <p:spPr>
            <a:xfrm>
              <a:off x="4394240" y="493472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smtClean="0"/>
                <a:t>Opex</a:t>
              </a:r>
              <a:r>
                <a:rPr lang="en-US" sz="1200" b="1" dirty="0" smtClean="0"/>
                <a:t>: </a:t>
              </a:r>
              <a:r>
                <a:rPr lang="en-US" sz="1200" dirty="0" smtClean="0">
                  <a:solidFill>
                    <a:schemeClr val="accent1"/>
                  </a:solidFill>
                </a:rPr>
                <a:t>Can contain </a:t>
              </a:r>
              <a:r>
                <a:rPr lang="en-US" sz="1200" b="1" u="sng" dirty="0" smtClean="0">
                  <a:solidFill>
                    <a:srgbClr val="C00000"/>
                  </a:solidFill>
                </a:rPr>
                <a:t>both</a:t>
              </a:r>
              <a:r>
                <a:rPr lang="en-US" sz="1200" dirty="0" smtClean="0">
                  <a:solidFill>
                    <a:schemeClr val="accent1"/>
                  </a:solidFill>
                </a:rPr>
                <a:t> </a:t>
              </a:r>
              <a:r>
                <a:rPr lang="en-US" sz="1200" dirty="0" err="1" smtClean="0">
                  <a:solidFill>
                    <a:schemeClr val="accent1"/>
                  </a:solidFill>
                </a:rPr>
                <a:t>opex</a:t>
              </a:r>
              <a:r>
                <a:rPr lang="en-US" sz="1200" dirty="0" smtClean="0">
                  <a:solidFill>
                    <a:schemeClr val="accent1"/>
                  </a:solidFill>
                </a:rPr>
                <a:t> per ton extracted and specific consumption of any element, per mine name + extraction mode + capacity:</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Item for which specific consumption is given (example: water, electricity, etc.), or the specific value “Total” to give </a:t>
              </a:r>
              <a:r>
                <a:rPr lang="en-US" sz="1200" dirty="0" err="1" smtClean="0">
                  <a:solidFill>
                    <a:schemeClr val="accent1"/>
                  </a:solidFill>
                </a:rPr>
                <a:t>opex</a:t>
              </a:r>
              <a:r>
                <a:rPr lang="en-US" sz="1200" dirty="0" smtClean="0">
                  <a:solidFill>
                    <a:schemeClr val="accent1"/>
                  </a:solidFill>
                </a:rPr>
                <a:t> directly. Note that if for a given option “Total” is provided, these values are considered as the </a:t>
              </a:r>
              <a:r>
                <a:rPr lang="en-US" sz="1200" dirty="0" err="1" smtClean="0">
                  <a:solidFill>
                    <a:schemeClr val="accent1"/>
                  </a:solidFill>
                </a:rPr>
                <a:t>opex</a:t>
              </a:r>
              <a:r>
                <a:rPr lang="en-US" sz="1200" dirty="0" smtClean="0">
                  <a:solidFill>
                    <a:schemeClr val="accent1"/>
                  </a:solidFill>
                </a:rPr>
                <a:t>. If not, </a:t>
              </a:r>
              <a:r>
                <a:rPr lang="en-US" sz="1200" dirty="0" err="1" smtClean="0">
                  <a:solidFill>
                    <a:schemeClr val="accent1"/>
                  </a:solidFill>
                </a:rPr>
                <a:t>opex</a:t>
              </a:r>
              <a:r>
                <a:rPr lang="en-US" sz="1200" dirty="0" smtClean="0">
                  <a:solidFill>
                    <a:schemeClr val="accent1"/>
                  </a:solidFill>
                </a:rPr>
                <a:t> is calculated as the sum of </a:t>
              </a:r>
              <a:r>
                <a:rPr lang="en-US" sz="1200" dirty="0" err="1" smtClean="0">
                  <a:solidFill>
                    <a:schemeClr val="accent1"/>
                  </a:solidFill>
                </a:rPr>
                <a:t>specific_consumption_per_item</a:t>
              </a:r>
              <a:r>
                <a:rPr lang="en-US" sz="1200" dirty="0" smtClean="0">
                  <a:solidFill>
                    <a:schemeClr val="accent1"/>
                  </a:solidFill>
                </a:rPr>
                <a:t>*</a:t>
              </a:r>
              <a:r>
                <a:rPr lang="en-US" sz="1200" dirty="0" err="1" smtClean="0">
                  <a:solidFill>
                    <a:schemeClr val="accent1"/>
                  </a:solidFill>
                </a:rPr>
                <a:t>its_price</a:t>
              </a:r>
              <a:r>
                <a:rPr lang="en-US" sz="1200" dirty="0" smtClean="0">
                  <a:solidFill>
                    <a:schemeClr val="accent1"/>
                  </a:solidFill>
                </a:rPr>
                <a:t> as provided in the prices table</a:t>
              </a:r>
            </a:p>
          </p:txBody>
        </p:sp>
        <p:pic>
          <p:nvPicPr>
            <p:cNvPr id="16" name="Image 15"/>
            <p:cNvPicPr>
              <a:picLocks noChangeAspect="1"/>
            </p:cNvPicPr>
            <p:nvPr/>
          </p:nvPicPr>
          <p:blipFill>
            <a:blip r:embed="rId4"/>
            <a:stretch>
              <a:fillRect/>
            </a:stretch>
          </p:blipFill>
          <p:spPr>
            <a:xfrm>
              <a:off x="6379484" y="5427041"/>
              <a:ext cx="3072650" cy="475529"/>
            </a:xfrm>
            <a:prstGeom prst="rect">
              <a:avLst/>
            </a:prstGeom>
          </p:spPr>
        </p:pic>
      </p:grpSp>
      <p:sp>
        <p:nvSpPr>
          <p:cNvPr id="57" name="Rectangle à coins arrondis 56"/>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9054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22</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MineEntity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pic>
        <p:nvPicPr>
          <p:cNvPr id="91" name="Image 90" descr="Capture d’écran"/>
          <p:cNvPicPr>
            <a:picLocks noChangeAspect="1"/>
          </p:cNvPicPr>
          <p:nvPr/>
        </p:nvPicPr>
        <p:blipFill rotWithShape="1">
          <a:blip r:embed="rId2">
            <a:extLst>
              <a:ext uri="{28A0092B-C50C-407E-A947-70E740481C1C}">
                <a14:useLocalDpi xmlns:a14="http://schemas.microsoft.com/office/drawing/2010/main" val="0"/>
              </a:ext>
            </a:extLst>
          </a:blip>
          <a:srcRect l="7357" t="82925" r="8060" b="2462"/>
          <a:stretch/>
        </p:blipFill>
        <p:spPr>
          <a:xfrm>
            <a:off x="3068089" y="2704675"/>
            <a:ext cx="1345721" cy="396816"/>
          </a:xfrm>
          <a:prstGeom prst="rect">
            <a:avLst/>
          </a:prstGeom>
        </p:spPr>
      </p:pic>
      <p:pic>
        <p:nvPicPr>
          <p:cNvPr id="96" name="Image 95"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54" y="2844910"/>
            <a:ext cx="1590988" cy="2715286"/>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name + extraction type + capacity- (whose status is either “New” or “Extension”:  </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dirty="0" smtClean="0"/>
              <a:t>-5 to 5 columns</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cxnSp>
        <p:nvCxnSpPr>
          <p:cNvPr id="9" name="Connecteur en angle 8"/>
          <p:cNvCxnSpPr>
            <a:stCxn id="46" idx="3"/>
            <a:endCxn id="91" idx="1"/>
          </p:cNvCxnSpPr>
          <p:nvPr/>
        </p:nvCxnSpPr>
        <p:spPr>
          <a:xfrm flipV="1">
            <a:off x="2034807" y="2903083"/>
            <a:ext cx="1033282" cy="2389217"/>
          </a:xfrm>
          <a:prstGeom prst="bentConnector3">
            <a:avLst>
              <a:gd name="adj1" fmla="val 50000"/>
            </a:avLst>
          </a:prstGeom>
          <a:ln w="19050">
            <a:solidFill>
              <a:srgbClr val="CC9900"/>
            </a:solidFill>
          </a:ln>
        </p:spPr>
        <p:style>
          <a:lnRef idx="1">
            <a:schemeClr val="accent1"/>
          </a:lnRef>
          <a:fillRef idx="0">
            <a:schemeClr val="accent1"/>
          </a:fillRef>
          <a:effectRef idx="0">
            <a:schemeClr val="accent1"/>
          </a:effectRef>
          <a:fontRef idx="minor">
            <a:schemeClr val="tx1"/>
          </a:fontRef>
        </p:style>
      </p:cxnSp>
      <p:graphicFrame>
        <p:nvGraphicFramePr>
          <p:cNvPr id="43" name="Tableau 42"/>
          <p:cNvGraphicFramePr>
            <a:graphicFrameLocks noGrp="1"/>
          </p:cNvGraphicFramePr>
          <p:nvPr>
            <p:extLst>
              <p:ext uri="{D42A27DB-BD31-4B8C-83A1-F6EECF244321}">
                <p14:modId xmlns:p14="http://schemas.microsoft.com/office/powerpoint/2010/main" val="1068015710"/>
              </p:ext>
            </p:extLst>
          </p:nvPr>
        </p:nvGraphicFramePr>
        <p:xfrm>
          <a:off x="6449594" y="3118722"/>
          <a:ext cx="2907114" cy="451143"/>
        </p:xfrm>
        <a:graphic>
          <a:graphicData uri="http://schemas.openxmlformats.org/drawingml/2006/table">
            <a:tbl>
              <a:tblPr/>
              <a:tblGrid>
                <a:gridCol w="726778">
                  <a:extLst>
                    <a:ext uri="{9D8B030D-6E8A-4147-A177-3AD203B41FA5}">
                      <a16:colId xmlns:a16="http://schemas.microsoft.com/office/drawing/2014/main" val="915169695"/>
                    </a:ext>
                  </a:extLst>
                </a:gridCol>
                <a:gridCol w="873295">
                  <a:extLst>
                    <a:ext uri="{9D8B030D-6E8A-4147-A177-3AD203B41FA5}">
                      <a16:colId xmlns:a16="http://schemas.microsoft.com/office/drawing/2014/main" val="2256482664"/>
                    </a:ext>
                  </a:extLst>
                </a:gridCol>
                <a:gridCol w="743261">
                  <a:extLst>
                    <a:ext uri="{9D8B030D-6E8A-4147-A177-3AD203B41FA5}">
                      <a16:colId xmlns:a16="http://schemas.microsoft.com/office/drawing/2014/main" val="1630933427"/>
                    </a:ext>
                  </a:extLst>
                </a:gridCol>
                <a:gridCol w="563780">
                  <a:extLst>
                    <a:ext uri="{9D8B030D-6E8A-4147-A177-3AD203B41FA5}">
                      <a16:colId xmlns:a16="http://schemas.microsoft.com/office/drawing/2014/main" val="3024327853"/>
                    </a:ext>
                  </a:extLst>
                </a:gridCol>
              </a:tblGrid>
              <a:tr h="451143">
                <a:tc>
                  <a:txBody>
                    <a:bodyPr/>
                    <a:lstStyle/>
                    <a:p>
                      <a:pPr algn="ctr" fontAlgn="ctr"/>
                      <a:r>
                        <a:rPr lang="fr-FR" sz="1200" b="1" i="0" u="none" strike="noStrike" dirty="0" smtClean="0">
                          <a:solidFill>
                            <a:srgbClr val="FFFFFF"/>
                          </a:solidFill>
                          <a:effectLst/>
                          <a:latin typeface="Calibri" panose="020F0502020204030204" pitchFamily="34" charset="0"/>
                        </a:rPr>
                        <a:t>Name</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a:solidFill>
                            <a:srgbClr val="FFFFFF"/>
                          </a:solidFill>
                          <a:effectLst/>
                          <a:latin typeface="Calibri" panose="020F0502020204030204" pitchFamily="34" charset="0"/>
                        </a:rPr>
                        <a:t>Extraction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err="1">
                          <a:solidFill>
                            <a:srgbClr val="FFFFFF"/>
                          </a:solidFill>
                          <a:effectLst/>
                          <a:latin typeface="Calibri" panose="020F0502020204030204" pitchFamily="34" charset="0"/>
                        </a:rPr>
                        <a:t>Quality</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algn="ctr" fontAlgn="ctr"/>
                      <a:r>
                        <a:rPr lang="fr-FR" sz="1200" b="1" i="0" u="none" strike="noStrike" dirty="0" smtClean="0">
                          <a:solidFill>
                            <a:srgbClr val="FFFFFF"/>
                          </a:solidFill>
                          <a:effectLst/>
                          <a:latin typeface="Calibri" panose="020F0502020204030204" pitchFamily="34" charset="0"/>
                        </a:rPr>
                        <a:t>Unit</a:t>
                      </a:r>
                      <a:endParaRPr lang="fr-FR" sz="12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extLst>
                  <a:ext uri="{0D108BD9-81ED-4DB2-BD59-A6C34878D82A}">
                    <a16:rowId xmlns:a16="http://schemas.microsoft.com/office/drawing/2014/main" val="197775572"/>
                  </a:ext>
                </a:extLst>
              </a:tr>
            </a:tbl>
          </a:graphicData>
        </a:graphic>
      </p:graphicFrame>
      <p:pic>
        <p:nvPicPr>
          <p:cNvPr id="11" name="Image 10"/>
          <p:cNvPicPr>
            <a:picLocks noChangeAspect="1"/>
          </p:cNvPicPr>
          <p:nvPr/>
        </p:nvPicPr>
        <p:blipFill>
          <a:blip r:embed="rId3"/>
          <a:stretch>
            <a:fillRect/>
          </a:stretch>
        </p:blipFill>
        <p:spPr>
          <a:xfrm>
            <a:off x="6449594" y="3103071"/>
            <a:ext cx="2932430" cy="475529"/>
          </a:xfrm>
          <a:prstGeom prst="rect">
            <a:avLst/>
          </a:prstGeom>
        </p:spPr>
      </p:pic>
      <p:sp>
        <p:nvSpPr>
          <p:cNvPr id="46" name="Rectangle 45"/>
          <p:cNvSpPr/>
          <p:nvPr/>
        </p:nvSpPr>
        <p:spPr>
          <a:xfrm>
            <a:off x="681208" y="509897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4" name="Tableau 43"/>
          <p:cNvGraphicFramePr>
            <a:graphicFrameLocks noGrp="1"/>
          </p:cNvGraphicFramePr>
          <p:nvPr>
            <p:extLst>
              <p:ext uri="{D42A27DB-BD31-4B8C-83A1-F6EECF244321}">
                <p14:modId xmlns:p14="http://schemas.microsoft.com/office/powerpoint/2010/main" val="638964502"/>
              </p:ext>
            </p:extLst>
          </p:nvPr>
        </p:nvGraphicFramePr>
        <p:xfrm>
          <a:off x="5290619" y="3101491"/>
          <a:ext cx="5433299" cy="468374"/>
        </p:xfrm>
        <a:graphic>
          <a:graphicData uri="http://schemas.openxmlformats.org/drawingml/2006/table">
            <a:tbl>
              <a:tblPr/>
              <a:tblGrid>
                <a:gridCol w="706202">
                  <a:extLst>
                    <a:ext uri="{9D8B030D-6E8A-4147-A177-3AD203B41FA5}">
                      <a16:colId xmlns:a16="http://schemas.microsoft.com/office/drawing/2014/main" val="1002416761"/>
                    </a:ext>
                  </a:extLst>
                </a:gridCol>
                <a:gridCol w="772301">
                  <a:extLst>
                    <a:ext uri="{9D8B030D-6E8A-4147-A177-3AD203B41FA5}">
                      <a16:colId xmlns:a16="http://schemas.microsoft.com/office/drawing/2014/main" val="1930343700"/>
                    </a:ext>
                  </a:extLst>
                </a:gridCol>
                <a:gridCol w="640102">
                  <a:extLst>
                    <a:ext uri="{9D8B030D-6E8A-4147-A177-3AD203B41FA5}">
                      <a16:colId xmlns:a16="http://schemas.microsoft.com/office/drawing/2014/main" val="455247792"/>
                    </a:ext>
                  </a:extLst>
                </a:gridCol>
                <a:gridCol w="706202">
                  <a:extLst>
                    <a:ext uri="{9D8B030D-6E8A-4147-A177-3AD203B41FA5}">
                      <a16:colId xmlns:a16="http://schemas.microsoft.com/office/drawing/2014/main" val="2879445531"/>
                    </a:ext>
                  </a:extLst>
                </a:gridCol>
                <a:gridCol w="756496">
                  <a:extLst>
                    <a:ext uri="{9D8B030D-6E8A-4147-A177-3AD203B41FA5}">
                      <a16:colId xmlns:a16="http://schemas.microsoft.com/office/drawing/2014/main" val="2075616991"/>
                    </a:ext>
                  </a:extLst>
                </a:gridCol>
                <a:gridCol w="655908">
                  <a:extLst>
                    <a:ext uri="{9D8B030D-6E8A-4147-A177-3AD203B41FA5}">
                      <a16:colId xmlns:a16="http://schemas.microsoft.com/office/drawing/2014/main" val="213124450"/>
                    </a:ext>
                  </a:extLst>
                </a:gridCol>
                <a:gridCol w="398696">
                  <a:extLst>
                    <a:ext uri="{9D8B030D-6E8A-4147-A177-3AD203B41FA5}">
                      <a16:colId xmlns:a16="http://schemas.microsoft.com/office/drawing/2014/main" val="2943620875"/>
                    </a:ext>
                  </a:extLst>
                </a:gridCol>
                <a:gridCol w="398696">
                  <a:extLst>
                    <a:ext uri="{9D8B030D-6E8A-4147-A177-3AD203B41FA5}">
                      <a16:colId xmlns:a16="http://schemas.microsoft.com/office/drawing/2014/main" val="2686485414"/>
                    </a:ext>
                  </a:extLst>
                </a:gridCol>
                <a:gridCol w="398696">
                  <a:extLst>
                    <a:ext uri="{9D8B030D-6E8A-4147-A177-3AD203B41FA5}">
                      <a16:colId xmlns:a16="http://schemas.microsoft.com/office/drawing/2014/main" val="1076142827"/>
                    </a:ext>
                  </a:extLst>
                </a:gridCol>
              </a:tblGrid>
              <a:tr h="468374">
                <a:tc>
                  <a:txBody>
                    <a:bodyPr/>
                    <a:lstStyle/>
                    <a:p>
                      <a:pPr marL="0" algn="ctr" defTabSz="914400" rtl="0" eaLnBrk="1" fontAlgn="ctr" latinLnBrk="0" hangingPunct="1"/>
                      <a:r>
                        <a:rPr lang="fr-FR" sz="1100" b="1" i="0" u="none" strike="noStrike" kern="1200" dirty="0">
                          <a:solidFill>
                            <a:srgbClr val="FFFFFF"/>
                          </a:solidFill>
                          <a:effectLst/>
                          <a:latin typeface="Calibri" panose="020F0502020204030204" pitchFamily="34" charset="0"/>
                          <a:ea typeface="+mn-ea"/>
                          <a:cs typeface="+mn-cs"/>
                        </a:rPr>
                        <a:t>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a:solidFill>
                            <a:srgbClr val="FFFFFF"/>
                          </a:solidFill>
                          <a:effectLst/>
                          <a:latin typeface="Calibri" panose="020F0502020204030204" pitchFamily="34" charset="0"/>
                          <a:ea typeface="+mn-ea"/>
                          <a:cs typeface="+mn-cs"/>
                        </a:rPr>
                        <a:t>Extraction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err="1" smtClean="0">
                          <a:solidFill>
                            <a:srgbClr val="FFFFFF"/>
                          </a:solidFill>
                          <a:effectLst/>
                          <a:latin typeface="Calibri" panose="020F0502020204030204" pitchFamily="34" charset="0"/>
                          <a:ea typeface="+mn-ea"/>
                          <a:cs typeface="+mn-cs"/>
                        </a:rPr>
                        <a:t>Capacity</a:t>
                      </a:r>
                      <a:endParaRPr lang="fr-FR" sz="1100" b="1" i="0" u="none" strike="noStrike" kern="1200" dirty="0">
                        <a:solidFill>
                          <a:srgbClr val="FFFFFF"/>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smtClean="0">
                          <a:solidFill>
                            <a:srgbClr val="FFFFFF"/>
                          </a:solidFill>
                          <a:effectLst/>
                          <a:latin typeface="Calibri" panose="020F0502020204030204" pitchFamily="34" charset="0"/>
                          <a:ea typeface="+mn-ea"/>
                          <a:cs typeface="+mn-cs"/>
                        </a:rPr>
                        <a:t>Item</a:t>
                      </a:r>
                      <a:endParaRPr lang="fr-FR" sz="1100" b="1" i="0" u="none" strike="noStrike" kern="1200" dirty="0">
                        <a:solidFill>
                          <a:srgbClr val="FFFFFF"/>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err="1">
                          <a:solidFill>
                            <a:srgbClr val="FFFFFF"/>
                          </a:solidFill>
                          <a:effectLst/>
                          <a:latin typeface="Calibri" panose="020F0502020204030204" pitchFamily="34" charset="0"/>
                          <a:ea typeface="+mn-ea"/>
                          <a:cs typeface="+mn-cs"/>
                        </a:rPr>
                        <a:t>Currency</a:t>
                      </a:r>
                      <a:endParaRPr lang="fr-FR" sz="1100" b="1" i="0" u="none" strike="noStrike" kern="1200" dirty="0">
                        <a:solidFill>
                          <a:srgbClr val="FFFFFF"/>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a:solidFill>
                            <a:srgbClr val="FFFFFF"/>
                          </a:solidFill>
                          <a:effectLst/>
                          <a:latin typeface="Calibri" panose="020F0502020204030204" pitchFamily="34" charset="0"/>
                          <a:ea typeface="+mn-ea"/>
                          <a:cs typeface="+mn-cs"/>
                        </a:rPr>
                        <a:t>CAPEX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a:solidFill>
                            <a:srgbClr val="FFFFFF"/>
                          </a:solidFill>
                          <a:effectLst/>
                          <a:latin typeface="Calibri" panose="020F0502020204030204" pitchFamily="34" charset="0"/>
                          <a:ea typeface="+mn-ea"/>
                          <a:cs typeface="+mn-cs"/>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smtClean="0">
                          <a:solidFill>
                            <a:srgbClr val="FFFFFF"/>
                          </a:solidFill>
                          <a:effectLst/>
                          <a:latin typeface="Calibri" panose="020F0502020204030204" pitchFamily="34" charset="0"/>
                          <a:ea typeface="+mn-ea"/>
                          <a:cs typeface="+mn-cs"/>
                        </a:rPr>
                        <a:t>…</a:t>
                      </a:r>
                      <a:endParaRPr lang="fr-FR" sz="1100" b="1" i="0" u="none" strike="noStrike" kern="1200" dirty="0">
                        <a:solidFill>
                          <a:srgbClr val="FFFFFF"/>
                        </a:solidFill>
                        <a:effectLst/>
                        <a:latin typeface="Calibri" panose="020F0502020204030204" pitchFamily="34" charset="0"/>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tc>
                  <a:txBody>
                    <a:bodyPr/>
                    <a:lstStyle/>
                    <a:p>
                      <a:pPr marL="0" algn="ctr" defTabSz="914400" rtl="0" eaLnBrk="1" fontAlgn="ctr" latinLnBrk="0" hangingPunct="1"/>
                      <a:r>
                        <a:rPr lang="fr-FR" sz="1100" b="1" i="0" u="none" strike="noStrike" kern="1200" dirty="0">
                          <a:solidFill>
                            <a:srgbClr val="FFFFFF"/>
                          </a:solidFill>
                          <a:effectLst/>
                          <a:latin typeface="Calibri" panose="020F0502020204030204" pitchFamily="34" charset="0"/>
                          <a:ea typeface="+mn-ea"/>
                          <a:cs typeface="+mn-cs"/>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9900"/>
                    </a:solidFill>
                  </a:tcPr>
                </a:tc>
                <a:extLst>
                  <a:ext uri="{0D108BD9-81ED-4DB2-BD59-A6C34878D82A}">
                    <a16:rowId xmlns:a16="http://schemas.microsoft.com/office/drawing/2014/main" val="1261925987"/>
                  </a:ext>
                </a:extLst>
              </a:tr>
            </a:tbl>
          </a:graphicData>
        </a:graphic>
      </p:graphicFrame>
      <p:pic>
        <p:nvPicPr>
          <p:cNvPr id="8" name="Image 7"/>
          <p:cNvPicPr>
            <a:picLocks noChangeAspect="1"/>
          </p:cNvPicPr>
          <p:nvPr/>
        </p:nvPicPr>
        <p:blipFill>
          <a:blip r:embed="rId4"/>
          <a:stretch>
            <a:fillRect/>
          </a:stretch>
        </p:blipFill>
        <p:spPr>
          <a:xfrm>
            <a:off x="5276023" y="3099785"/>
            <a:ext cx="5462489" cy="493819"/>
          </a:xfrm>
          <a:prstGeom prst="rect">
            <a:avLst/>
          </a:prstGeom>
        </p:spPr>
      </p:pic>
      <p:sp>
        <p:nvSpPr>
          <p:cNvPr id="48" name="Rectangle à coins arrondis 47"/>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822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5050452" y="3121652"/>
            <a:ext cx="6157494" cy="475529"/>
          </a:xfrm>
          <a:prstGeom prst="rect">
            <a:avLst/>
          </a:prstGeom>
        </p:spPr>
      </p:pic>
      <p:pic>
        <p:nvPicPr>
          <p:cNvPr id="34" name="Image 33" descr="Capture d’écran"/>
          <p:cNvPicPr>
            <a:picLocks noChangeAspect="1"/>
          </p:cNvPicPr>
          <p:nvPr/>
        </p:nvPicPr>
        <p:blipFill rotWithShape="1">
          <a:blip r:embed="rId3">
            <a:extLst>
              <a:ext uri="{28A0092B-C50C-407E-A947-70E740481C1C}">
                <a14:useLocalDpi xmlns:a14="http://schemas.microsoft.com/office/drawing/2010/main" val="0"/>
              </a:ext>
            </a:extLst>
          </a:blip>
          <a:srcRect l="6741" t="31453" r="6516" b="54208"/>
          <a:stretch/>
        </p:blipFill>
        <p:spPr>
          <a:xfrm>
            <a:off x="3045638" y="2661657"/>
            <a:ext cx="1353599" cy="390340"/>
          </a:xfrm>
          <a:prstGeom prst="rect">
            <a:avLst/>
          </a:prstGeom>
        </p:spPr>
      </p:pic>
      <p:pic>
        <p:nvPicPr>
          <p:cNvPr id="33" name="Image 32"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0"/>
            <a:ext cx="1543737" cy="2693055"/>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23</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BeneficiationEntity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Location: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is the location of the beneficiation</a:t>
            </a:r>
          </a:p>
          <a:p>
            <a:pPr lvl="3">
              <a:spcBef>
                <a:spcPts val="259"/>
              </a:spcBef>
            </a:pPr>
            <a:r>
              <a:rPr lang="en-US" sz="1200" b="1" i="1" u="sng" dirty="0" smtClean="0"/>
              <a:t>Name:</a:t>
            </a:r>
            <a:r>
              <a:rPr lang="en-US" sz="1200" dirty="0" smtClean="0">
                <a:solidFill>
                  <a:schemeClr val="accent1"/>
                </a:solidFill>
              </a:rPr>
              <a:t> [string] is its name</a:t>
            </a:r>
          </a:p>
          <a:p>
            <a:pPr lvl="3">
              <a:spcBef>
                <a:spcPts val="259"/>
              </a:spcBef>
            </a:pPr>
            <a:r>
              <a:rPr lang="en-US" sz="1200" b="1" i="1" u="sng" dirty="0" smtClean="0"/>
              <a:t>Process:</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defines the beneficiation process considered. </a:t>
            </a:r>
          </a:p>
          <a:p>
            <a:pPr lvl="3">
              <a:spcBef>
                <a:spcPts val="259"/>
              </a:spcBef>
            </a:pPr>
            <a:r>
              <a:rPr lang="en-US" sz="1200" b="1" i="1" u="sng" dirty="0" smtClean="0"/>
              <a:t>Capacity:</a:t>
            </a:r>
            <a:r>
              <a:rPr lang="en-US" sz="1200" dirty="0" smtClean="0">
                <a:solidFill>
                  <a:schemeClr val="accent1"/>
                </a:solidFill>
              </a:rPr>
              <a:t> </a:t>
            </a:r>
            <a:r>
              <a:rPr lang="en-US" sz="1200" b="1" dirty="0" smtClean="0">
                <a:solidFill>
                  <a:schemeClr val="accent4"/>
                </a:solidFill>
              </a:rPr>
              <a:t>[float] </a:t>
            </a:r>
            <a:r>
              <a:rPr lang="en-US" sz="1200" dirty="0" smtClean="0">
                <a:solidFill>
                  <a:schemeClr val="accent1"/>
                </a:solidFill>
              </a:rPr>
              <a:t>corresponds to yearly capacity</a:t>
            </a:r>
          </a:p>
          <a:p>
            <a:pPr lvl="3">
              <a:spcBef>
                <a:spcPts val="259"/>
              </a:spcBef>
            </a:pPr>
            <a:r>
              <a:rPr lang="en-US" sz="1200" b="1" i="1" u="sng" dirty="0" smtClean="0"/>
              <a:t>Status</a:t>
            </a:r>
            <a:r>
              <a:rPr lang="en-US" sz="1200" dirty="0" smtClean="0">
                <a:solidFill>
                  <a:schemeClr val="accent1"/>
                </a:solidFill>
              </a:rPr>
              <a:t>: [string], can be either “Existing”, “New”, or “Extension”</a:t>
            </a: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83046" y="369065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à coins arrondis 39"/>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303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13">
            <a:extLst>
              <a:ext uri="{FF2B5EF4-FFF2-40B4-BE49-F238E27FC236}">
                <a16:creationId xmlns:a16="http://schemas.microsoft.com/office/drawing/2014/main" id="{4A25F36F-996E-4068-BE5C-0C4634C3D719}"/>
              </a:ext>
            </a:extLst>
          </p:cNvPr>
          <p:cNvSpPr txBox="1">
            <a:spLocks/>
          </p:cNvSpPr>
          <p:nvPr/>
        </p:nvSpPr>
        <p:spPr>
          <a:xfrm>
            <a:off x="4394240" y="5221166"/>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smtClean="0"/>
              <a:t>Opex</a:t>
            </a:r>
            <a:r>
              <a:rPr lang="en-US" sz="1200" b="1" dirty="0" smtClean="0"/>
              <a:t>: </a:t>
            </a:r>
            <a:r>
              <a:rPr lang="en-US" sz="1200" dirty="0" smtClean="0">
                <a:solidFill>
                  <a:schemeClr val="accent1"/>
                </a:solidFill>
              </a:rPr>
              <a:t>Can contain </a:t>
            </a:r>
            <a:r>
              <a:rPr lang="en-US" sz="1200" b="1" u="sng" dirty="0" smtClean="0">
                <a:solidFill>
                  <a:srgbClr val="C00000"/>
                </a:solidFill>
              </a:rPr>
              <a:t>both</a:t>
            </a:r>
            <a:r>
              <a:rPr lang="en-US" sz="1200" dirty="0" smtClean="0">
                <a:solidFill>
                  <a:schemeClr val="accent1"/>
                </a:solidFill>
              </a:rPr>
              <a:t> </a:t>
            </a:r>
            <a:r>
              <a:rPr lang="en-US" sz="1200" dirty="0" err="1" smtClean="0">
                <a:solidFill>
                  <a:schemeClr val="accent1"/>
                </a:solidFill>
              </a:rPr>
              <a:t>opex</a:t>
            </a:r>
            <a:r>
              <a:rPr lang="en-US" sz="1200" dirty="0" smtClean="0">
                <a:solidFill>
                  <a:schemeClr val="accent1"/>
                </a:solidFill>
              </a:rPr>
              <a:t> per ton extracted and specific consumption of any element, per </a:t>
            </a:r>
            <a:r>
              <a:rPr lang="en-US" sz="1200" dirty="0">
                <a:solidFill>
                  <a:schemeClr val="accent1"/>
                </a:solidFill>
              </a:rPr>
              <a:t>process-input quality – output quality trio :</a:t>
            </a: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same as mine-</a:t>
            </a:r>
            <a:r>
              <a:rPr lang="en-US" sz="1200" dirty="0" err="1" smtClean="0">
                <a:solidFill>
                  <a:schemeClr val="accent1"/>
                </a:solidFill>
              </a:rPr>
              <a:t>opex</a:t>
            </a:r>
            <a:endParaRPr lang="en-US" sz="1200" dirty="0" smtClean="0">
              <a:solidFill>
                <a:schemeClr val="accent1"/>
              </a:solidFill>
            </a:endParaRPr>
          </a:p>
        </p:txBody>
      </p:sp>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Production: </a:t>
            </a:r>
            <a:r>
              <a:rPr lang="en-US" sz="1200" dirty="0" smtClean="0">
                <a:solidFill>
                  <a:schemeClr val="accent1"/>
                </a:solidFill>
              </a:rPr>
              <a:t>Every row gives the yield of a process (defined by %beneficiated rock/input rock) per process-input quality – output quality trio:</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err="1" smtClean="0"/>
              <a:t>InputQuality</a:t>
            </a:r>
            <a:r>
              <a:rPr lang="en-US" sz="1200" b="1" i="1" u="sng" dirty="0" smtClean="0"/>
              <a:t>:</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“HT”, “MT”, “BT”, “TBT”. In all cases, it must match the qualities entered for the mines options that can be connected to the beneficiation option</a:t>
            </a:r>
          </a:p>
          <a:p>
            <a:pPr lvl="3">
              <a:spcBef>
                <a:spcPts val="259"/>
              </a:spcBef>
            </a:pPr>
            <a:r>
              <a:rPr lang="en-US" sz="1200" b="1" i="1" u="sng" dirty="0" err="1" smtClean="0"/>
              <a:t>OutputQuality</a:t>
            </a:r>
            <a:r>
              <a:rPr lang="en-US" sz="1200" b="1" i="1" u="sng" dirty="0" smtClean="0"/>
              <a: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The rock quality expected as output of process. Several rock outputs are possible.</a:t>
            </a:r>
            <a:endParaRPr lang="en-US" sz="1200" dirty="0">
              <a:solidFill>
                <a:schemeClr val="accent1"/>
              </a:solidFill>
            </a:endParaRPr>
          </a:p>
        </p:txBody>
      </p:sp>
      <p:grpSp>
        <p:nvGrpSpPr>
          <p:cNvPr id="10" name="Groupe 9"/>
          <p:cNvGrpSpPr/>
          <p:nvPr/>
        </p:nvGrpSpPr>
        <p:grpSpPr>
          <a:xfrm>
            <a:off x="5686619" y="5662787"/>
            <a:ext cx="4756804" cy="475529"/>
            <a:chOff x="5372084" y="5662787"/>
            <a:chExt cx="4756804" cy="475529"/>
          </a:xfrm>
        </p:grpSpPr>
        <p:pic>
          <p:nvPicPr>
            <p:cNvPr id="51" name="Image 50"/>
            <p:cNvPicPr>
              <a:picLocks noChangeAspect="1"/>
            </p:cNvPicPr>
            <p:nvPr/>
          </p:nvPicPr>
          <p:blipFill>
            <a:blip r:embed="rId2"/>
            <a:stretch>
              <a:fillRect/>
            </a:stretch>
          </p:blipFill>
          <p:spPr>
            <a:xfrm>
              <a:off x="5372084" y="5662787"/>
              <a:ext cx="3920068" cy="475529"/>
            </a:xfrm>
            <a:prstGeom prst="rect">
              <a:avLst/>
            </a:prstGeom>
          </p:spPr>
        </p:pic>
        <p:pic>
          <p:nvPicPr>
            <p:cNvPr id="8" name="Image 7"/>
            <p:cNvPicPr>
              <a:picLocks noChangeAspect="1"/>
            </p:cNvPicPr>
            <p:nvPr/>
          </p:nvPicPr>
          <p:blipFill rotWithShape="1">
            <a:blip r:embed="rId3"/>
            <a:srcRect l="58953" t="11467" b="-1"/>
            <a:stretch/>
          </p:blipFill>
          <p:spPr>
            <a:xfrm>
              <a:off x="8502287" y="5684703"/>
              <a:ext cx="1626601" cy="442596"/>
            </a:xfrm>
            <a:prstGeom prst="rect">
              <a:avLst/>
            </a:prstGeom>
          </p:spPr>
        </p:pic>
      </p:grpSp>
      <p:pic>
        <p:nvPicPr>
          <p:cNvPr id="6" name="Image 5"/>
          <p:cNvPicPr>
            <a:picLocks noChangeAspect="1"/>
          </p:cNvPicPr>
          <p:nvPr/>
        </p:nvPicPr>
        <p:blipFill>
          <a:blip r:embed="rId2"/>
          <a:stretch>
            <a:fillRect/>
          </a:stretch>
        </p:blipFill>
        <p:spPr>
          <a:xfrm>
            <a:off x="6115616" y="3103071"/>
            <a:ext cx="3920068" cy="475529"/>
          </a:xfrm>
          <a:prstGeom prst="rect">
            <a:avLst/>
          </a:prstGeom>
        </p:spPr>
      </p:pic>
      <p:pic>
        <p:nvPicPr>
          <p:cNvPr id="42" name="Image 41" descr="Capture d’écran"/>
          <p:cNvPicPr>
            <a:picLocks noChangeAspect="1"/>
          </p:cNvPicPr>
          <p:nvPr/>
        </p:nvPicPr>
        <p:blipFill rotWithShape="1">
          <a:blip r:embed="rId4" cstate="print">
            <a:extLst>
              <a:ext uri="{28A0092B-C50C-407E-A947-70E740481C1C}">
                <a14:useLocalDpi xmlns:a14="http://schemas.microsoft.com/office/drawing/2010/main" val="0"/>
              </a:ext>
            </a:extLst>
          </a:blip>
          <a:srcRect l="7145" t="48568" r="6112" b="36862"/>
          <a:stretch/>
        </p:blipFill>
        <p:spPr>
          <a:xfrm>
            <a:off x="3035579" y="2699733"/>
            <a:ext cx="1393490" cy="408325"/>
          </a:xfrm>
          <a:prstGeom prst="rect">
            <a:avLst/>
          </a:prstGeom>
        </p:spPr>
      </p:pic>
      <p:pic>
        <p:nvPicPr>
          <p:cNvPr id="41" name="Image 40" descr="Capture d’écran"/>
          <p:cNvPicPr>
            <a:picLocks noChangeAspect="1"/>
          </p:cNvPicPr>
          <p:nvPr/>
        </p:nvPicPr>
        <p:blipFill rotWithShape="1">
          <a:blip r:embed="rId4">
            <a:extLst>
              <a:ext uri="{28A0092B-C50C-407E-A947-70E740481C1C}">
                <a14:useLocalDpi xmlns:a14="http://schemas.microsoft.com/office/drawing/2010/main" val="0"/>
              </a:ext>
            </a:extLst>
          </a:blip>
          <a:srcRect l="7145" t="65681" r="6516" b="19980"/>
          <a:stretch/>
        </p:blipFill>
        <p:spPr>
          <a:xfrm>
            <a:off x="3042059" y="5260943"/>
            <a:ext cx="1387010" cy="401844"/>
          </a:xfrm>
          <a:prstGeom prst="rect">
            <a:avLst/>
          </a:prstGeom>
        </p:spPr>
      </p:pic>
      <p:pic>
        <p:nvPicPr>
          <p:cNvPr id="40" name="Image 39"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02" y="2867140"/>
            <a:ext cx="1543737" cy="2693055"/>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24</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a:t>BeneficiationEntity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3" idx="1"/>
          </p:cNvCxnSpPr>
          <p:nvPr/>
        </p:nvCxnSpPr>
        <p:spPr>
          <a:xfrm flipV="1">
            <a:off x="2036645" y="2881574"/>
            <a:ext cx="1004680" cy="1476123"/>
          </a:xfrm>
          <a:prstGeom prst="bentConnector3">
            <a:avLst>
              <a:gd name="adj1" fmla="val 50000"/>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83046" y="4164375"/>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681208" y="463626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en angle 46"/>
          <p:cNvCxnSpPr>
            <a:stCxn id="46" idx="3"/>
            <a:endCxn id="41" idx="1"/>
          </p:cNvCxnSpPr>
          <p:nvPr/>
        </p:nvCxnSpPr>
        <p:spPr>
          <a:xfrm>
            <a:off x="2034807" y="4829590"/>
            <a:ext cx="1007252" cy="632275"/>
          </a:xfrm>
          <a:prstGeom prst="bentConnector3">
            <a:avLst>
              <a:gd name="adj1" fmla="val 50000"/>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Rectangle à coins arrondis 51"/>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8261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5263311" y="3102741"/>
            <a:ext cx="5486876" cy="481626"/>
          </a:xfrm>
          <a:prstGeom prst="rect">
            <a:avLst/>
          </a:prstGeom>
        </p:spPr>
      </p:pic>
      <p:pic>
        <p:nvPicPr>
          <p:cNvPr id="38" name="Image 37" descr="Capture d’écran"/>
          <p:cNvPicPr>
            <a:picLocks noChangeAspect="1"/>
          </p:cNvPicPr>
          <p:nvPr/>
        </p:nvPicPr>
        <p:blipFill rotWithShape="1">
          <a:blip r:embed="rId3">
            <a:extLst>
              <a:ext uri="{28A0092B-C50C-407E-A947-70E740481C1C}">
                <a14:useLocalDpi xmlns:a14="http://schemas.microsoft.com/office/drawing/2010/main" val="0"/>
              </a:ext>
            </a:extLst>
          </a:blip>
          <a:srcRect l="6741" t="82796" r="6516" b="2866"/>
          <a:stretch/>
        </p:blipFill>
        <p:spPr>
          <a:xfrm>
            <a:off x="3068089" y="2704675"/>
            <a:ext cx="1370140" cy="395110"/>
          </a:xfrm>
          <a:prstGeom prst="rect">
            <a:avLst/>
          </a:prstGeom>
        </p:spPr>
      </p:pic>
      <p:pic>
        <p:nvPicPr>
          <p:cNvPr id="37" name="Image 36"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0"/>
            <a:ext cx="1543737" cy="2693055"/>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25</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a:t>BeneficiationEntity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name + extraction type + capacity- (whose status is either “New” or “Extension”:  </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dirty="0" smtClean="0"/>
              <a:t>-5 to 5 columns</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cxnSp>
        <p:nvCxnSpPr>
          <p:cNvPr id="9" name="Connecteur en angle 8"/>
          <p:cNvCxnSpPr>
            <a:stCxn id="46" idx="3"/>
            <a:endCxn id="91" idx="1"/>
          </p:cNvCxnSpPr>
          <p:nvPr/>
        </p:nvCxnSpPr>
        <p:spPr>
          <a:xfrm flipV="1">
            <a:off x="2034807" y="2903083"/>
            <a:ext cx="1033282" cy="2389217"/>
          </a:xfrm>
          <a:prstGeom prst="bentConnector3">
            <a:avLst>
              <a:gd name="adj1" fmla="val 50000"/>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81208" y="509897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à coins arrondis 40"/>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50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Location: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is the location of the Phosphoric acid plant</a:t>
            </a:r>
          </a:p>
          <a:p>
            <a:pPr lvl="3">
              <a:spcBef>
                <a:spcPts val="259"/>
              </a:spcBef>
            </a:pPr>
            <a:r>
              <a:rPr lang="en-US" sz="1200" b="1" i="1" u="sng" dirty="0" smtClean="0"/>
              <a:t>Name:</a:t>
            </a:r>
            <a:r>
              <a:rPr lang="en-US" sz="1200" dirty="0" smtClean="0">
                <a:solidFill>
                  <a:schemeClr val="accent1"/>
                </a:solidFill>
              </a:rPr>
              <a:t> </a:t>
            </a:r>
            <a:r>
              <a:rPr lang="en-US" sz="1200" b="1" dirty="0">
                <a:solidFill>
                  <a:schemeClr val="accent4"/>
                </a:solidFill>
              </a:rPr>
              <a:t>[</a:t>
            </a:r>
            <a:r>
              <a:rPr lang="en-US" sz="1200" b="1" dirty="0" smtClean="0">
                <a:solidFill>
                  <a:schemeClr val="accent4"/>
                </a:solidFill>
              </a:rPr>
              <a:t>string/</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is its name, if status is “Existing”, or </a:t>
            </a:r>
            <a:r>
              <a:rPr lang="en-US" sz="1200" i="1" u="sng" dirty="0" smtClean="0">
                <a:solidFill>
                  <a:srgbClr val="C00000"/>
                </a:solidFill>
              </a:rPr>
              <a:t>the number of considered units of the same type</a:t>
            </a:r>
            <a:r>
              <a:rPr lang="en-US" sz="1200" dirty="0" smtClean="0">
                <a:solidFill>
                  <a:schemeClr val="accent1"/>
                </a:solidFill>
              </a:rPr>
              <a:t>, if status == “New”</a:t>
            </a:r>
          </a:p>
          <a:p>
            <a:pPr lvl="3">
              <a:spcBef>
                <a:spcPts val="259"/>
              </a:spcBef>
            </a:pPr>
            <a:r>
              <a:rPr lang="en-US" sz="1200" b="1" i="1" u="sng" dirty="0" smtClean="0"/>
              <a:t>Process:</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defines the pap process considered. </a:t>
            </a:r>
          </a:p>
          <a:p>
            <a:pPr lvl="3">
              <a:spcBef>
                <a:spcPts val="259"/>
              </a:spcBef>
            </a:pPr>
            <a:r>
              <a:rPr lang="en-US" sz="1200" b="1" i="1" u="sng" dirty="0" smtClean="0"/>
              <a:t>Capacity:</a:t>
            </a:r>
            <a:r>
              <a:rPr lang="en-US" sz="1200" dirty="0" smtClean="0">
                <a:solidFill>
                  <a:schemeClr val="accent1"/>
                </a:solidFill>
              </a:rPr>
              <a:t> </a:t>
            </a:r>
            <a:r>
              <a:rPr lang="en-US" sz="1200" b="1" dirty="0" smtClean="0">
                <a:solidFill>
                  <a:schemeClr val="accent4"/>
                </a:solidFill>
              </a:rPr>
              <a:t>[float] </a:t>
            </a:r>
            <a:r>
              <a:rPr lang="en-US" sz="1200" dirty="0" smtClean="0">
                <a:solidFill>
                  <a:schemeClr val="accent1"/>
                </a:solidFill>
              </a:rPr>
              <a:t>corresponds to yearly capacity, </a:t>
            </a:r>
            <a:r>
              <a:rPr lang="en-US" sz="1200" i="1" u="sng" dirty="0" smtClean="0">
                <a:solidFill>
                  <a:srgbClr val="C00000"/>
                </a:solidFill>
              </a:rPr>
              <a:t>expressed in tP2O5</a:t>
            </a:r>
          </a:p>
          <a:p>
            <a:pPr lvl="3">
              <a:spcBef>
                <a:spcPts val="259"/>
              </a:spcBef>
            </a:pPr>
            <a:r>
              <a:rPr lang="en-US" sz="1200" b="1" i="1" u="sng" dirty="0" smtClean="0"/>
              <a:t>Status</a:t>
            </a:r>
            <a:r>
              <a:rPr lang="en-US" sz="1200" dirty="0" smtClean="0">
                <a:solidFill>
                  <a:schemeClr val="accent1"/>
                </a:solidFill>
              </a:rPr>
              <a:t>: [string], can be either “Existing”, “New”</a:t>
            </a: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pic>
        <p:nvPicPr>
          <p:cNvPr id="6" name="Image 5"/>
          <p:cNvPicPr>
            <a:picLocks noChangeAspect="1"/>
          </p:cNvPicPr>
          <p:nvPr/>
        </p:nvPicPr>
        <p:blipFill>
          <a:blip r:embed="rId2"/>
          <a:stretch>
            <a:fillRect/>
          </a:stretch>
        </p:blipFill>
        <p:spPr>
          <a:xfrm>
            <a:off x="5050452" y="3121652"/>
            <a:ext cx="6145301" cy="499915"/>
          </a:xfrm>
          <a:prstGeom prst="rect">
            <a:avLst/>
          </a:prstGeom>
        </p:spPr>
      </p:pic>
      <p:pic>
        <p:nvPicPr>
          <p:cNvPr id="36" name="Image 35" descr="Capture d’écran"/>
          <p:cNvPicPr>
            <a:picLocks noChangeAspect="1"/>
          </p:cNvPicPr>
          <p:nvPr/>
        </p:nvPicPr>
        <p:blipFill rotWithShape="1">
          <a:blip r:embed="rId3">
            <a:extLst>
              <a:ext uri="{28A0092B-C50C-407E-A947-70E740481C1C}">
                <a14:useLocalDpi xmlns:a14="http://schemas.microsoft.com/office/drawing/2010/main" val="0"/>
              </a:ext>
            </a:extLst>
          </a:blip>
          <a:srcRect l="5616" t="31226" r="6425" b="54424"/>
          <a:stretch/>
        </p:blipFill>
        <p:spPr>
          <a:xfrm>
            <a:off x="3044888" y="2661657"/>
            <a:ext cx="1362361" cy="390340"/>
          </a:xfrm>
          <a:prstGeom prst="rect">
            <a:avLst/>
          </a:prstGeom>
        </p:spPr>
      </p:pic>
      <p:pic>
        <p:nvPicPr>
          <p:cNvPr id="35" name="Image 34"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0"/>
            <a:ext cx="1543737" cy="2711164"/>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26</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PapEntity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096" y="370160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à coins arrondis 38"/>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8933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6115616" y="3103512"/>
            <a:ext cx="3944454" cy="377985"/>
          </a:xfrm>
          <a:prstGeom prst="rect">
            <a:avLst/>
          </a:prstGeom>
        </p:spPr>
      </p:pic>
      <p:pic>
        <p:nvPicPr>
          <p:cNvPr id="45" name="Image 44"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617" t="48952" r="7412" b="36417"/>
          <a:stretch/>
        </p:blipFill>
        <p:spPr>
          <a:xfrm>
            <a:off x="3041325" y="2696765"/>
            <a:ext cx="1370135" cy="404813"/>
          </a:xfrm>
          <a:prstGeom prst="rect">
            <a:avLst/>
          </a:prstGeom>
        </p:spPr>
      </p:pic>
      <p:pic>
        <p:nvPicPr>
          <p:cNvPr id="44" name="Image 43"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123" t="65835" r="6425" b="19534"/>
          <a:stretch/>
        </p:blipFill>
        <p:spPr>
          <a:xfrm>
            <a:off x="3035579" y="5260942"/>
            <a:ext cx="1393490" cy="404813"/>
          </a:xfrm>
          <a:prstGeom prst="rect">
            <a:avLst/>
          </a:prstGeom>
        </p:spPr>
      </p:pic>
      <p:pic>
        <p:nvPicPr>
          <p:cNvPr id="43" name="Image 42"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0"/>
            <a:ext cx="1543737" cy="2711164"/>
          </a:xfrm>
          <a:prstGeom prst="rect">
            <a:avLst/>
          </a:prstGeom>
        </p:spPr>
      </p:pic>
      <p:sp>
        <p:nvSpPr>
          <p:cNvPr id="50" name="TextBox 13">
            <a:extLst>
              <a:ext uri="{FF2B5EF4-FFF2-40B4-BE49-F238E27FC236}">
                <a16:creationId xmlns:a16="http://schemas.microsoft.com/office/drawing/2014/main" id="{4A25F36F-996E-4068-BE5C-0C4634C3D719}"/>
              </a:ext>
            </a:extLst>
          </p:cNvPr>
          <p:cNvSpPr txBox="1">
            <a:spLocks/>
          </p:cNvSpPr>
          <p:nvPr/>
        </p:nvSpPr>
        <p:spPr>
          <a:xfrm>
            <a:off x="4394240" y="5221166"/>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smtClean="0"/>
              <a:t>Opex</a:t>
            </a:r>
            <a:r>
              <a:rPr lang="en-US" sz="1200" b="1" dirty="0" smtClean="0"/>
              <a:t>: </a:t>
            </a:r>
            <a:r>
              <a:rPr lang="en-US" sz="1200" dirty="0" smtClean="0">
                <a:solidFill>
                  <a:schemeClr val="accent1"/>
                </a:solidFill>
              </a:rPr>
              <a:t>Can contain </a:t>
            </a:r>
            <a:r>
              <a:rPr lang="en-US" sz="1200" b="1" u="sng" dirty="0" smtClean="0">
                <a:solidFill>
                  <a:srgbClr val="C00000"/>
                </a:solidFill>
              </a:rPr>
              <a:t>both</a:t>
            </a:r>
            <a:r>
              <a:rPr lang="en-US" sz="1200" dirty="0" smtClean="0">
                <a:solidFill>
                  <a:schemeClr val="accent1"/>
                </a:solidFill>
              </a:rPr>
              <a:t> </a:t>
            </a:r>
            <a:r>
              <a:rPr lang="en-US" sz="1200" dirty="0" err="1" smtClean="0">
                <a:solidFill>
                  <a:schemeClr val="accent1"/>
                </a:solidFill>
              </a:rPr>
              <a:t>opex</a:t>
            </a:r>
            <a:r>
              <a:rPr lang="en-US" sz="1200" dirty="0" smtClean="0">
                <a:solidFill>
                  <a:schemeClr val="accent1"/>
                </a:solidFill>
              </a:rPr>
              <a:t> per ton P2O5 and/or specific consumption of any element, per location – process – capacity- input </a:t>
            </a:r>
            <a:r>
              <a:rPr lang="en-US" sz="1200" dirty="0">
                <a:solidFill>
                  <a:schemeClr val="accent1"/>
                </a:solidFill>
              </a:rPr>
              <a:t>quality – </a:t>
            </a:r>
            <a:r>
              <a:rPr lang="en-US" sz="1200" dirty="0" smtClean="0">
                <a:solidFill>
                  <a:schemeClr val="accent1"/>
                </a:solidFill>
              </a:rPr>
              <a:t>output:</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same as mine-</a:t>
            </a:r>
            <a:r>
              <a:rPr lang="en-US" sz="1200" dirty="0" err="1" smtClean="0">
                <a:solidFill>
                  <a:schemeClr val="accent1"/>
                </a:solidFill>
              </a:rPr>
              <a:t>opex</a:t>
            </a:r>
            <a:endParaRPr lang="en-US" sz="1200" dirty="0" smtClean="0">
              <a:solidFill>
                <a:schemeClr val="accent1"/>
              </a:solidFill>
            </a:endParaRPr>
          </a:p>
        </p:txBody>
      </p:sp>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Production: </a:t>
            </a:r>
            <a:r>
              <a:rPr lang="en-US" sz="1200" dirty="0" smtClean="0">
                <a:solidFill>
                  <a:schemeClr val="accent1"/>
                </a:solidFill>
              </a:rPr>
              <a:t>Every row gives how much production we get when producing one tP2O5, per pap process – rock quality at input:</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Input:</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rock type. These must match with those provided as beneficiation outputs</a:t>
            </a:r>
          </a:p>
          <a:p>
            <a:pPr lvl="3">
              <a:spcBef>
                <a:spcPts val="259"/>
              </a:spcBef>
            </a:pPr>
            <a:r>
              <a:rPr lang="en-US" sz="1200" b="1" i="1" u="sng" dirty="0" smtClean="0"/>
              <a:t>Product: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A </a:t>
            </a:r>
            <a:r>
              <a:rPr lang="en-US" sz="1200" i="1" u="sng" dirty="0" smtClean="0">
                <a:solidFill>
                  <a:srgbClr val="C00000"/>
                </a:solidFill>
              </a:rPr>
              <a:t>mandatory</a:t>
            </a:r>
            <a:r>
              <a:rPr lang="en-US" sz="1200" dirty="0" smtClean="0">
                <a:solidFill>
                  <a:schemeClr val="accent1"/>
                </a:solidFill>
              </a:rPr>
              <a:t> input is “ACP 29”, with the default value of 1 tP2O5/tP2O5. One can put here any other product (</a:t>
            </a:r>
            <a:r>
              <a:rPr lang="en-US" sz="1200" dirty="0" err="1" smtClean="0">
                <a:solidFill>
                  <a:schemeClr val="accent1"/>
                </a:solidFill>
              </a:rPr>
              <a:t>Phosphogypsum</a:t>
            </a:r>
            <a:r>
              <a:rPr lang="en-US" sz="1200" dirty="0" smtClean="0">
                <a:solidFill>
                  <a:schemeClr val="accent1"/>
                </a:solidFill>
              </a:rPr>
              <a:t>, fluorine, etc.) for which a mass balance is requested. Note that “ACP 29” designs “ACP” both 29 and 54</a:t>
            </a:r>
            <a:endParaRPr lang="en-US" sz="1200" dirty="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27</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PapEntity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3" idx="1"/>
          </p:cNvCxnSpPr>
          <p:nvPr/>
        </p:nvCxnSpPr>
        <p:spPr>
          <a:xfrm flipV="1">
            <a:off x="2036645" y="2881574"/>
            <a:ext cx="1004680" cy="1476123"/>
          </a:xfrm>
          <a:prstGeom prst="bentConnector3">
            <a:avLst>
              <a:gd name="adj1" fmla="val 50000"/>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6561" y="4170860"/>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674723" y="463626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en angle 46"/>
          <p:cNvCxnSpPr>
            <a:stCxn id="46" idx="3"/>
            <a:endCxn id="41" idx="1"/>
          </p:cNvCxnSpPr>
          <p:nvPr/>
        </p:nvCxnSpPr>
        <p:spPr>
          <a:xfrm>
            <a:off x="2034807" y="4829590"/>
            <a:ext cx="1007252" cy="632275"/>
          </a:xfrm>
          <a:prstGeom prst="bentConnector3">
            <a:avLst>
              <a:gd name="adj1" fmla="val 50000"/>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a:blip r:embed="rId4"/>
          <a:stretch>
            <a:fillRect/>
          </a:stretch>
        </p:blipFill>
        <p:spPr>
          <a:xfrm>
            <a:off x="5673618" y="5662787"/>
            <a:ext cx="4828450" cy="396274"/>
          </a:xfrm>
          <a:prstGeom prst="rect">
            <a:avLst/>
          </a:prstGeom>
        </p:spPr>
      </p:pic>
      <p:sp>
        <p:nvSpPr>
          <p:cNvPr id="54" name="Rectangle à coins arrondis 53"/>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43997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location + process +capacity (whose status is “New”:</a:t>
            </a:r>
          </a:p>
          <a:p>
            <a:pPr lvl="2">
              <a:spcBef>
                <a:spcPts val="259"/>
              </a:spcBef>
            </a:pPr>
            <a:endParaRPr lang="en-US" sz="1200" dirty="0">
              <a:solidFill>
                <a:schemeClr val="accent1"/>
              </a:solidFill>
            </a:endParaRPr>
          </a:p>
          <a:p>
            <a:pPr marL="195262" lvl="2" indent="0">
              <a:spcBef>
                <a:spcPts val="259"/>
              </a:spcBef>
              <a:buNone/>
            </a:pPr>
            <a:endParaRPr lang="en-US" sz="1200" dirty="0">
              <a:solidFill>
                <a:schemeClr val="accent1"/>
              </a:solidFill>
            </a:endParaRPr>
          </a:p>
          <a:p>
            <a:pPr marL="195262" lvl="2" indent="0">
              <a:spcBef>
                <a:spcPts val="259"/>
              </a:spcBef>
              <a:buNone/>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i="1" u="sng" dirty="0" smtClean="0"/>
              <a:t>CAPEX:</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amount </a:t>
            </a:r>
            <a:r>
              <a:rPr lang="en-US" sz="1200" dirty="0">
                <a:solidFill>
                  <a:schemeClr val="accent1"/>
                </a:solidFill>
              </a:rPr>
              <a:t>of </a:t>
            </a:r>
            <a:r>
              <a:rPr lang="en-US" sz="1200" dirty="0" smtClean="0">
                <a:solidFill>
                  <a:schemeClr val="accent1"/>
                </a:solidFill>
              </a:rPr>
              <a:t>capex for given item</a:t>
            </a:r>
          </a:p>
          <a:p>
            <a:pPr lvl="3">
              <a:spcBef>
                <a:spcPts val="259"/>
              </a:spcBef>
            </a:pPr>
            <a:r>
              <a:rPr lang="en-US" sz="1200" b="1" dirty="0" smtClean="0"/>
              <a:t>-5 to 5 columns</a:t>
            </a:r>
            <a:r>
              <a:rPr lang="en-US" sz="1200" dirty="0" smtClean="0">
                <a:solidFill>
                  <a:schemeClr val="accent1"/>
                </a:solidFill>
              </a:rPr>
              <a:t>: </a:t>
            </a:r>
            <a:r>
              <a:rPr lang="en-US" sz="1200" b="1" dirty="0">
                <a:solidFill>
                  <a:schemeClr val="accent4"/>
                </a:solidFill>
              </a:rPr>
              <a:t>[%]</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pic>
        <p:nvPicPr>
          <p:cNvPr id="7" name="Image 6"/>
          <p:cNvPicPr>
            <a:picLocks noChangeAspect="1"/>
          </p:cNvPicPr>
          <p:nvPr/>
        </p:nvPicPr>
        <p:blipFill>
          <a:blip r:embed="rId2"/>
          <a:stretch>
            <a:fillRect/>
          </a:stretch>
        </p:blipFill>
        <p:spPr>
          <a:xfrm>
            <a:off x="5263311" y="3120955"/>
            <a:ext cx="5511262" cy="396274"/>
          </a:xfrm>
          <a:prstGeom prst="rect">
            <a:avLst/>
          </a:prstGeom>
        </p:spPr>
      </p:pic>
      <p:pic>
        <p:nvPicPr>
          <p:cNvPr id="36" name="Image 35"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0"/>
            <a:ext cx="1543737" cy="2711164"/>
          </a:xfrm>
          <a:prstGeom prst="rect">
            <a:avLst/>
          </a:prstGeom>
        </p:spPr>
      </p:pic>
      <p:pic>
        <p:nvPicPr>
          <p:cNvPr id="34" name="Image 33"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616" t="82998" r="6425" b="2371"/>
          <a:stretch/>
        </p:blipFill>
        <p:spPr>
          <a:xfrm>
            <a:off x="3068089" y="2696111"/>
            <a:ext cx="1381802" cy="403673"/>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28</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PapEntity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46" idx="3"/>
            <a:endCxn id="91" idx="1"/>
          </p:cNvCxnSpPr>
          <p:nvPr/>
        </p:nvCxnSpPr>
        <p:spPr>
          <a:xfrm flipV="1">
            <a:off x="2034807" y="2903083"/>
            <a:ext cx="1033282" cy="2389217"/>
          </a:xfrm>
          <a:prstGeom prst="bentConnector3">
            <a:avLst>
              <a:gd name="adj1" fmla="val 50000"/>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74723" y="511194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à coins arrondis 40"/>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5403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l="5519" t="30883" r="6570" b="53688"/>
          <a:stretch/>
        </p:blipFill>
        <p:spPr>
          <a:xfrm>
            <a:off x="3044888" y="2661656"/>
            <a:ext cx="1355098" cy="390341"/>
          </a:xfrm>
          <a:prstGeom prst="rect">
            <a:avLst/>
          </a:prstGeom>
        </p:spPr>
      </p:pic>
      <p:pic>
        <p:nvPicPr>
          <p:cNvPr id="34" name="Image 33"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02" y="2867141"/>
            <a:ext cx="1543737" cy="2715438"/>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Location: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is the location of the Sulfuric acid plant</a:t>
            </a:r>
          </a:p>
          <a:p>
            <a:pPr lvl="3">
              <a:spcBef>
                <a:spcPts val="259"/>
              </a:spcBef>
            </a:pPr>
            <a:r>
              <a:rPr lang="en-US" sz="1200" b="1" i="1" u="sng" dirty="0" smtClean="0"/>
              <a:t>Name: </a:t>
            </a:r>
            <a:r>
              <a:rPr lang="en-US" sz="1200" b="1" dirty="0" smtClean="0">
                <a:solidFill>
                  <a:schemeClr val="accent4"/>
                </a:solidFill>
              </a:rPr>
              <a:t>[</a:t>
            </a:r>
            <a:r>
              <a:rPr lang="en-US" sz="1200" b="1" dirty="0">
                <a:solidFill>
                  <a:schemeClr val="accent4"/>
                </a:solidFill>
              </a:rPr>
              <a:t>string/</a:t>
            </a:r>
            <a:r>
              <a:rPr lang="en-US" sz="1200" b="1" dirty="0" err="1">
                <a:solidFill>
                  <a:schemeClr val="accent4"/>
                </a:solidFill>
              </a:rPr>
              <a:t>int</a:t>
            </a:r>
            <a:r>
              <a:rPr lang="en-US" sz="1200" b="1" dirty="0">
                <a:solidFill>
                  <a:schemeClr val="accent4"/>
                </a:solidFill>
              </a:rPr>
              <a:t>] </a:t>
            </a:r>
            <a:r>
              <a:rPr lang="en-US" sz="1200" dirty="0">
                <a:solidFill>
                  <a:schemeClr val="accent1"/>
                </a:solidFill>
              </a:rPr>
              <a:t>is its name, if status is “Existing”, or </a:t>
            </a:r>
            <a:r>
              <a:rPr lang="en-US" sz="1200" i="1" u="sng" dirty="0">
                <a:solidFill>
                  <a:srgbClr val="C00000"/>
                </a:solidFill>
              </a:rPr>
              <a:t>the number of considered units of the same type</a:t>
            </a:r>
            <a:r>
              <a:rPr lang="en-US" sz="1200" dirty="0">
                <a:solidFill>
                  <a:schemeClr val="accent1"/>
                </a:solidFill>
              </a:rPr>
              <a:t>, if status == “New”</a:t>
            </a:r>
          </a:p>
          <a:p>
            <a:pPr lvl="3">
              <a:spcBef>
                <a:spcPts val="259"/>
              </a:spcBef>
            </a:pPr>
            <a:r>
              <a:rPr lang="en-US" sz="1200" b="1" i="1" u="sng" dirty="0" smtClean="0"/>
              <a:t>Process:</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defines the sap process considered. </a:t>
            </a:r>
          </a:p>
          <a:p>
            <a:pPr lvl="3">
              <a:spcBef>
                <a:spcPts val="259"/>
              </a:spcBef>
            </a:pPr>
            <a:r>
              <a:rPr lang="en-US" sz="1200" b="1" i="1" u="sng" dirty="0" smtClean="0"/>
              <a:t>Capacity:</a:t>
            </a:r>
            <a:r>
              <a:rPr lang="en-US" sz="1200" dirty="0" smtClean="0">
                <a:solidFill>
                  <a:schemeClr val="accent1"/>
                </a:solidFill>
              </a:rPr>
              <a:t> </a:t>
            </a:r>
            <a:r>
              <a:rPr lang="en-US" sz="1200" b="1" dirty="0" smtClean="0">
                <a:solidFill>
                  <a:schemeClr val="accent4"/>
                </a:solidFill>
              </a:rPr>
              <a:t>[float] </a:t>
            </a:r>
            <a:r>
              <a:rPr lang="en-US" sz="1200" dirty="0" smtClean="0">
                <a:solidFill>
                  <a:schemeClr val="accent1"/>
                </a:solidFill>
              </a:rPr>
              <a:t>corresponds to yearly capacity</a:t>
            </a:r>
          </a:p>
          <a:p>
            <a:pPr lvl="3">
              <a:spcBef>
                <a:spcPts val="259"/>
              </a:spcBef>
            </a:pPr>
            <a:r>
              <a:rPr lang="en-US" sz="1200" b="1" i="1" u="sng" dirty="0" smtClean="0"/>
              <a:t>Status</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can be either “Existing”, “New”</a:t>
            </a:r>
          </a:p>
          <a:p>
            <a:pPr lvl="3">
              <a:spcBef>
                <a:spcPts val="259"/>
              </a:spcBef>
            </a:pPr>
            <a:r>
              <a:rPr lang="en-US" sz="1200" b="1" i="1" u="sng" dirty="0" err="1"/>
              <a:t>Associated_pap</a:t>
            </a:r>
            <a:r>
              <a:rPr lang="en-US" sz="1200" b="1" i="1" u="sng" dirty="0"/>
              <a:t>: </a:t>
            </a:r>
            <a:r>
              <a:rPr lang="en-US" sz="1200" b="1" dirty="0">
                <a:solidFill>
                  <a:schemeClr val="accent4"/>
                </a:solidFill>
              </a:rPr>
              <a:t>[string] </a:t>
            </a:r>
            <a:r>
              <a:rPr lang="en-US" sz="1200" dirty="0" smtClean="0">
                <a:solidFill>
                  <a:schemeClr val="accent1"/>
                </a:solidFill>
              </a:rPr>
              <a:t>corresponds to the moniker of one of the </a:t>
            </a:r>
            <a:r>
              <a:rPr lang="en-US" sz="1200" dirty="0" err="1" smtClean="0">
                <a:solidFill>
                  <a:schemeClr val="accent1"/>
                </a:solidFill>
              </a:rPr>
              <a:t>paps</a:t>
            </a:r>
            <a:r>
              <a:rPr lang="en-US" sz="1200" dirty="0" smtClean="0">
                <a:solidFill>
                  <a:schemeClr val="accent1"/>
                </a:solidFill>
              </a:rPr>
              <a:t>. This columns is used </a:t>
            </a:r>
            <a:r>
              <a:rPr lang="en-US" sz="1200" i="1" u="sng" dirty="0" smtClean="0">
                <a:solidFill>
                  <a:srgbClr val="C00000"/>
                </a:solidFill>
              </a:rPr>
              <a:t>exclusively</a:t>
            </a:r>
            <a:r>
              <a:rPr lang="en-US" sz="1200" dirty="0" smtClean="0">
                <a:solidFill>
                  <a:schemeClr val="accent1"/>
                </a:solidFill>
              </a:rPr>
              <a:t> for “Existing” option that can potentially be closed. We suppose that the industrial complex is closed as a whole, and therefore both pap and sap must close at the same year. </a:t>
            </a:r>
            <a:r>
              <a:rPr lang="en-US" sz="1200" dirty="0" err="1" smtClean="0">
                <a:solidFill>
                  <a:schemeClr val="accent1"/>
                </a:solidFill>
              </a:rPr>
              <a:t>Pap_associated</a:t>
            </a:r>
            <a:r>
              <a:rPr lang="en-US" sz="1200" dirty="0" smtClean="0">
                <a:solidFill>
                  <a:schemeClr val="accent1"/>
                </a:solidFill>
              </a:rPr>
              <a:t> points to the pap that closes with this sap option</a:t>
            </a:r>
            <a:endParaRPr lang="en-US" sz="1200" dirty="0">
              <a:solidFill>
                <a:schemeClr val="accent1"/>
              </a:solidFill>
            </a:endParaRP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29</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SapEntity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rgbClr val="CCCC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096" y="370160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stretch>
            <a:fillRect/>
          </a:stretch>
        </p:blipFill>
        <p:spPr>
          <a:xfrm>
            <a:off x="5050452" y="3121652"/>
            <a:ext cx="6151397" cy="396274"/>
          </a:xfrm>
          <a:prstGeom prst="rect">
            <a:avLst/>
          </a:prstGeom>
        </p:spPr>
      </p:pic>
      <p:sp>
        <p:nvSpPr>
          <p:cNvPr id="46" name="Rectangle à coins arrondis 45"/>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74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(mine2farm)</a:t>
            </a:r>
            <a:endParaRPr lang="en-US" dirty="0"/>
          </a:p>
        </p:txBody>
      </p:sp>
      <p:sp>
        <p:nvSpPr>
          <p:cNvPr id="3" name="Slide Number Placeholder 2"/>
          <p:cNvSpPr>
            <a:spLocks noGrp="1"/>
          </p:cNvSpPr>
          <p:nvPr>
            <p:ph type="sldNum" sz="quarter" idx="11"/>
          </p:nvPr>
        </p:nvSpPr>
        <p:spPr/>
        <p:txBody>
          <a:bodyPr/>
          <a:lstStyle/>
          <a:p>
            <a:fld id="{78E7AD6D-3F89-684A-BD5F-28F82F8A3A3D}" type="slidenum">
              <a:rPr lang="fr-FR" smtClean="0"/>
              <a:pPr/>
              <a:t>3</a:t>
            </a:fld>
            <a:endParaRPr lang="fr-FR" dirty="0"/>
          </a:p>
        </p:txBody>
      </p:sp>
      <p:sp>
        <p:nvSpPr>
          <p:cNvPr id="6"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1</a:t>
            </a:r>
          </a:p>
        </p:txBody>
      </p:sp>
      <p:graphicFrame>
        <p:nvGraphicFramePr>
          <p:cNvPr id="7" name="Diagramme 6"/>
          <p:cNvGraphicFramePr/>
          <p:nvPr>
            <p:extLst>
              <p:ext uri="{D42A27DB-BD31-4B8C-83A1-F6EECF244321}">
                <p14:modId xmlns:p14="http://schemas.microsoft.com/office/powerpoint/2010/main" val="2138321763"/>
              </p:ext>
            </p:extLst>
          </p:nvPr>
        </p:nvGraphicFramePr>
        <p:xfrm>
          <a:off x="951014" y="1043188"/>
          <a:ext cx="9855200" cy="284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0197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Production: </a:t>
            </a:r>
            <a:r>
              <a:rPr lang="en-US" sz="1200" dirty="0" smtClean="0">
                <a:solidFill>
                  <a:schemeClr val="accent1"/>
                </a:solidFill>
              </a:rPr>
              <a:t>Every row gives how much production we get of “Product” when producing one </a:t>
            </a:r>
            <a:r>
              <a:rPr lang="en-US" sz="1200" dirty="0" err="1" smtClean="0">
                <a:solidFill>
                  <a:schemeClr val="accent1"/>
                </a:solidFill>
              </a:rPr>
              <a:t>tACS</a:t>
            </a:r>
            <a:r>
              <a:rPr lang="en-US" sz="1200" dirty="0" smtClean="0">
                <a:solidFill>
                  <a:schemeClr val="accent1"/>
                </a:solidFill>
              </a:rPr>
              <a:t>, per sap process – location:</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Product: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A </a:t>
            </a:r>
            <a:r>
              <a:rPr lang="en-US" sz="1200" i="1" u="sng" dirty="0" smtClean="0">
                <a:solidFill>
                  <a:srgbClr val="C00000"/>
                </a:solidFill>
              </a:rPr>
              <a:t>mandatory</a:t>
            </a:r>
            <a:r>
              <a:rPr lang="en-US" sz="1200" dirty="0" smtClean="0">
                <a:solidFill>
                  <a:schemeClr val="accent1"/>
                </a:solidFill>
              </a:rPr>
              <a:t> input is “ACS”, with the default value of 1 t/</a:t>
            </a:r>
            <a:r>
              <a:rPr lang="en-US" sz="1200" dirty="0" err="1" smtClean="0">
                <a:solidFill>
                  <a:schemeClr val="accent1"/>
                </a:solidFill>
              </a:rPr>
              <a:t>tProduced</a:t>
            </a:r>
            <a:r>
              <a:rPr lang="en-US" sz="1200" dirty="0" smtClean="0">
                <a:solidFill>
                  <a:schemeClr val="accent1"/>
                </a:solidFill>
              </a:rPr>
              <a:t>. One can put here any other product (ex. Electricity) for which a balance is requested.</a:t>
            </a:r>
            <a:endParaRPr lang="en-US" sz="1200" dirty="0">
              <a:solidFill>
                <a:schemeClr val="accent1"/>
              </a:solidFill>
            </a:endParaRPr>
          </a:p>
        </p:txBody>
      </p:sp>
      <p:pic>
        <p:nvPicPr>
          <p:cNvPr id="6" name="Image 5"/>
          <p:cNvPicPr>
            <a:picLocks noChangeAspect="1"/>
          </p:cNvPicPr>
          <p:nvPr/>
        </p:nvPicPr>
        <p:blipFill>
          <a:blip r:embed="rId2"/>
          <a:stretch>
            <a:fillRect/>
          </a:stretch>
        </p:blipFill>
        <p:spPr>
          <a:xfrm>
            <a:off x="6115616" y="3085223"/>
            <a:ext cx="3962743" cy="396274"/>
          </a:xfrm>
          <a:prstGeom prst="rect">
            <a:avLst/>
          </a:prstGeom>
        </p:spPr>
      </p:pic>
      <p:pic>
        <p:nvPicPr>
          <p:cNvPr id="39" name="Image 38" descr="Capture d’écran"/>
          <p:cNvPicPr>
            <a:picLocks noChangeAspect="1"/>
          </p:cNvPicPr>
          <p:nvPr/>
        </p:nvPicPr>
        <p:blipFill rotWithShape="1">
          <a:blip r:embed="rId3">
            <a:extLst>
              <a:ext uri="{28A0092B-C50C-407E-A947-70E740481C1C}">
                <a14:useLocalDpi xmlns:a14="http://schemas.microsoft.com/office/drawing/2010/main" val="0"/>
              </a:ext>
            </a:extLst>
          </a:blip>
          <a:srcRect l="4994" t="66077" r="6506" b="20171"/>
          <a:stretch/>
        </p:blipFill>
        <p:spPr>
          <a:xfrm>
            <a:off x="3042058" y="5265263"/>
            <a:ext cx="1382928" cy="397524"/>
          </a:xfrm>
          <a:prstGeom prst="rect">
            <a:avLst/>
          </a:prstGeom>
        </p:spPr>
      </p:pic>
      <p:pic>
        <p:nvPicPr>
          <p:cNvPr id="40" name="Image 39"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7078" t="48323" r="6783" b="36919"/>
          <a:stretch/>
        </p:blipFill>
        <p:spPr>
          <a:xfrm>
            <a:off x="3042058" y="2692574"/>
            <a:ext cx="1382928" cy="407506"/>
          </a:xfrm>
          <a:prstGeom prst="rect">
            <a:avLst/>
          </a:prstGeom>
        </p:spPr>
      </p:pic>
      <p:pic>
        <p:nvPicPr>
          <p:cNvPr id="38" name="Image 37"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1"/>
            <a:ext cx="1543737" cy="2715438"/>
          </a:xfrm>
          <a:prstGeom prst="rect">
            <a:avLst/>
          </a:prstGeom>
        </p:spPr>
      </p:pic>
      <p:sp>
        <p:nvSpPr>
          <p:cNvPr id="50" name="TextBox 13">
            <a:extLst>
              <a:ext uri="{FF2B5EF4-FFF2-40B4-BE49-F238E27FC236}">
                <a16:creationId xmlns:a16="http://schemas.microsoft.com/office/drawing/2014/main" id="{4A25F36F-996E-4068-BE5C-0C4634C3D719}"/>
              </a:ext>
            </a:extLst>
          </p:cNvPr>
          <p:cNvSpPr txBox="1">
            <a:spLocks/>
          </p:cNvSpPr>
          <p:nvPr/>
        </p:nvSpPr>
        <p:spPr>
          <a:xfrm>
            <a:off x="4394240" y="5221166"/>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smtClean="0"/>
              <a:t>Opex</a:t>
            </a:r>
            <a:r>
              <a:rPr lang="en-US" sz="1200" b="1" dirty="0" smtClean="0"/>
              <a:t>: </a:t>
            </a:r>
            <a:r>
              <a:rPr lang="en-US" sz="1200" dirty="0" smtClean="0">
                <a:solidFill>
                  <a:schemeClr val="accent1"/>
                </a:solidFill>
              </a:rPr>
              <a:t>Can contain </a:t>
            </a:r>
            <a:r>
              <a:rPr lang="en-US" sz="1200" b="1" u="sng" dirty="0" smtClean="0">
                <a:solidFill>
                  <a:srgbClr val="C00000"/>
                </a:solidFill>
              </a:rPr>
              <a:t>both</a:t>
            </a:r>
            <a:r>
              <a:rPr lang="en-US" sz="1200" dirty="0" smtClean="0">
                <a:solidFill>
                  <a:schemeClr val="accent1"/>
                </a:solidFill>
              </a:rPr>
              <a:t> </a:t>
            </a:r>
            <a:r>
              <a:rPr lang="en-US" sz="1200" dirty="0" err="1" smtClean="0">
                <a:solidFill>
                  <a:schemeClr val="accent1"/>
                </a:solidFill>
              </a:rPr>
              <a:t>opex</a:t>
            </a:r>
            <a:r>
              <a:rPr lang="en-US" sz="1200" dirty="0" smtClean="0">
                <a:solidFill>
                  <a:schemeClr val="accent1"/>
                </a:solidFill>
              </a:rPr>
              <a:t> per ton and/or specific consumption of any element, per location – process:</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same as mine-</a:t>
            </a:r>
            <a:r>
              <a:rPr lang="en-US" sz="1200" dirty="0" err="1" smtClean="0">
                <a:solidFill>
                  <a:schemeClr val="accent1"/>
                </a:solidFill>
              </a:rPr>
              <a:t>opex</a:t>
            </a:r>
            <a:endParaRPr lang="en-US" sz="1200" dirty="0" smtClean="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30</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a:t>S</a:t>
            </a:r>
            <a:r>
              <a:rPr lang="fr-FR" dirty="0" err="1" smtClean="0"/>
              <a:t>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3" idx="1"/>
          </p:cNvCxnSpPr>
          <p:nvPr/>
        </p:nvCxnSpPr>
        <p:spPr>
          <a:xfrm flipV="1">
            <a:off x="2036645" y="2881574"/>
            <a:ext cx="1004680" cy="1476123"/>
          </a:xfrm>
          <a:prstGeom prst="bentConnector3">
            <a:avLst>
              <a:gd name="adj1" fmla="val 50000"/>
            </a:avLst>
          </a:prstGeom>
          <a:ln w="19050">
            <a:solidFill>
              <a:srgbClr val="CCCC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6561" y="4170860"/>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674723" y="463626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en angle 46"/>
          <p:cNvCxnSpPr>
            <a:stCxn id="46" idx="3"/>
            <a:endCxn id="41" idx="1"/>
          </p:cNvCxnSpPr>
          <p:nvPr/>
        </p:nvCxnSpPr>
        <p:spPr>
          <a:xfrm>
            <a:off x="2034807" y="4829590"/>
            <a:ext cx="1007252" cy="632275"/>
          </a:xfrm>
          <a:prstGeom prst="bentConnector3">
            <a:avLst>
              <a:gd name="adj1" fmla="val 50000"/>
            </a:avLst>
          </a:prstGeom>
          <a:ln w="19050">
            <a:solidFill>
              <a:srgbClr val="CCCC00"/>
            </a:solidFill>
          </a:ln>
        </p:spPr>
        <p:style>
          <a:lnRef idx="1">
            <a:schemeClr val="accent1"/>
          </a:lnRef>
          <a:fillRef idx="0">
            <a:schemeClr val="accent1"/>
          </a:fillRef>
          <a:effectRef idx="0">
            <a:schemeClr val="accent1"/>
          </a:effectRef>
          <a:fontRef idx="minor">
            <a:schemeClr val="tx1"/>
          </a:fontRef>
        </p:style>
      </p:cxnSp>
      <p:graphicFrame>
        <p:nvGraphicFramePr>
          <p:cNvPr id="48" name="Tableau 47"/>
          <p:cNvGraphicFramePr>
            <a:graphicFrameLocks noGrp="1"/>
          </p:cNvGraphicFramePr>
          <p:nvPr>
            <p:extLst>
              <p:ext uri="{D42A27DB-BD31-4B8C-83A1-F6EECF244321}">
                <p14:modId xmlns:p14="http://schemas.microsoft.com/office/powerpoint/2010/main" val="2692970721"/>
              </p:ext>
            </p:extLst>
          </p:nvPr>
        </p:nvGraphicFramePr>
        <p:xfrm>
          <a:off x="6515702" y="5676757"/>
          <a:ext cx="2983134" cy="368334"/>
        </p:xfrm>
        <a:graphic>
          <a:graphicData uri="http://schemas.openxmlformats.org/drawingml/2006/table">
            <a:tbl>
              <a:tblPr/>
              <a:tblGrid>
                <a:gridCol w="665592">
                  <a:extLst>
                    <a:ext uri="{9D8B030D-6E8A-4147-A177-3AD203B41FA5}">
                      <a16:colId xmlns:a16="http://schemas.microsoft.com/office/drawing/2014/main" val="211289383"/>
                    </a:ext>
                  </a:extLst>
                </a:gridCol>
                <a:gridCol w="665592">
                  <a:extLst>
                    <a:ext uri="{9D8B030D-6E8A-4147-A177-3AD203B41FA5}">
                      <a16:colId xmlns:a16="http://schemas.microsoft.com/office/drawing/2014/main" val="3834230855"/>
                    </a:ext>
                  </a:extLst>
                </a:gridCol>
                <a:gridCol w="986358">
                  <a:extLst>
                    <a:ext uri="{9D8B030D-6E8A-4147-A177-3AD203B41FA5}">
                      <a16:colId xmlns:a16="http://schemas.microsoft.com/office/drawing/2014/main" val="1726989715"/>
                    </a:ext>
                  </a:extLst>
                </a:gridCol>
                <a:gridCol w="665592">
                  <a:extLst>
                    <a:ext uri="{9D8B030D-6E8A-4147-A177-3AD203B41FA5}">
                      <a16:colId xmlns:a16="http://schemas.microsoft.com/office/drawing/2014/main" val="4229128390"/>
                    </a:ext>
                  </a:extLst>
                </a:gridCol>
              </a:tblGrid>
              <a:tr h="368334">
                <a:tc>
                  <a:txBody>
                    <a:bodyPr/>
                    <a:lstStyle/>
                    <a:p>
                      <a:pPr algn="ctr" fontAlgn="ctr"/>
                      <a:r>
                        <a:rPr lang="fr-FR" sz="1100" b="1" i="0" u="none" strike="noStrike">
                          <a:solidFill>
                            <a:srgbClr val="FFFFFF"/>
                          </a:solidFill>
                          <a:effectLst/>
                          <a:latin typeface="Calibri" panose="020F0502020204030204" pitchFamily="34" charset="0"/>
                        </a:rPr>
                        <a:t>Location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00"/>
                    </a:solidFill>
                  </a:tcPr>
                </a:tc>
                <a:tc>
                  <a:txBody>
                    <a:bodyPr/>
                    <a:lstStyle/>
                    <a:p>
                      <a:pPr algn="ctr" fontAlgn="ctr"/>
                      <a:r>
                        <a:rPr lang="fr-FR" sz="1100" b="1" i="0" u="none" strike="noStrike">
                          <a:solidFill>
                            <a:srgbClr val="FFFFFF"/>
                          </a:solidFill>
                          <a:effectLst/>
                          <a:latin typeface="Calibri" panose="020F0502020204030204" pitchFamily="34" charset="0"/>
                        </a:rPr>
                        <a:t>Process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00"/>
                    </a:solidFill>
                  </a:tcPr>
                </a:tc>
                <a:tc>
                  <a:txBody>
                    <a:bodyPr/>
                    <a:lstStyle/>
                    <a:p>
                      <a:pPr algn="ctr" fontAlgn="ctr"/>
                      <a:r>
                        <a:rPr lang="fr-FR" sz="1100" b="1" i="0" u="none" strike="noStrike" dirty="0">
                          <a:solidFill>
                            <a:srgbClr val="FFFFFF"/>
                          </a:solidFill>
                          <a:effectLst/>
                          <a:latin typeface="Calibri" panose="020F0502020204030204" pitchFamily="34" charset="0"/>
                        </a:rPr>
                        <a:t>Item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00"/>
                    </a:solidFill>
                  </a:tcPr>
                </a:tc>
                <a:tc>
                  <a:txBody>
                    <a:bodyPr/>
                    <a:lstStyle/>
                    <a:p>
                      <a:pPr algn="ctr" fontAlgn="ctr"/>
                      <a:r>
                        <a:rPr lang="fr-FR" sz="1100" b="1" i="0" u="none" strike="noStrike" dirty="0">
                          <a:solidFill>
                            <a:srgbClr val="FFFFFF"/>
                          </a:solidFill>
                          <a:effectLst/>
                          <a:latin typeface="Calibri" panose="020F0502020204030204" pitchFamily="34" charset="0"/>
                        </a:rPr>
                        <a:t>Unit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00"/>
                    </a:solidFill>
                  </a:tcPr>
                </a:tc>
                <a:extLst>
                  <a:ext uri="{0D108BD9-81ED-4DB2-BD59-A6C34878D82A}">
                    <a16:rowId xmlns:a16="http://schemas.microsoft.com/office/drawing/2014/main" val="1924204223"/>
                  </a:ext>
                </a:extLst>
              </a:tr>
            </a:tbl>
          </a:graphicData>
        </a:graphic>
      </p:graphicFrame>
      <p:sp>
        <p:nvSpPr>
          <p:cNvPr id="49" name="Rectangle à coins arrondis 48"/>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8907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location + process + capacity (whose status is “New”):</a:t>
            </a:r>
            <a:endParaRPr lang="en-US" sz="1200" dirty="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marL="195262" lvl="2" indent="0">
              <a:spcBef>
                <a:spcPts val="259"/>
              </a:spcBef>
              <a:buNone/>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i="1" u="sng" dirty="0" smtClean="0"/>
              <a:t>CAPEX:</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amount </a:t>
            </a:r>
            <a:r>
              <a:rPr lang="en-US" sz="1200" dirty="0">
                <a:solidFill>
                  <a:schemeClr val="accent1"/>
                </a:solidFill>
              </a:rPr>
              <a:t>of </a:t>
            </a:r>
            <a:r>
              <a:rPr lang="en-US" sz="1200" dirty="0" smtClean="0">
                <a:solidFill>
                  <a:schemeClr val="accent1"/>
                </a:solidFill>
              </a:rPr>
              <a:t>capex for given item</a:t>
            </a:r>
          </a:p>
          <a:p>
            <a:pPr lvl="3">
              <a:spcBef>
                <a:spcPts val="259"/>
              </a:spcBef>
            </a:pPr>
            <a:r>
              <a:rPr lang="en-US" sz="1200" b="1" dirty="0" smtClean="0"/>
              <a:t>-5 to 5 columns</a:t>
            </a:r>
            <a:r>
              <a:rPr lang="en-US" sz="1200" dirty="0" smtClean="0">
                <a:solidFill>
                  <a:schemeClr val="accent1"/>
                </a:solidFill>
              </a:rPr>
              <a:t>: </a:t>
            </a:r>
            <a:r>
              <a:rPr lang="en-US" sz="1200" b="1" dirty="0">
                <a:solidFill>
                  <a:schemeClr val="accent4"/>
                </a:solidFill>
              </a:rPr>
              <a:t>[%]</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pic>
        <p:nvPicPr>
          <p:cNvPr id="6" name="Image 5"/>
          <p:cNvPicPr>
            <a:picLocks noChangeAspect="1"/>
          </p:cNvPicPr>
          <p:nvPr/>
        </p:nvPicPr>
        <p:blipFill>
          <a:blip r:embed="rId2"/>
          <a:stretch>
            <a:fillRect/>
          </a:stretch>
        </p:blipFill>
        <p:spPr>
          <a:xfrm>
            <a:off x="5255075" y="3135471"/>
            <a:ext cx="5517358" cy="396274"/>
          </a:xfrm>
          <a:prstGeom prst="rect">
            <a:avLst/>
          </a:prstGeom>
        </p:spPr>
      </p:pic>
      <p:pic>
        <p:nvPicPr>
          <p:cNvPr id="35" name="Image 34"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4995" t="82848" r="5916" b="2394"/>
          <a:stretch/>
        </p:blipFill>
        <p:spPr>
          <a:xfrm>
            <a:off x="3068088" y="2696110"/>
            <a:ext cx="1385333" cy="403673"/>
          </a:xfrm>
          <a:prstGeom prst="rect">
            <a:avLst/>
          </a:prstGeom>
        </p:spPr>
      </p:pic>
      <p:pic>
        <p:nvPicPr>
          <p:cNvPr id="33" name="Image 32"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67141"/>
            <a:ext cx="1543737" cy="2715438"/>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31</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SapEntity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46" idx="3"/>
            <a:endCxn id="91" idx="1"/>
          </p:cNvCxnSpPr>
          <p:nvPr/>
        </p:nvCxnSpPr>
        <p:spPr>
          <a:xfrm flipV="1">
            <a:off x="2034807" y="2903083"/>
            <a:ext cx="1033282" cy="2389217"/>
          </a:xfrm>
          <a:prstGeom prst="bentConnector3">
            <a:avLst>
              <a:gd name="adj1" fmla="val 50000"/>
            </a:avLst>
          </a:prstGeom>
          <a:ln w="19050">
            <a:solidFill>
              <a:srgbClr val="CCCC00"/>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74723" y="511194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à coins arrondis 38"/>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5565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5" y="2661657"/>
            <a:ext cx="7309273"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Location:</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is the location of the granulation plant</a:t>
            </a:r>
          </a:p>
          <a:p>
            <a:pPr lvl="3">
              <a:spcBef>
                <a:spcPts val="259"/>
              </a:spcBef>
            </a:pPr>
            <a:r>
              <a:rPr lang="en-US" sz="1200" b="1" i="1" u="sng" dirty="0" smtClean="0"/>
              <a:t>Name:</a:t>
            </a:r>
            <a:r>
              <a:rPr lang="en-US" sz="1200" dirty="0" smtClean="0">
                <a:solidFill>
                  <a:schemeClr val="accent1"/>
                </a:solidFill>
              </a:rPr>
              <a:t> </a:t>
            </a:r>
            <a:r>
              <a:rPr lang="en-US" sz="1200" b="1" dirty="0">
                <a:solidFill>
                  <a:schemeClr val="accent4"/>
                </a:solidFill>
              </a:rPr>
              <a:t>[string/</a:t>
            </a:r>
            <a:r>
              <a:rPr lang="en-US" sz="1200" b="1" dirty="0" err="1">
                <a:solidFill>
                  <a:schemeClr val="accent4"/>
                </a:solidFill>
              </a:rPr>
              <a:t>int</a:t>
            </a:r>
            <a:r>
              <a:rPr lang="en-US" sz="1200" b="1" dirty="0">
                <a:solidFill>
                  <a:schemeClr val="accent4"/>
                </a:solidFill>
              </a:rPr>
              <a:t>] </a:t>
            </a:r>
            <a:r>
              <a:rPr lang="en-US" sz="1200" dirty="0">
                <a:solidFill>
                  <a:schemeClr val="accent1"/>
                </a:solidFill>
              </a:rPr>
              <a:t>is its name, if status is “Existing”, or </a:t>
            </a:r>
            <a:r>
              <a:rPr lang="en-US" sz="1200" i="1" u="sng" dirty="0">
                <a:solidFill>
                  <a:srgbClr val="C00000"/>
                </a:solidFill>
              </a:rPr>
              <a:t>the number of considered units of the same type</a:t>
            </a:r>
            <a:r>
              <a:rPr lang="en-US" sz="1200" dirty="0">
                <a:solidFill>
                  <a:schemeClr val="accent1"/>
                </a:solidFill>
              </a:rPr>
              <a:t>, if status == “New”</a:t>
            </a:r>
          </a:p>
          <a:p>
            <a:pPr lvl="3">
              <a:spcBef>
                <a:spcPts val="259"/>
              </a:spcBef>
            </a:pPr>
            <a:r>
              <a:rPr lang="en-US" sz="1200" b="1" i="1" u="sng" dirty="0" err="1"/>
              <a:t>ProductionSite</a:t>
            </a:r>
            <a:r>
              <a:rPr lang="en-US" sz="1200" b="1" i="1" u="sng" dirty="0"/>
              <a:t>:</a:t>
            </a:r>
            <a:r>
              <a:rPr lang="en-US" sz="1200" dirty="0">
                <a:solidFill>
                  <a:schemeClr val="accent1"/>
                </a:solidFill>
              </a:rPr>
              <a:t> </a:t>
            </a:r>
            <a:r>
              <a:rPr lang="en-US" sz="1200" b="1" dirty="0">
                <a:solidFill>
                  <a:schemeClr val="accent4"/>
                </a:solidFill>
              </a:rPr>
              <a:t>[string] </a:t>
            </a:r>
            <a:r>
              <a:rPr lang="en-US" sz="1200" dirty="0">
                <a:solidFill>
                  <a:schemeClr val="accent1"/>
                </a:solidFill>
              </a:rPr>
              <a:t>either “Morocco” or “Abroad”</a:t>
            </a:r>
          </a:p>
          <a:p>
            <a:pPr lvl="3">
              <a:spcBef>
                <a:spcPts val="259"/>
              </a:spcBef>
            </a:pPr>
            <a:r>
              <a:rPr lang="en-US" sz="1200" b="1" i="1" u="sng" dirty="0" smtClean="0"/>
              <a:t>Type:</a:t>
            </a:r>
            <a:r>
              <a:rPr lang="en-US" sz="1200" dirty="0" smtClean="0">
                <a:solidFill>
                  <a:schemeClr val="accent1"/>
                </a:solidFill>
              </a:rPr>
              <a:t> </a:t>
            </a:r>
            <a:r>
              <a:rPr lang="en-US" sz="1200" b="1" dirty="0">
                <a:solidFill>
                  <a:schemeClr val="accent4"/>
                </a:solidFill>
              </a:rPr>
              <a:t>[string] </a:t>
            </a:r>
            <a:r>
              <a:rPr lang="en-US" sz="1200" dirty="0">
                <a:solidFill>
                  <a:schemeClr val="accent1"/>
                </a:solidFill>
              </a:rPr>
              <a:t>either </a:t>
            </a:r>
            <a:r>
              <a:rPr lang="en-US" sz="1200" dirty="0" smtClean="0">
                <a:solidFill>
                  <a:schemeClr val="accent1"/>
                </a:solidFill>
              </a:rPr>
              <a:t>“</a:t>
            </a:r>
            <a:r>
              <a:rPr lang="en-US" sz="1200" dirty="0" err="1" smtClean="0">
                <a:solidFill>
                  <a:schemeClr val="accent1"/>
                </a:solidFill>
              </a:rPr>
              <a:t>Monoproduit</a:t>
            </a:r>
            <a:r>
              <a:rPr lang="en-US" sz="1200" dirty="0" smtClean="0">
                <a:solidFill>
                  <a:schemeClr val="accent1"/>
                </a:solidFill>
              </a:rPr>
              <a:t>” </a:t>
            </a:r>
            <a:r>
              <a:rPr lang="en-US" sz="1200" dirty="0">
                <a:solidFill>
                  <a:schemeClr val="accent1"/>
                </a:solidFill>
              </a:rPr>
              <a:t>or </a:t>
            </a:r>
            <a:r>
              <a:rPr lang="en-US" sz="1200" dirty="0" smtClean="0">
                <a:solidFill>
                  <a:schemeClr val="accent1"/>
                </a:solidFill>
              </a:rPr>
              <a:t>“</a:t>
            </a:r>
            <a:r>
              <a:rPr lang="en-US" sz="1200" dirty="0" err="1" smtClean="0">
                <a:solidFill>
                  <a:schemeClr val="accent1"/>
                </a:solidFill>
              </a:rPr>
              <a:t>Multiproduits</a:t>
            </a:r>
            <a:r>
              <a:rPr lang="en-US" sz="1200" dirty="0" smtClean="0">
                <a:solidFill>
                  <a:schemeClr val="accent1"/>
                </a:solidFill>
              </a:rPr>
              <a:t>”, describes whether the unit can produce more than one fertilizer or it is a specialized line.</a:t>
            </a:r>
          </a:p>
          <a:p>
            <a:pPr lvl="3">
              <a:spcBef>
                <a:spcPts val="259"/>
              </a:spcBef>
            </a:pPr>
            <a:r>
              <a:rPr lang="en-US" sz="1200" b="1" i="1" u="sng" dirty="0" smtClean="0"/>
              <a:t>Products:</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gives list of products </a:t>
            </a:r>
            <a:r>
              <a:rPr lang="en-US" sz="1200" dirty="0" err="1" smtClean="0">
                <a:solidFill>
                  <a:schemeClr val="accent1"/>
                </a:solidFill>
              </a:rPr>
              <a:t>considerd</a:t>
            </a:r>
            <a:r>
              <a:rPr lang="en-US" sz="1200" dirty="0" smtClean="0">
                <a:solidFill>
                  <a:schemeClr val="accent1"/>
                </a:solidFill>
              </a:rPr>
              <a:t> un the option, separated by “/” (ex. DAP/MAP, DAP/MAP/NPK);</a:t>
            </a:r>
            <a:endParaRPr lang="en-US" sz="1200" dirty="0">
              <a:solidFill>
                <a:schemeClr val="accent1"/>
              </a:solidFill>
            </a:endParaRPr>
          </a:p>
          <a:p>
            <a:pPr lvl="3">
              <a:spcBef>
                <a:spcPts val="259"/>
              </a:spcBef>
            </a:pPr>
            <a:r>
              <a:rPr lang="en-US" sz="1200" b="1" i="1" u="sng" dirty="0" smtClean="0"/>
              <a:t>Process</a:t>
            </a:r>
            <a:r>
              <a:rPr lang="en-US" sz="1200" b="1" i="1" u="sng" dirty="0"/>
              <a:t>:</a:t>
            </a:r>
            <a:r>
              <a:rPr lang="en-US" sz="1200" dirty="0">
                <a:solidFill>
                  <a:schemeClr val="accent1"/>
                </a:solidFill>
              </a:rPr>
              <a:t> </a:t>
            </a:r>
            <a:r>
              <a:rPr lang="en-US" sz="1200" b="1" dirty="0">
                <a:solidFill>
                  <a:schemeClr val="accent4"/>
                </a:solidFill>
              </a:rPr>
              <a:t>[string] </a:t>
            </a:r>
            <a:r>
              <a:rPr lang="en-US" sz="1200" dirty="0">
                <a:solidFill>
                  <a:schemeClr val="accent1"/>
                </a:solidFill>
              </a:rPr>
              <a:t>defines the granulation process </a:t>
            </a:r>
            <a:r>
              <a:rPr lang="en-US" sz="1200" dirty="0" smtClean="0">
                <a:solidFill>
                  <a:schemeClr val="accent1"/>
                </a:solidFill>
              </a:rPr>
              <a:t>considered;</a:t>
            </a:r>
            <a:endParaRPr lang="en-US" sz="1200" dirty="0">
              <a:solidFill>
                <a:schemeClr val="accent1"/>
              </a:solidFill>
            </a:endParaRPr>
          </a:p>
        </p:txBody>
      </p:sp>
      <p:pic>
        <p:nvPicPr>
          <p:cNvPr id="8" name="Image 7"/>
          <p:cNvPicPr>
            <a:picLocks noChangeAspect="1"/>
          </p:cNvPicPr>
          <p:nvPr/>
        </p:nvPicPr>
        <p:blipFill rotWithShape="1">
          <a:blip r:embed="rId2"/>
          <a:srcRect l="5341" t="38945" r="55612" b="57618"/>
          <a:stretch/>
        </p:blipFill>
        <p:spPr>
          <a:xfrm>
            <a:off x="4568336" y="3137675"/>
            <a:ext cx="7140923" cy="353740"/>
          </a:xfrm>
          <a:prstGeom prst="rect">
            <a:avLst/>
          </a:prstGeom>
        </p:spPr>
      </p:pic>
      <p:pic>
        <p:nvPicPr>
          <p:cNvPr id="35" name="Image 34"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264" t="31270" r="7557" b="54112"/>
          <a:stretch/>
        </p:blipFill>
        <p:spPr>
          <a:xfrm>
            <a:off x="3044888" y="2661655"/>
            <a:ext cx="1355098" cy="378000"/>
          </a:xfrm>
          <a:prstGeom prst="rect">
            <a:avLst/>
          </a:prstGeom>
        </p:spPr>
      </p:pic>
      <p:pic>
        <p:nvPicPr>
          <p:cNvPr id="33" name="Image 32"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55752"/>
            <a:ext cx="1543737" cy="2700477"/>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32</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GranulationEntity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096" y="370160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rotWithShape="1">
          <a:blip r:embed="rId2"/>
          <a:srcRect l="44317" t="39004" r="28554" b="57859"/>
          <a:stretch/>
        </p:blipFill>
        <p:spPr>
          <a:xfrm>
            <a:off x="4568337" y="3511099"/>
            <a:ext cx="4961254" cy="322771"/>
          </a:xfrm>
          <a:prstGeom prst="rect">
            <a:avLst/>
          </a:prstGeom>
        </p:spPr>
      </p:pic>
      <p:sp>
        <p:nvSpPr>
          <p:cNvPr id="34" name="Rectangle à coins arrondis 33"/>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02708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5" y="2661657"/>
            <a:ext cx="7309273"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Capacity:</a:t>
            </a:r>
            <a:r>
              <a:rPr lang="en-US" sz="1200" dirty="0" smtClean="0">
                <a:solidFill>
                  <a:schemeClr val="accent1"/>
                </a:solidFill>
              </a:rPr>
              <a:t> </a:t>
            </a:r>
            <a:r>
              <a:rPr lang="en-US" sz="1200" b="1" dirty="0" smtClean="0">
                <a:solidFill>
                  <a:schemeClr val="accent4"/>
                </a:solidFill>
              </a:rPr>
              <a:t>[float] </a:t>
            </a:r>
            <a:r>
              <a:rPr lang="en-US" sz="1200" dirty="0" smtClean="0">
                <a:solidFill>
                  <a:schemeClr val="accent1"/>
                </a:solidFill>
              </a:rPr>
              <a:t>corresponds to yearly capacity, it is expressed in DAP-equivalent term, even when the plant is specified;</a:t>
            </a:r>
          </a:p>
          <a:p>
            <a:pPr lvl="3">
              <a:spcBef>
                <a:spcPts val="259"/>
              </a:spcBef>
            </a:pPr>
            <a:r>
              <a:rPr lang="en-US" sz="1200" b="1" i="1" u="sng" dirty="0" smtClean="0"/>
              <a:t>Unit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unit</a:t>
            </a:r>
          </a:p>
          <a:p>
            <a:pPr lvl="3">
              <a:spcBef>
                <a:spcPts val="259"/>
              </a:spcBef>
            </a:pPr>
            <a:r>
              <a:rPr lang="en-US" sz="1200" b="1" i="1" u="sng" dirty="0" smtClean="0"/>
              <a:t>Status</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can be either “Existing”, “New”</a:t>
            </a: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pic>
        <p:nvPicPr>
          <p:cNvPr id="8" name="Image 7"/>
          <p:cNvPicPr>
            <a:picLocks noChangeAspect="1"/>
          </p:cNvPicPr>
          <p:nvPr/>
        </p:nvPicPr>
        <p:blipFill rotWithShape="1">
          <a:blip r:embed="rId2"/>
          <a:srcRect l="5341" t="38945" r="55612" b="57618"/>
          <a:stretch/>
        </p:blipFill>
        <p:spPr>
          <a:xfrm>
            <a:off x="4568336" y="3137675"/>
            <a:ext cx="7140923" cy="353740"/>
          </a:xfrm>
          <a:prstGeom prst="rect">
            <a:avLst/>
          </a:prstGeom>
        </p:spPr>
      </p:pic>
      <p:pic>
        <p:nvPicPr>
          <p:cNvPr id="35" name="Image 34"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264" t="31270" r="7557" b="54112"/>
          <a:stretch/>
        </p:blipFill>
        <p:spPr>
          <a:xfrm>
            <a:off x="3044888" y="2661655"/>
            <a:ext cx="1355098" cy="378000"/>
          </a:xfrm>
          <a:prstGeom prst="rect">
            <a:avLst/>
          </a:prstGeom>
        </p:spPr>
      </p:pic>
      <p:pic>
        <p:nvPicPr>
          <p:cNvPr id="33" name="Image 32"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55752"/>
            <a:ext cx="1543737" cy="2700477"/>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33</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GranulationEntity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4" idx="1"/>
          </p:cNvCxnSpPr>
          <p:nvPr/>
        </p:nvCxnSpPr>
        <p:spPr>
          <a:xfrm flipV="1">
            <a:off x="2036645" y="2855752"/>
            <a:ext cx="1008994" cy="1028221"/>
          </a:xfrm>
          <a:prstGeom prst="bentConnector3">
            <a:avLst>
              <a:gd name="adj1"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096" y="3701601"/>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rotWithShape="1">
          <a:blip r:embed="rId2"/>
          <a:srcRect l="44317" t="39004" r="28554" b="57859"/>
          <a:stretch/>
        </p:blipFill>
        <p:spPr>
          <a:xfrm>
            <a:off x="4568337" y="3511099"/>
            <a:ext cx="4961254" cy="322771"/>
          </a:xfrm>
          <a:prstGeom prst="rect">
            <a:avLst/>
          </a:prstGeom>
        </p:spPr>
      </p:pic>
      <p:sp>
        <p:nvSpPr>
          <p:cNvPr id="40" name="Rectangle à coins arrondis 39"/>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31254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Production: </a:t>
            </a:r>
            <a:r>
              <a:rPr lang="en-US" sz="1200" dirty="0" smtClean="0">
                <a:solidFill>
                  <a:schemeClr val="accent1"/>
                </a:solidFill>
              </a:rPr>
              <a:t>Every row gives </a:t>
            </a:r>
            <a:r>
              <a:rPr lang="en-US" sz="1200" i="1" u="sng" dirty="0" smtClean="0">
                <a:solidFill>
                  <a:srgbClr val="C00000"/>
                </a:solidFill>
              </a:rPr>
              <a:t>granulation ratios (expressed  as </a:t>
            </a:r>
            <a:r>
              <a:rPr lang="en-US" sz="1200" i="1" u="sng" dirty="0" err="1" smtClean="0">
                <a:solidFill>
                  <a:srgbClr val="C00000"/>
                </a:solidFill>
              </a:rPr>
              <a:t>tProduct</a:t>
            </a:r>
            <a:r>
              <a:rPr lang="en-US" sz="1200" i="1" u="sng" dirty="0" smtClean="0">
                <a:solidFill>
                  <a:srgbClr val="C00000"/>
                </a:solidFill>
              </a:rPr>
              <a:t>/</a:t>
            </a:r>
            <a:r>
              <a:rPr lang="en-US" sz="1200" i="1" u="sng" dirty="0" err="1" smtClean="0">
                <a:solidFill>
                  <a:srgbClr val="C00000"/>
                </a:solidFill>
              </a:rPr>
              <a:t>tDAP</a:t>
            </a:r>
            <a:r>
              <a:rPr lang="en-US" sz="1200" i="1" u="sng" dirty="0" smtClean="0">
                <a:solidFill>
                  <a:srgbClr val="C00000"/>
                </a:solidFill>
              </a:rPr>
              <a:t>), </a:t>
            </a:r>
            <a:r>
              <a:rPr lang="en-US" sz="1200" dirty="0" smtClean="0">
                <a:solidFill>
                  <a:schemeClr val="accent1"/>
                </a:solidFill>
              </a:rPr>
              <a:t>per granulation process – phosphoric acid type input – fertilizer produced:</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p:txBody>
      </p:sp>
      <p:pic>
        <p:nvPicPr>
          <p:cNvPr id="7" name="Image 6"/>
          <p:cNvPicPr>
            <a:picLocks noChangeAspect="1"/>
          </p:cNvPicPr>
          <p:nvPr/>
        </p:nvPicPr>
        <p:blipFill>
          <a:blip r:embed="rId2"/>
          <a:stretch>
            <a:fillRect/>
          </a:stretch>
        </p:blipFill>
        <p:spPr>
          <a:xfrm>
            <a:off x="6115615" y="3137178"/>
            <a:ext cx="3962743" cy="390178"/>
          </a:xfrm>
          <a:prstGeom prst="rect">
            <a:avLst/>
          </a:prstGeom>
        </p:spPr>
      </p:pic>
      <p:pic>
        <p:nvPicPr>
          <p:cNvPr id="42" name="Image 41"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265" t="65491" r="6974" b="19558"/>
          <a:stretch/>
        </p:blipFill>
        <p:spPr>
          <a:xfrm>
            <a:off x="3041324" y="4313060"/>
            <a:ext cx="1383661" cy="406740"/>
          </a:xfrm>
          <a:prstGeom prst="rect">
            <a:avLst/>
          </a:prstGeom>
        </p:spPr>
      </p:pic>
      <p:pic>
        <p:nvPicPr>
          <p:cNvPr id="43" name="Image 42"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5264" t="48879" r="7557" b="36502"/>
          <a:stretch/>
        </p:blipFill>
        <p:spPr>
          <a:xfrm>
            <a:off x="3041324" y="2693340"/>
            <a:ext cx="1374498" cy="406740"/>
          </a:xfrm>
          <a:prstGeom prst="rect">
            <a:avLst/>
          </a:prstGeom>
        </p:spPr>
      </p:pic>
      <p:pic>
        <p:nvPicPr>
          <p:cNvPr id="41" name="Image 40"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55752"/>
            <a:ext cx="1543737" cy="2700477"/>
          </a:xfrm>
          <a:prstGeom prst="rect">
            <a:avLst/>
          </a:prstGeom>
        </p:spPr>
      </p:pic>
      <p:sp>
        <p:nvSpPr>
          <p:cNvPr id="50" name="TextBox 13">
            <a:extLst>
              <a:ext uri="{FF2B5EF4-FFF2-40B4-BE49-F238E27FC236}">
                <a16:creationId xmlns:a16="http://schemas.microsoft.com/office/drawing/2014/main" id="{4A25F36F-996E-4068-BE5C-0C4634C3D719}"/>
              </a:ext>
            </a:extLst>
          </p:cNvPr>
          <p:cNvSpPr txBox="1">
            <a:spLocks/>
          </p:cNvSpPr>
          <p:nvPr/>
        </p:nvSpPr>
        <p:spPr>
          <a:xfrm>
            <a:off x="4428943" y="4298206"/>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smtClean="0"/>
              <a:t>Opex</a:t>
            </a:r>
            <a:r>
              <a:rPr lang="en-US" sz="1200" b="1" dirty="0" smtClean="0"/>
              <a:t>: </a:t>
            </a:r>
            <a:r>
              <a:rPr lang="en-US" sz="1200" dirty="0" smtClean="0">
                <a:solidFill>
                  <a:schemeClr val="accent1"/>
                </a:solidFill>
              </a:rPr>
              <a:t>Can contain </a:t>
            </a:r>
            <a:r>
              <a:rPr lang="en-US" sz="1200" b="1" u="sng" dirty="0" smtClean="0">
                <a:solidFill>
                  <a:srgbClr val="C00000"/>
                </a:solidFill>
              </a:rPr>
              <a:t>both</a:t>
            </a:r>
            <a:r>
              <a:rPr lang="en-US" sz="1200" dirty="0" smtClean="0">
                <a:solidFill>
                  <a:schemeClr val="accent1"/>
                </a:solidFill>
              </a:rPr>
              <a:t> </a:t>
            </a:r>
            <a:r>
              <a:rPr lang="en-US" sz="1200" dirty="0" err="1" smtClean="0">
                <a:solidFill>
                  <a:schemeClr val="accent1"/>
                </a:solidFill>
              </a:rPr>
              <a:t>opex</a:t>
            </a:r>
            <a:r>
              <a:rPr lang="en-US" sz="1200" dirty="0" smtClean="0">
                <a:solidFill>
                  <a:schemeClr val="accent1"/>
                </a:solidFill>
              </a:rPr>
              <a:t> per ton and/or specific consumption of any element, per location – process – capacity - product:</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same as mine-</a:t>
            </a:r>
            <a:r>
              <a:rPr lang="en-US" sz="1200" dirty="0" err="1" smtClean="0">
                <a:solidFill>
                  <a:schemeClr val="accent1"/>
                </a:solidFill>
              </a:rPr>
              <a:t>opex</a:t>
            </a:r>
            <a:endParaRPr lang="en-US" sz="1200" dirty="0" smtClean="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34</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GranulationEntity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93" idx="1"/>
          </p:cNvCxnSpPr>
          <p:nvPr/>
        </p:nvCxnSpPr>
        <p:spPr>
          <a:xfrm flipV="1">
            <a:off x="2036645" y="2881574"/>
            <a:ext cx="1004680" cy="1476123"/>
          </a:xfrm>
          <a:prstGeom prst="bentConnector3">
            <a:avLst>
              <a:gd name="adj1"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6561" y="4170860"/>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674723" y="463626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en angle 46"/>
          <p:cNvCxnSpPr>
            <a:stCxn id="46" idx="3"/>
            <a:endCxn id="42" idx="1"/>
          </p:cNvCxnSpPr>
          <p:nvPr/>
        </p:nvCxnSpPr>
        <p:spPr>
          <a:xfrm flipV="1">
            <a:off x="2028322" y="4516430"/>
            <a:ext cx="1013002" cy="313160"/>
          </a:xfrm>
          <a:prstGeom prst="bentConnector3">
            <a:avLst>
              <a:gd name="adj1"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a:blip r:embed="rId4"/>
          <a:stretch>
            <a:fillRect/>
          </a:stretch>
        </p:blipFill>
        <p:spPr>
          <a:xfrm>
            <a:off x="6115615" y="4781017"/>
            <a:ext cx="3987130" cy="396274"/>
          </a:xfrm>
          <a:prstGeom prst="rect">
            <a:avLst/>
          </a:prstGeom>
        </p:spPr>
      </p:pic>
      <p:sp>
        <p:nvSpPr>
          <p:cNvPr id="52" name="Rectangle à coins arrondis 51"/>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2511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5255075" y="3132422"/>
            <a:ext cx="5535648" cy="402371"/>
          </a:xfrm>
          <a:prstGeom prst="rect">
            <a:avLst/>
          </a:prstGeom>
        </p:spPr>
      </p:pic>
      <p:pic>
        <p:nvPicPr>
          <p:cNvPr id="36" name="Image 35" descr="Capture d’écran"/>
          <p:cNvPicPr>
            <a:picLocks noChangeAspect="1"/>
          </p:cNvPicPr>
          <p:nvPr/>
        </p:nvPicPr>
        <p:blipFill rotWithShape="1">
          <a:blip r:embed="rId3">
            <a:extLst>
              <a:ext uri="{28A0092B-C50C-407E-A947-70E740481C1C}">
                <a14:useLocalDpi xmlns:a14="http://schemas.microsoft.com/office/drawing/2010/main" val="0"/>
              </a:ext>
            </a:extLst>
          </a:blip>
          <a:srcRect l="5265" t="83100" r="6974" b="2613"/>
          <a:stretch/>
        </p:blipFill>
        <p:spPr>
          <a:xfrm>
            <a:off x="3072590" y="2708946"/>
            <a:ext cx="1380831" cy="378000"/>
          </a:xfrm>
          <a:prstGeom prst="rect">
            <a:avLst/>
          </a:prstGeom>
        </p:spPr>
      </p:pic>
      <p:pic>
        <p:nvPicPr>
          <p:cNvPr id="34" name="Image 33"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2" y="2855752"/>
            <a:ext cx="1543737" cy="2700477"/>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location + process + capacity (whose status is “New”):</a:t>
            </a:r>
            <a:endParaRPr lang="en-US" sz="1200" dirty="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marL="195262" lvl="2" indent="0">
              <a:spcBef>
                <a:spcPts val="259"/>
              </a:spcBef>
              <a:buNone/>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i="1" u="sng" dirty="0" smtClean="0"/>
              <a:t>CAPEX:</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amount </a:t>
            </a:r>
            <a:r>
              <a:rPr lang="en-US" sz="1200" dirty="0">
                <a:solidFill>
                  <a:schemeClr val="accent1"/>
                </a:solidFill>
              </a:rPr>
              <a:t>of </a:t>
            </a:r>
            <a:r>
              <a:rPr lang="en-US" sz="1200" dirty="0" smtClean="0">
                <a:solidFill>
                  <a:schemeClr val="accent1"/>
                </a:solidFill>
              </a:rPr>
              <a:t>capex for given item</a:t>
            </a:r>
          </a:p>
          <a:p>
            <a:pPr lvl="3">
              <a:spcBef>
                <a:spcPts val="259"/>
              </a:spcBef>
            </a:pPr>
            <a:r>
              <a:rPr lang="en-US" sz="1200" b="1" dirty="0" smtClean="0"/>
              <a:t>-5 to 5 columns</a:t>
            </a:r>
            <a:r>
              <a:rPr lang="en-US" sz="1200" dirty="0" smtClean="0">
                <a:solidFill>
                  <a:schemeClr val="accent1"/>
                </a:solidFill>
              </a:rPr>
              <a:t>: </a:t>
            </a:r>
            <a:r>
              <a:rPr lang="en-US" sz="1200" b="1" dirty="0">
                <a:solidFill>
                  <a:schemeClr val="accent4"/>
                </a:solidFill>
              </a:rPr>
              <a:t>[%]</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35</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GranulationEntity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46" idx="3"/>
            <a:endCxn id="91" idx="1"/>
          </p:cNvCxnSpPr>
          <p:nvPr/>
        </p:nvCxnSpPr>
        <p:spPr>
          <a:xfrm flipV="1">
            <a:off x="2034807" y="2903083"/>
            <a:ext cx="1033282" cy="2389217"/>
          </a:xfrm>
          <a:prstGeom prst="bentConnector3">
            <a:avLst>
              <a:gd name="adj1" fmla="val 50000"/>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74723" y="5111948"/>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à coins arrondis 38"/>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42095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700616"/>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Options: </a:t>
            </a:r>
            <a:r>
              <a:rPr lang="en-US" sz="1200" dirty="0" smtClean="0">
                <a:solidFill>
                  <a:schemeClr val="accent1"/>
                </a:solidFill>
              </a:rPr>
              <a:t>Every row corresponds to given option, defined by a unique ID (moniker), and contains the following columns:</a:t>
            </a:r>
          </a:p>
          <a:p>
            <a:pPr lvl="2">
              <a:spcBef>
                <a:spcPts val="259"/>
              </a:spcBef>
            </a:pPr>
            <a:endParaRPr lang="en-US" sz="1200" dirty="0">
              <a:solidFill>
                <a:schemeClr val="accent1"/>
              </a:solidFill>
            </a:endParaRPr>
          </a:p>
          <a:p>
            <a:pPr marL="195262" lvl="2" indent="0">
              <a:spcBef>
                <a:spcPts val="259"/>
              </a:spcBef>
              <a:buNone/>
            </a:pPr>
            <a:endParaRPr lang="en-US" sz="1200" dirty="0">
              <a:solidFill>
                <a:schemeClr val="accent1"/>
              </a:solidFill>
            </a:endParaRPr>
          </a:p>
          <a:p>
            <a:pPr lvl="3">
              <a:spcBef>
                <a:spcPts val="259"/>
              </a:spcBef>
            </a:pPr>
            <a:r>
              <a:rPr lang="en-US" sz="1200" b="1" i="1" u="sng" dirty="0" smtClean="0"/>
              <a:t>Name: </a:t>
            </a:r>
            <a:r>
              <a:rPr lang="en-US" sz="1200" b="1" dirty="0" smtClean="0">
                <a:solidFill>
                  <a:schemeClr val="accent4"/>
                </a:solidFill>
              </a:rPr>
              <a:t>[</a:t>
            </a:r>
            <a:r>
              <a:rPr lang="en-US" sz="1200" b="1" dirty="0">
                <a:solidFill>
                  <a:schemeClr val="accent4"/>
                </a:solidFill>
              </a:rPr>
              <a:t>string/</a:t>
            </a:r>
            <a:r>
              <a:rPr lang="en-US" sz="1200" b="1" dirty="0" err="1">
                <a:solidFill>
                  <a:schemeClr val="accent4"/>
                </a:solidFill>
              </a:rPr>
              <a:t>int</a:t>
            </a:r>
            <a:r>
              <a:rPr lang="en-US" sz="1200" b="1" dirty="0">
                <a:solidFill>
                  <a:schemeClr val="accent4"/>
                </a:solidFill>
              </a:rPr>
              <a:t>] </a:t>
            </a:r>
            <a:r>
              <a:rPr lang="en-US" sz="1200" dirty="0">
                <a:solidFill>
                  <a:schemeClr val="accent1"/>
                </a:solidFill>
              </a:rPr>
              <a:t>is its name, </a:t>
            </a:r>
            <a:endParaRPr lang="en-US" sz="1200" dirty="0" smtClean="0">
              <a:solidFill>
                <a:schemeClr val="accent1"/>
              </a:solidFill>
            </a:endParaRPr>
          </a:p>
          <a:p>
            <a:pPr lvl="3">
              <a:spcBef>
                <a:spcPts val="259"/>
              </a:spcBef>
            </a:pPr>
            <a:r>
              <a:rPr lang="en-US" sz="1200" b="1" i="1" u="sng" dirty="0"/>
              <a:t>Upstream:</a:t>
            </a:r>
            <a:r>
              <a:rPr lang="en-US" sz="1200" dirty="0">
                <a:solidFill>
                  <a:schemeClr val="accent1"/>
                </a:solidFill>
              </a:rPr>
              <a:t> </a:t>
            </a:r>
            <a:r>
              <a:rPr lang="en-US" sz="1200" b="1" dirty="0">
                <a:solidFill>
                  <a:schemeClr val="accent4"/>
                </a:solidFill>
              </a:rPr>
              <a:t>[string] </a:t>
            </a:r>
            <a:r>
              <a:rPr lang="en-US" sz="1200" dirty="0">
                <a:solidFill>
                  <a:schemeClr val="accent1"/>
                </a:solidFill>
              </a:rPr>
              <a:t>starting point of infrastructure; </a:t>
            </a:r>
          </a:p>
          <a:p>
            <a:pPr lvl="3">
              <a:spcBef>
                <a:spcPts val="259"/>
              </a:spcBef>
            </a:pPr>
            <a:r>
              <a:rPr lang="en-US" sz="1200" b="1" i="1" u="sng" dirty="0"/>
              <a:t>Downstream:</a:t>
            </a:r>
            <a:r>
              <a:rPr lang="en-US" sz="1200" dirty="0">
                <a:solidFill>
                  <a:schemeClr val="accent1"/>
                </a:solidFill>
              </a:rPr>
              <a:t> </a:t>
            </a:r>
            <a:r>
              <a:rPr lang="en-US" sz="1200" b="1" dirty="0">
                <a:solidFill>
                  <a:schemeClr val="accent4"/>
                </a:solidFill>
              </a:rPr>
              <a:t>[string] </a:t>
            </a:r>
            <a:r>
              <a:rPr lang="en-US" sz="1200" dirty="0">
                <a:solidFill>
                  <a:schemeClr val="accent1"/>
                </a:solidFill>
              </a:rPr>
              <a:t>end point of infrastructure; </a:t>
            </a:r>
          </a:p>
          <a:p>
            <a:pPr lvl="3">
              <a:spcBef>
                <a:spcPts val="259"/>
              </a:spcBef>
            </a:pPr>
            <a:r>
              <a:rPr lang="en-US" sz="1200" b="1" i="1" u="sng" dirty="0" err="1" smtClean="0"/>
              <a:t>LayerTolayer</a:t>
            </a:r>
            <a:r>
              <a:rPr lang="en-US" sz="1200" b="1" i="1" u="sng" dirty="0" smtClean="0"/>
              <a: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specifies what are the two layers connected with the sais infrastructure. Can be within the same layer; </a:t>
            </a:r>
            <a:endParaRPr lang="en-US" sz="1200" dirty="0">
              <a:solidFill>
                <a:schemeClr val="accent1"/>
              </a:solidFill>
            </a:endParaRPr>
          </a:p>
          <a:p>
            <a:pPr lvl="3">
              <a:spcBef>
                <a:spcPts val="259"/>
              </a:spcBef>
            </a:pPr>
            <a:r>
              <a:rPr lang="en-US" sz="1200" b="1" i="1" u="sng" dirty="0" err="1" smtClean="0"/>
              <a:t>PAPLocation</a:t>
            </a:r>
            <a:r>
              <a:rPr lang="en-US" sz="1200" b="1" i="1" u="sng" dirty="0" smtClean="0"/>
              <a:t>:</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contains information of when to consider the option depending on the scenario chosen. </a:t>
            </a:r>
            <a:r>
              <a:rPr lang="en-US" sz="1200" dirty="0" err="1" smtClean="0">
                <a:solidFill>
                  <a:schemeClr val="accent1"/>
                </a:solidFill>
              </a:rPr>
              <a:t>PAPLocation</a:t>
            </a:r>
            <a:r>
              <a:rPr lang="en-US" sz="1200" dirty="0" smtClean="0">
                <a:solidFill>
                  <a:schemeClr val="accent1"/>
                </a:solidFill>
              </a:rPr>
              <a:t> is where new PAPs are going to be built; </a:t>
            </a:r>
            <a:endParaRPr lang="en-US" sz="1200" dirty="0">
              <a:solidFill>
                <a:schemeClr val="accent1"/>
              </a:solidFill>
            </a:endParaRPr>
          </a:p>
          <a:p>
            <a:pPr lvl="3">
              <a:spcBef>
                <a:spcPts val="259"/>
              </a:spcBef>
            </a:pPr>
            <a:r>
              <a:rPr lang="en-US" sz="1200" b="1" i="1" u="sng" dirty="0" smtClean="0"/>
              <a:t>Method:</a:t>
            </a:r>
            <a:r>
              <a:rPr lang="en-US" sz="1200" dirty="0" smtClean="0">
                <a:solidFill>
                  <a:schemeClr val="accent1"/>
                </a:solidFill>
              </a:rPr>
              <a:t> </a:t>
            </a:r>
            <a:r>
              <a:rPr lang="en-US" sz="1200" b="1" dirty="0">
                <a:solidFill>
                  <a:schemeClr val="accent4"/>
                </a:solidFill>
              </a:rPr>
              <a:t>[float] </a:t>
            </a:r>
            <a:r>
              <a:rPr lang="en-US" sz="1200" dirty="0" smtClean="0">
                <a:solidFill>
                  <a:schemeClr val="accent1"/>
                </a:solidFill>
              </a:rPr>
              <a:t>either “Pipeline”, “Train”, or “Conveyor”</a:t>
            </a:r>
            <a:endParaRPr lang="en-US" sz="1200" dirty="0">
              <a:solidFill>
                <a:schemeClr val="accent1"/>
              </a:solidFill>
            </a:endParaRPr>
          </a:p>
          <a:p>
            <a:pPr lvl="3">
              <a:spcBef>
                <a:spcPts val="259"/>
              </a:spcBef>
            </a:pPr>
            <a:r>
              <a:rPr lang="en-US" sz="1200" b="1" i="1" u="sng" dirty="0" smtClean="0"/>
              <a:t>Product:</a:t>
            </a:r>
            <a:r>
              <a:rPr lang="en-US" sz="1200" dirty="0" smtClean="0">
                <a:solidFill>
                  <a:schemeClr val="accent1"/>
                </a:solidFill>
              </a:rPr>
              <a:t> </a:t>
            </a:r>
            <a:r>
              <a:rPr lang="en-US" sz="1200" b="1" dirty="0">
                <a:solidFill>
                  <a:schemeClr val="accent4"/>
                </a:solidFill>
              </a:rPr>
              <a:t>[float] </a:t>
            </a:r>
            <a:r>
              <a:rPr lang="en-US" sz="1200" dirty="0">
                <a:solidFill>
                  <a:schemeClr val="accent1"/>
                </a:solidFill>
              </a:rPr>
              <a:t>corresponds to </a:t>
            </a:r>
            <a:r>
              <a:rPr lang="en-US" sz="1200" dirty="0" smtClean="0">
                <a:solidFill>
                  <a:schemeClr val="accent1"/>
                </a:solidFill>
              </a:rPr>
              <a:t>transported product class: “Rock”, “Acid”, etc.</a:t>
            </a:r>
          </a:p>
          <a:p>
            <a:pPr lvl="3">
              <a:spcBef>
                <a:spcPts val="259"/>
              </a:spcBef>
            </a:pPr>
            <a:r>
              <a:rPr lang="en-US" sz="1200" b="1" i="1" u="sng" dirty="0"/>
              <a:t>Capacity:</a:t>
            </a:r>
            <a:r>
              <a:rPr lang="en-US" sz="1200" dirty="0">
                <a:solidFill>
                  <a:schemeClr val="accent1"/>
                </a:solidFill>
              </a:rPr>
              <a:t> </a:t>
            </a:r>
            <a:r>
              <a:rPr lang="en-US" sz="1200" b="1" dirty="0">
                <a:solidFill>
                  <a:schemeClr val="accent4"/>
                </a:solidFill>
              </a:rPr>
              <a:t>[float] </a:t>
            </a:r>
            <a:r>
              <a:rPr lang="en-US" sz="1200" dirty="0">
                <a:solidFill>
                  <a:schemeClr val="accent1"/>
                </a:solidFill>
              </a:rPr>
              <a:t>corresponds to yearly capacity,</a:t>
            </a:r>
          </a:p>
          <a:p>
            <a:pPr lvl="3">
              <a:spcBef>
                <a:spcPts val="259"/>
              </a:spcBef>
            </a:pPr>
            <a:r>
              <a:rPr lang="en-US" sz="1200" b="1" i="1" u="sng" dirty="0" smtClean="0"/>
              <a:t>Status</a:t>
            </a:r>
            <a:r>
              <a:rPr lang="en-US" sz="1200" dirty="0" smtClean="0">
                <a:solidFill>
                  <a:schemeClr val="accent1"/>
                </a:solidFill>
              </a:rPr>
              <a:t>: </a:t>
            </a:r>
            <a:r>
              <a:rPr lang="en-US" sz="1200" b="1" dirty="0">
                <a:solidFill>
                  <a:schemeClr val="accent4"/>
                </a:solidFill>
              </a:rPr>
              <a:t>[string], </a:t>
            </a:r>
            <a:r>
              <a:rPr lang="en-US" sz="1200" dirty="0" smtClean="0">
                <a:solidFill>
                  <a:schemeClr val="accent1"/>
                </a:solidFill>
              </a:rPr>
              <a:t>can be either “Existing”, “New”</a:t>
            </a:r>
          </a:p>
          <a:p>
            <a:pPr lvl="3">
              <a:spcBef>
                <a:spcPts val="259"/>
              </a:spcBef>
            </a:pPr>
            <a:r>
              <a:rPr lang="en-US" sz="1200" b="1" i="1" u="sng" dirty="0" err="1" smtClean="0"/>
              <a:t>StartingDate</a:t>
            </a:r>
            <a:r>
              <a:rPr lang="en-US" sz="1200" b="1" i="1" u="sng" dirty="0" smtClean="0"/>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potential arrival: the option can only be </a:t>
            </a:r>
            <a:r>
              <a:rPr lang="en-US" sz="1200" dirty="0" smtClean="0">
                <a:solidFill>
                  <a:srgbClr val="C00000"/>
                </a:solidFill>
              </a:rPr>
              <a:t>opened </a:t>
            </a:r>
            <a:r>
              <a:rPr lang="en-US" sz="1200" i="1" u="sng" dirty="0" smtClean="0">
                <a:solidFill>
                  <a:srgbClr val="C00000"/>
                </a:solidFill>
              </a:rPr>
              <a:t>at the given year or any year after</a:t>
            </a:r>
          </a:p>
          <a:p>
            <a:pPr lvl="3">
              <a:spcBef>
                <a:spcPts val="259"/>
              </a:spcBef>
            </a:pPr>
            <a:r>
              <a:rPr lang="en-US" sz="1200" b="1" i="1" u="sng" dirty="0" err="1" smtClean="0"/>
              <a:t>ClosingDate</a:t>
            </a:r>
            <a:r>
              <a:rPr lang="en-US" sz="1200" b="1" i="1" u="sng" dirty="0" smtClean="0"/>
              <a:t>:</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year of closure: the option </a:t>
            </a:r>
            <a:r>
              <a:rPr lang="en-US" sz="1200" i="1" u="sng" dirty="0" smtClean="0">
                <a:solidFill>
                  <a:srgbClr val="C00000"/>
                </a:solidFill>
              </a:rPr>
              <a:t>must</a:t>
            </a:r>
            <a:r>
              <a:rPr lang="en-US" sz="1200" dirty="0" smtClean="0">
                <a:solidFill>
                  <a:schemeClr val="accent1"/>
                </a:solidFill>
              </a:rPr>
              <a:t> close at </a:t>
            </a:r>
            <a:r>
              <a:rPr lang="en-US" sz="1200" dirty="0" err="1" smtClean="0">
                <a:solidFill>
                  <a:schemeClr val="accent1"/>
                </a:solidFill>
              </a:rPr>
              <a:t>ClosingDate</a:t>
            </a:r>
            <a:endParaRPr lang="en-US" sz="1200" dirty="0" smtClean="0">
              <a:solidFill>
                <a:schemeClr val="accent1"/>
              </a:solidFill>
            </a:endParaRPr>
          </a:p>
          <a:p>
            <a:pPr lvl="2">
              <a:spcBef>
                <a:spcPts val="259"/>
              </a:spcBef>
            </a:pPr>
            <a:endParaRPr lang="en-US" sz="1200" dirty="0" smtClean="0">
              <a:solidFill>
                <a:schemeClr val="accent1"/>
              </a:solidFill>
            </a:endParaRPr>
          </a:p>
        </p:txBody>
      </p:sp>
      <p:graphicFrame>
        <p:nvGraphicFramePr>
          <p:cNvPr id="37" name="Tableau 36"/>
          <p:cNvGraphicFramePr>
            <a:graphicFrameLocks noGrp="1"/>
          </p:cNvGraphicFramePr>
          <p:nvPr>
            <p:extLst>
              <p:ext uri="{D42A27DB-BD31-4B8C-83A1-F6EECF244321}">
                <p14:modId xmlns:p14="http://schemas.microsoft.com/office/powerpoint/2010/main" val="3316719579"/>
              </p:ext>
            </p:extLst>
          </p:nvPr>
        </p:nvGraphicFramePr>
        <p:xfrm>
          <a:off x="4585271" y="3077584"/>
          <a:ext cx="7075003" cy="373927"/>
        </p:xfrm>
        <a:graphic>
          <a:graphicData uri="http://schemas.openxmlformats.org/drawingml/2006/table">
            <a:tbl>
              <a:tblPr/>
              <a:tblGrid>
                <a:gridCol w="407021">
                  <a:extLst>
                    <a:ext uri="{9D8B030D-6E8A-4147-A177-3AD203B41FA5}">
                      <a16:colId xmlns:a16="http://schemas.microsoft.com/office/drawing/2014/main" val="2672235234"/>
                    </a:ext>
                  </a:extLst>
                </a:gridCol>
                <a:gridCol w="522218">
                  <a:extLst>
                    <a:ext uri="{9D8B030D-6E8A-4147-A177-3AD203B41FA5}">
                      <a16:colId xmlns:a16="http://schemas.microsoft.com/office/drawing/2014/main" val="1829872030"/>
                    </a:ext>
                  </a:extLst>
                </a:gridCol>
                <a:gridCol w="686051">
                  <a:extLst>
                    <a:ext uri="{9D8B030D-6E8A-4147-A177-3AD203B41FA5}">
                      <a16:colId xmlns:a16="http://schemas.microsoft.com/office/drawing/2014/main" val="1957536474"/>
                    </a:ext>
                  </a:extLst>
                </a:gridCol>
                <a:gridCol w="634853">
                  <a:extLst>
                    <a:ext uri="{9D8B030D-6E8A-4147-A177-3AD203B41FA5}">
                      <a16:colId xmlns:a16="http://schemas.microsoft.com/office/drawing/2014/main" val="178355924"/>
                    </a:ext>
                  </a:extLst>
                </a:gridCol>
                <a:gridCol w="614374">
                  <a:extLst>
                    <a:ext uri="{9D8B030D-6E8A-4147-A177-3AD203B41FA5}">
                      <a16:colId xmlns:a16="http://schemas.microsoft.com/office/drawing/2014/main" val="343212229"/>
                    </a:ext>
                  </a:extLst>
                </a:gridCol>
                <a:gridCol w="890842">
                  <a:extLst>
                    <a:ext uri="{9D8B030D-6E8A-4147-A177-3AD203B41FA5}">
                      <a16:colId xmlns:a16="http://schemas.microsoft.com/office/drawing/2014/main" val="861894524"/>
                    </a:ext>
                  </a:extLst>
                </a:gridCol>
                <a:gridCol w="604136">
                  <a:extLst>
                    <a:ext uri="{9D8B030D-6E8A-4147-A177-3AD203B41FA5}">
                      <a16:colId xmlns:a16="http://schemas.microsoft.com/office/drawing/2014/main" val="1780204383"/>
                    </a:ext>
                  </a:extLst>
                </a:gridCol>
                <a:gridCol w="839645">
                  <a:extLst>
                    <a:ext uri="{9D8B030D-6E8A-4147-A177-3AD203B41FA5}">
                      <a16:colId xmlns:a16="http://schemas.microsoft.com/office/drawing/2014/main" val="1087535149"/>
                    </a:ext>
                  </a:extLst>
                </a:gridCol>
                <a:gridCol w="982999">
                  <a:extLst>
                    <a:ext uri="{9D8B030D-6E8A-4147-A177-3AD203B41FA5}">
                      <a16:colId xmlns:a16="http://schemas.microsoft.com/office/drawing/2014/main" val="2170761170"/>
                    </a:ext>
                  </a:extLst>
                </a:gridCol>
                <a:gridCol w="892864">
                  <a:extLst>
                    <a:ext uri="{9D8B030D-6E8A-4147-A177-3AD203B41FA5}">
                      <a16:colId xmlns:a16="http://schemas.microsoft.com/office/drawing/2014/main" val="19976683"/>
                    </a:ext>
                  </a:extLst>
                </a:gridCol>
              </a:tblGrid>
              <a:tr h="373927">
                <a:tc>
                  <a:txBody>
                    <a:bodyPr/>
                    <a:lstStyle/>
                    <a:p>
                      <a:pPr algn="ctr" fontAlgn="ctr"/>
                      <a:r>
                        <a:rPr lang="fr-FR" sz="900" b="1" i="0" u="none" strike="noStrike">
                          <a:solidFill>
                            <a:srgbClr val="FFFFFF"/>
                          </a:solidFill>
                          <a:effectLst/>
                          <a:latin typeface="Calibri" panose="020F0502020204030204" pitchFamily="34" charset="0"/>
                        </a:rPr>
                        <a:t>Name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Upstream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Downstream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Method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Product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Capacity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Status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fr-FR" sz="900" b="1" i="0" u="none" strike="noStrike">
                          <a:solidFill>
                            <a:srgbClr val="FFFFFF"/>
                          </a:solidFill>
                          <a:effectLst/>
                          <a:latin typeface="Calibri" panose="020F0502020204030204" pitchFamily="34" charset="0"/>
                        </a:rPr>
                        <a:t>StartingDate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fr-FR" sz="900" b="1" i="0" u="none" strike="noStrike">
                          <a:solidFill>
                            <a:srgbClr val="FFFFFF"/>
                          </a:solidFill>
                          <a:effectLst/>
                          <a:latin typeface="Calibri" panose="020F0502020204030204" pitchFamily="34" charset="0"/>
                        </a:rPr>
                        <a:t>ClosingDate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fr-FR" sz="900" b="1" i="0" u="none" strike="noStrike" dirty="0">
                          <a:solidFill>
                            <a:srgbClr val="FFFFFF"/>
                          </a:solidFill>
                          <a:effectLst/>
                          <a:latin typeface="Calibri" panose="020F0502020204030204" pitchFamily="34" charset="0"/>
                        </a:rPr>
                        <a:t>Moniker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974211807"/>
                  </a:ext>
                </a:extLst>
              </a:tr>
            </a:tbl>
          </a:graphicData>
        </a:graphic>
      </p:graphicFrame>
      <p:pic>
        <p:nvPicPr>
          <p:cNvPr id="35" name="Image 34" descr="Capture d’écran"/>
          <p:cNvPicPr>
            <a:picLocks noChangeAspect="1"/>
          </p:cNvPicPr>
          <p:nvPr/>
        </p:nvPicPr>
        <p:blipFill rotWithShape="1">
          <a:blip r:embed="rId2">
            <a:extLst>
              <a:ext uri="{28A0092B-C50C-407E-A947-70E740481C1C}">
                <a14:useLocalDpi xmlns:a14="http://schemas.microsoft.com/office/drawing/2010/main" val="0"/>
              </a:ext>
            </a:extLst>
          </a:blip>
          <a:srcRect l="5726" t="34759" r="5652" b="49925"/>
          <a:stretch/>
        </p:blipFill>
        <p:spPr>
          <a:xfrm>
            <a:off x="3044889" y="2661655"/>
            <a:ext cx="1355098" cy="410346"/>
          </a:xfrm>
          <a:prstGeom prst="rect">
            <a:avLst/>
          </a:prstGeom>
        </p:spPr>
      </p:pic>
      <p:pic>
        <p:nvPicPr>
          <p:cNvPr id="33" name="Image 32"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02" y="2855753"/>
            <a:ext cx="1543737" cy="2704728"/>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36</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smtClean="0"/>
              <a:t>: </a:t>
            </a:r>
            <a:r>
              <a:rPr lang="fr-FR" dirty="0" err="1" smtClean="0"/>
              <a:t>LogisticsEntity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35" idx="1"/>
          </p:cNvCxnSpPr>
          <p:nvPr/>
        </p:nvCxnSpPr>
        <p:spPr>
          <a:xfrm flipV="1">
            <a:off x="2025695" y="2866828"/>
            <a:ext cx="1019194" cy="1127248"/>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096" y="3800754"/>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à coins arrondis 37"/>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4121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188936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err="1"/>
              <a:t>Opex</a:t>
            </a:r>
            <a:r>
              <a:rPr lang="en-US" sz="1200" b="1" dirty="0"/>
              <a:t>: </a:t>
            </a:r>
            <a:r>
              <a:rPr lang="en-US" sz="1200" dirty="0">
                <a:solidFill>
                  <a:schemeClr val="accent1"/>
                </a:solidFill>
              </a:rPr>
              <a:t>Can contain </a:t>
            </a:r>
            <a:r>
              <a:rPr lang="en-US" sz="1200" b="1" u="sng" dirty="0">
                <a:solidFill>
                  <a:srgbClr val="C00000"/>
                </a:solidFill>
              </a:rPr>
              <a:t>both</a:t>
            </a:r>
            <a:r>
              <a:rPr lang="en-US" sz="1200" dirty="0">
                <a:solidFill>
                  <a:schemeClr val="accent1"/>
                </a:solidFill>
              </a:rPr>
              <a:t> </a:t>
            </a:r>
            <a:r>
              <a:rPr lang="en-US" sz="1200" dirty="0" err="1">
                <a:solidFill>
                  <a:schemeClr val="accent1"/>
                </a:solidFill>
              </a:rPr>
              <a:t>opex</a:t>
            </a:r>
            <a:r>
              <a:rPr lang="en-US" sz="1200" dirty="0">
                <a:solidFill>
                  <a:schemeClr val="accent1"/>
                </a:solidFill>
              </a:rPr>
              <a:t> per ton and/or specific consumption of any element, per </a:t>
            </a:r>
            <a:r>
              <a:rPr lang="en-US" sz="1200" dirty="0" smtClean="0">
                <a:solidFill>
                  <a:schemeClr val="accent1"/>
                </a:solidFill>
              </a:rPr>
              <a:t>upstream </a:t>
            </a:r>
            <a:r>
              <a:rPr lang="en-US" sz="1200" dirty="0">
                <a:solidFill>
                  <a:schemeClr val="accent1"/>
                </a:solidFill>
              </a:rPr>
              <a:t>– </a:t>
            </a:r>
            <a:r>
              <a:rPr lang="en-US" sz="1200" dirty="0" smtClean="0">
                <a:solidFill>
                  <a:schemeClr val="accent1"/>
                </a:solidFill>
              </a:rPr>
              <a:t>downstream –method - capacity:</a:t>
            </a:r>
            <a:endParaRPr lang="en-US" sz="1200" dirty="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a:t>
            </a:r>
            <a:r>
              <a:rPr lang="en-US" sz="1200" dirty="0">
                <a:solidFill>
                  <a:schemeClr val="accent1"/>
                </a:solidFill>
              </a:rPr>
              <a:t> same as mine-</a:t>
            </a:r>
            <a:r>
              <a:rPr lang="en-US" sz="1200" dirty="0" err="1">
                <a:solidFill>
                  <a:schemeClr val="accent1"/>
                </a:solidFill>
              </a:rPr>
              <a:t>opex</a:t>
            </a:r>
            <a:endParaRPr lang="en-US" sz="1200" dirty="0">
              <a:solidFill>
                <a:schemeClr val="accent1"/>
              </a:solidFill>
            </a:endParaRPr>
          </a:p>
        </p:txBody>
      </p:sp>
      <p:graphicFrame>
        <p:nvGraphicFramePr>
          <p:cNvPr id="45" name="Tableau 44"/>
          <p:cNvGraphicFramePr>
            <a:graphicFrameLocks noGrp="1"/>
          </p:cNvGraphicFramePr>
          <p:nvPr>
            <p:extLst>
              <p:ext uri="{D42A27DB-BD31-4B8C-83A1-F6EECF244321}">
                <p14:modId xmlns:p14="http://schemas.microsoft.com/office/powerpoint/2010/main" val="2341697704"/>
              </p:ext>
            </p:extLst>
          </p:nvPr>
        </p:nvGraphicFramePr>
        <p:xfrm>
          <a:off x="5836943" y="3129750"/>
          <a:ext cx="4217445" cy="440778"/>
        </p:xfrm>
        <a:graphic>
          <a:graphicData uri="http://schemas.openxmlformats.org/drawingml/2006/table">
            <a:tbl>
              <a:tblPr/>
              <a:tblGrid>
                <a:gridCol w="497756">
                  <a:extLst>
                    <a:ext uri="{9D8B030D-6E8A-4147-A177-3AD203B41FA5}">
                      <a16:colId xmlns:a16="http://schemas.microsoft.com/office/drawing/2014/main" val="4104349359"/>
                    </a:ext>
                  </a:extLst>
                </a:gridCol>
                <a:gridCol w="619224">
                  <a:extLst>
                    <a:ext uri="{9D8B030D-6E8A-4147-A177-3AD203B41FA5}">
                      <a16:colId xmlns:a16="http://schemas.microsoft.com/office/drawing/2014/main" val="1815834392"/>
                    </a:ext>
                  </a:extLst>
                </a:gridCol>
                <a:gridCol w="620093">
                  <a:extLst>
                    <a:ext uri="{9D8B030D-6E8A-4147-A177-3AD203B41FA5}">
                      <a16:colId xmlns:a16="http://schemas.microsoft.com/office/drawing/2014/main" val="2529479395"/>
                    </a:ext>
                  </a:extLst>
                </a:gridCol>
                <a:gridCol w="620093">
                  <a:extLst>
                    <a:ext uri="{9D8B030D-6E8A-4147-A177-3AD203B41FA5}">
                      <a16:colId xmlns:a16="http://schemas.microsoft.com/office/drawing/2014/main" val="1694938521"/>
                    </a:ext>
                  </a:extLst>
                </a:gridCol>
                <a:gridCol w="620093">
                  <a:extLst>
                    <a:ext uri="{9D8B030D-6E8A-4147-A177-3AD203B41FA5}">
                      <a16:colId xmlns:a16="http://schemas.microsoft.com/office/drawing/2014/main" val="2742458592"/>
                    </a:ext>
                  </a:extLst>
                </a:gridCol>
                <a:gridCol w="620093">
                  <a:extLst>
                    <a:ext uri="{9D8B030D-6E8A-4147-A177-3AD203B41FA5}">
                      <a16:colId xmlns:a16="http://schemas.microsoft.com/office/drawing/2014/main" val="536680039"/>
                    </a:ext>
                  </a:extLst>
                </a:gridCol>
                <a:gridCol w="620093">
                  <a:extLst>
                    <a:ext uri="{9D8B030D-6E8A-4147-A177-3AD203B41FA5}">
                      <a16:colId xmlns:a16="http://schemas.microsoft.com/office/drawing/2014/main" val="1773721010"/>
                    </a:ext>
                  </a:extLst>
                </a:gridCol>
              </a:tblGrid>
              <a:tr h="440778">
                <a:tc>
                  <a:txBody>
                    <a:bodyPr/>
                    <a:lstStyle/>
                    <a:p>
                      <a:pPr algn="ctr" fontAlgn="ctr"/>
                      <a:r>
                        <a:rPr lang="fr-FR" sz="900" b="1" i="0" u="none" strike="noStrike">
                          <a:solidFill>
                            <a:srgbClr val="FFFFFF"/>
                          </a:solidFill>
                          <a:effectLst/>
                          <a:latin typeface="Calibri" panose="020F0502020204030204" pitchFamily="34" charset="0"/>
                        </a:rPr>
                        <a:t>Upstream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Downstream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dirty="0">
                          <a:solidFill>
                            <a:srgbClr val="FFFFFF"/>
                          </a:solidFill>
                          <a:effectLst/>
                          <a:latin typeface="Calibri" panose="020F0502020204030204" pitchFamily="34" charset="0"/>
                        </a:rPr>
                        <a:t>Method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Product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Capacity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Item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dirty="0">
                          <a:solidFill>
                            <a:srgbClr val="FFFFFF"/>
                          </a:solidFill>
                          <a:effectLst/>
                          <a:latin typeface="Calibri" panose="020F0502020204030204" pitchFamily="34" charset="0"/>
                        </a:rPr>
                        <a:t>Unit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804109716"/>
                  </a:ext>
                </a:extLst>
              </a:tr>
            </a:tbl>
          </a:graphicData>
        </a:graphic>
      </p:graphicFrame>
      <p:pic>
        <p:nvPicPr>
          <p:cNvPr id="44" name="Image 43" descr="Capture d’écran"/>
          <p:cNvPicPr>
            <a:picLocks noChangeAspect="1"/>
          </p:cNvPicPr>
          <p:nvPr/>
        </p:nvPicPr>
        <p:blipFill rotWithShape="1">
          <a:blip r:embed="rId2">
            <a:extLst>
              <a:ext uri="{28A0092B-C50C-407E-A947-70E740481C1C}">
                <a14:useLocalDpi xmlns:a14="http://schemas.microsoft.com/office/drawing/2010/main" val="0"/>
              </a:ext>
            </a:extLst>
          </a:blip>
          <a:srcRect l="6385" t="56993" r="6865" b="28046"/>
          <a:stretch/>
        </p:blipFill>
        <p:spPr>
          <a:xfrm>
            <a:off x="3041325" y="2673360"/>
            <a:ext cx="1363070" cy="411863"/>
          </a:xfrm>
          <a:prstGeom prst="rect">
            <a:avLst/>
          </a:prstGeom>
        </p:spPr>
      </p:pic>
      <p:pic>
        <p:nvPicPr>
          <p:cNvPr id="42" name="Image 41"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02" y="2855753"/>
            <a:ext cx="1543737" cy="2704728"/>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37</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LogisticsEntity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14" idx="3"/>
            <a:endCxn id="44" idx="1"/>
          </p:cNvCxnSpPr>
          <p:nvPr/>
        </p:nvCxnSpPr>
        <p:spPr>
          <a:xfrm flipV="1">
            <a:off x="2030160" y="2879292"/>
            <a:ext cx="1011165" cy="170523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6561" y="4391200"/>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à coins arrondis 48"/>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0318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au 36"/>
          <p:cNvGraphicFramePr>
            <a:graphicFrameLocks noGrp="1"/>
          </p:cNvGraphicFramePr>
          <p:nvPr>
            <p:extLst>
              <p:ext uri="{D42A27DB-BD31-4B8C-83A1-F6EECF244321}">
                <p14:modId xmlns:p14="http://schemas.microsoft.com/office/powerpoint/2010/main" val="917826092"/>
              </p:ext>
            </p:extLst>
          </p:nvPr>
        </p:nvGraphicFramePr>
        <p:xfrm>
          <a:off x="5254538" y="3144492"/>
          <a:ext cx="5620965" cy="361254"/>
        </p:xfrm>
        <a:graphic>
          <a:graphicData uri="http://schemas.openxmlformats.org/drawingml/2006/table">
            <a:tbl>
              <a:tblPr/>
              <a:tblGrid>
                <a:gridCol w="581721">
                  <a:extLst>
                    <a:ext uri="{9D8B030D-6E8A-4147-A177-3AD203B41FA5}">
                      <a16:colId xmlns:a16="http://schemas.microsoft.com/office/drawing/2014/main" val="2461823544"/>
                    </a:ext>
                  </a:extLst>
                </a:gridCol>
                <a:gridCol w="619121">
                  <a:extLst>
                    <a:ext uri="{9D8B030D-6E8A-4147-A177-3AD203B41FA5}">
                      <a16:colId xmlns:a16="http://schemas.microsoft.com/office/drawing/2014/main" val="2714491828"/>
                    </a:ext>
                  </a:extLst>
                </a:gridCol>
                <a:gridCol w="544321">
                  <a:extLst>
                    <a:ext uri="{9D8B030D-6E8A-4147-A177-3AD203B41FA5}">
                      <a16:colId xmlns:a16="http://schemas.microsoft.com/office/drawing/2014/main" val="1036526229"/>
                    </a:ext>
                  </a:extLst>
                </a:gridCol>
                <a:gridCol w="581721">
                  <a:extLst>
                    <a:ext uri="{9D8B030D-6E8A-4147-A177-3AD203B41FA5}">
                      <a16:colId xmlns:a16="http://schemas.microsoft.com/office/drawing/2014/main" val="1479135401"/>
                    </a:ext>
                  </a:extLst>
                </a:gridCol>
                <a:gridCol w="581721">
                  <a:extLst>
                    <a:ext uri="{9D8B030D-6E8A-4147-A177-3AD203B41FA5}">
                      <a16:colId xmlns:a16="http://schemas.microsoft.com/office/drawing/2014/main" val="4039449801"/>
                    </a:ext>
                  </a:extLst>
                </a:gridCol>
                <a:gridCol w="581721">
                  <a:extLst>
                    <a:ext uri="{9D8B030D-6E8A-4147-A177-3AD203B41FA5}">
                      <a16:colId xmlns:a16="http://schemas.microsoft.com/office/drawing/2014/main" val="9807705"/>
                    </a:ext>
                  </a:extLst>
                </a:gridCol>
                <a:gridCol w="581721">
                  <a:extLst>
                    <a:ext uri="{9D8B030D-6E8A-4147-A177-3AD203B41FA5}">
                      <a16:colId xmlns:a16="http://schemas.microsoft.com/office/drawing/2014/main" val="2724248516"/>
                    </a:ext>
                  </a:extLst>
                </a:gridCol>
                <a:gridCol w="581721">
                  <a:extLst>
                    <a:ext uri="{9D8B030D-6E8A-4147-A177-3AD203B41FA5}">
                      <a16:colId xmlns:a16="http://schemas.microsoft.com/office/drawing/2014/main" val="1091193918"/>
                    </a:ext>
                  </a:extLst>
                </a:gridCol>
                <a:gridCol w="322399">
                  <a:extLst>
                    <a:ext uri="{9D8B030D-6E8A-4147-A177-3AD203B41FA5}">
                      <a16:colId xmlns:a16="http://schemas.microsoft.com/office/drawing/2014/main" val="3535854076"/>
                    </a:ext>
                  </a:extLst>
                </a:gridCol>
                <a:gridCol w="322399">
                  <a:extLst>
                    <a:ext uri="{9D8B030D-6E8A-4147-A177-3AD203B41FA5}">
                      <a16:colId xmlns:a16="http://schemas.microsoft.com/office/drawing/2014/main" val="2897997219"/>
                    </a:ext>
                  </a:extLst>
                </a:gridCol>
                <a:gridCol w="322399">
                  <a:extLst>
                    <a:ext uri="{9D8B030D-6E8A-4147-A177-3AD203B41FA5}">
                      <a16:colId xmlns:a16="http://schemas.microsoft.com/office/drawing/2014/main" val="1243709274"/>
                    </a:ext>
                  </a:extLst>
                </a:gridCol>
              </a:tblGrid>
              <a:tr h="361254">
                <a:tc>
                  <a:txBody>
                    <a:bodyPr/>
                    <a:lstStyle/>
                    <a:p>
                      <a:pPr algn="ctr" fontAlgn="ctr"/>
                      <a:r>
                        <a:rPr lang="fr-FR" sz="900" b="1" i="0" u="none" strike="noStrike">
                          <a:solidFill>
                            <a:srgbClr val="FFFFFF"/>
                          </a:solidFill>
                          <a:effectLst/>
                          <a:latin typeface="Calibri" panose="020F0502020204030204" pitchFamily="34" charset="0"/>
                        </a:rPr>
                        <a:t>Upstream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Downstream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Method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Product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Capacity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Item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dirty="0" err="1">
                          <a:solidFill>
                            <a:srgbClr val="FFFFFF"/>
                          </a:solidFill>
                          <a:effectLst/>
                          <a:latin typeface="Calibri" panose="020F0502020204030204" pitchFamily="34" charset="0"/>
                        </a:rPr>
                        <a:t>Currency</a:t>
                      </a:r>
                      <a:endParaRPr lang="fr-FR" sz="9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CAPEX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a:solidFill>
                            <a:srgbClr val="FFFFFF"/>
                          </a:solidFill>
                          <a:effectLst/>
                          <a:latin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dirty="0" smtClean="0">
                          <a:solidFill>
                            <a:srgbClr val="FFFFFF"/>
                          </a:solidFill>
                          <a:effectLst/>
                          <a:latin typeface="Calibri" panose="020F0502020204030204" pitchFamily="34" charset="0"/>
                        </a:rPr>
                        <a:t>…</a:t>
                      </a:r>
                      <a:endParaRPr lang="fr-FR" sz="900" b="1" i="0" u="none" strike="noStrike" dirty="0">
                        <a:solidFill>
                          <a:srgbClr val="FFFFFF"/>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fr-FR" sz="900" b="1" i="0" u="none" strike="noStrike" dirty="0">
                          <a:solidFill>
                            <a:srgbClr val="FFFFFF"/>
                          </a:solidFill>
                          <a:effectLst/>
                          <a:latin typeface="Calibri" panose="020F0502020204030204" pitchFamily="34"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023695078"/>
                  </a:ext>
                </a:extLst>
              </a:tr>
            </a:tbl>
          </a:graphicData>
        </a:graphic>
      </p:graphicFrame>
      <p:pic>
        <p:nvPicPr>
          <p:cNvPr id="34" name="Image 33"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02" y="2855753"/>
            <a:ext cx="1543737" cy="2704728"/>
          </a:xfrm>
          <a:prstGeom prst="rect">
            <a:avLst/>
          </a:prstGeom>
        </p:spPr>
      </p:pic>
      <p:sp>
        <p:nvSpPr>
          <p:cNvPr id="105" name="TextBox 13">
            <a:extLst>
              <a:ext uri="{FF2B5EF4-FFF2-40B4-BE49-F238E27FC236}">
                <a16:creationId xmlns:a16="http://schemas.microsoft.com/office/drawing/2014/main" id="{4A25F36F-996E-4068-BE5C-0C4634C3D719}"/>
              </a:ext>
            </a:extLst>
          </p:cNvPr>
          <p:cNvSpPr txBox="1">
            <a:spLocks/>
          </p:cNvSpPr>
          <p:nvPr/>
        </p:nvSpPr>
        <p:spPr>
          <a:xfrm>
            <a:off x="4399986" y="2661657"/>
            <a:ext cx="7017822" cy="3443260"/>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dirty="0" smtClean="0"/>
              <a:t>Capex: </a:t>
            </a:r>
            <a:r>
              <a:rPr lang="en-US" sz="1200" dirty="0" smtClean="0">
                <a:solidFill>
                  <a:schemeClr val="accent1"/>
                </a:solidFill>
              </a:rPr>
              <a:t>Every row gives the disbursement sequence for a specific option –defined by its upstream-downstream + method + capacity (whose status is “New”):</a:t>
            </a:r>
            <a:endParaRPr lang="en-US" sz="1200" dirty="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marL="195262" lvl="2" indent="0">
              <a:spcBef>
                <a:spcPts val="259"/>
              </a:spcBef>
              <a:buNone/>
            </a:pPr>
            <a:endParaRPr lang="en-US" sz="1200" dirty="0" smtClean="0">
              <a:solidFill>
                <a:schemeClr val="accent1"/>
              </a:solidFill>
            </a:endParaRPr>
          </a:p>
          <a:p>
            <a:pPr lvl="2">
              <a:spcBef>
                <a:spcPts val="259"/>
              </a:spcBef>
            </a:pPr>
            <a:r>
              <a:rPr lang="en-US" sz="1200" dirty="0" smtClean="0">
                <a:solidFill>
                  <a:schemeClr val="accent1"/>
                </a:solidFill>
              </a:rPr>
              <a:t>A Capex can be split into several fragments (In case the user wishes to detail the capex structure or apply a different disbursement sequence for every part of it). In this case, the sum of the capex payment is calculated. If “Total” is in “Item” column for that specific capex, the corresponding line is considered the total capex </a:t>
            </a:r>
            <a:endParaRPr lang="en-US" sz="1200" dirty="0">
              <a:solidFill>
                <a:schemeClr val="accent1"/>
              </a:solidFill>
            </a:endParaRPr>
          </a:p>
          <a:p>
            <a:pPr lvl="3">
              <a:spcBef>
                <a:spcPts val="259"/>
              </a:spcBef>
            </a:pPr>
            <a:r>
              <a:rPr lang="en-US" sz="1200" b="1" i="1" u="sng" dirty="0" smtClean="0"/>
              <a:t>Item:</a:t>
            </a:r>
            <a:r>
              <a:rPr lang="en-US" sz="1200" dirty="0" smtClean="0">
                <a:solidFill>
                  <a:schemeClr val="accent1"/>
                </a:solidFill>
              </a:rPr>
              <a:t> </a:t>
            </a:r>
            <a:r>
              <a:rPr lang="en-US" sz="1200" b="1" dirty="0" smtClean="0">
                <a:solidFill>
                  <a:schemeClr val="accent4"/>
                </a:solidFill>
              </a:rPr>
              <a:t>[string] </a:t>
            </a:r>
            <a:r>
              <a:rPr lang="en-US" sz="1200" dirty="0" smtClean="0">
                <a:solidFill>
                  <a:schemeClr val="accent1"/>
                </a:solidFill>
              </a:rPr>
              <a:t>can be anything representing a part of a capex. A specific item is </a:t>
            </a:r>
            <a:r>
              <a:rPr lang="en-US" sz="1200" b="1" dirty="0" smtClean="0"/>
              <a:t>“Total”, </a:t>
            </a:r>
            <a:r>
              <a:rPr lang="en-US" sz="1200" dirty="0" smtClean="0">
                <a:solidFill>
                  <a:schemeClr val="accent1"/>
                </a:solidFill>
              </a:rPr>
              <a:t>which represents the total capex considered.</a:t>
            </a:r>
          </a:p>
          <a:p>
            <a:pPr lvl="3">
              <a:spcBef>
                <a:spcPts val="259"/>
              </a:spcBef>
            </a:pPr>
            <a:r>
              <a:rPr lang="en-US" sz="1200" b="1" i="1" u="sng" dirty="0" smtClean="0"/>
              <a:t>Currency:</a:t>
            </a:r>
            <a:r>
              <a:rPr lang="en-US" sz="1200" dirty="0" smtClean="0">
                <a:solidFill>
                  <a:schemeClr val="accent1"/>
                </a:solidFill>
              </a:rPr>
              <a:t> </a:t>
            </a:r>
            <a:r>
              <a:rPr lang="en-US" sz="1200" b="1" dirty="0">
                <a:solidFill>
                  <a:schemeClr val="accent4"/>
                </a:solidFill>
              </a:rPr>
              <a:t>[string</a:t>
            </a:r>
            <a:r>
              <a:rPr lang="en-US" sz="1200" b="1" dirty="0" smtClean="0">
                <a:solidFill>
                  <a:schemeClr val="accent4"/>
                </a:solidFill>
              </a:rPr>
              <a:t>] </a:t>
            </a:r>
            <a:r>
              <a:rPr lang="en-US" sz="1200" dirty="0" smtClean="0">
                <a:solidFill>
                  <a:schemeClr val="accent1"/>
                </a:solidFill>
              </a:rPr>
              <a:t>currency of capex</a:t>
            </a:r>
          </a:p>
          <a:p>
            <a:pPr lvl="3">
              <a:spcBef>
                <a:spcPts val="259"/>
              </a:spcBef>
            </a:pPr>
            <a:r>
              <a:rPr lang="en-US" sz="1200" b="1" i="1" u="sng" dirty="0" smtClean="0"/>
              <a:t>CAPEX:</a:t>
            </a:r>
            <a:r>
              <a:rPr lang="en-US" sz="1200" dirty="0" smtClean="0">
                <a:solidFill>
                  <a:schemeClr val="accent1"/>
                </a:solidFill>
              </a:rPr>
              <a:t> </a:t>
            </a:r>
            <a:r>
              <a:rPr lang="en-US" sz="1200" b="1" dirty="0" smtClean="0">
                <a:solidFill>
                  <a:schemeClr val="accent4"/>
                </a:solidFill>
              </a:rPr>
              <a:t>[</a:t>
            </a:r>
            <a:r>
              <a:rPr lang="en-US" sz="1200" b="1" dirty="0" err="1" smtClean="0">
                <a:solidFill>
                  <a:schemeClr val="accent4"/>
                </a:solidFill>
              </a:rPr>
              <a:t>int</a:t>
            </a:r>
            <a:r>
              <a:rPr lang="en-US" sz="1200" b="1" dirty="0" smtClean="0">
                <a:solidFill>
                  <a:schemeClr val="accent4"/>
                </a:solidFill>
              </a:rPr>
              <a:t>] </a:t>
            </a:r>
            <a:r>
              <a:rPr lang="en-US" sz="1200" dirty="0" smtClean="0">
                <a:solidFill>
                  <a:schemeClr val="accent1"/>
                </a:solidFill>
              </a:rPr>
              <a:t>amount </a:t>
            </a:r>
            <a:r>
              <a:rPr lang="en-US" sz="1200" dirty="0">
                <a:solidFill>
                  <a:schemeClr val="accent1"/>
                </a:solidFill>
              </a:rPr>
              <a:t>of </a:t>
            </a:r>
            <a:r>
              <a:rPr lang="en-US" sz="1200" dirty="0" smtClean="0">
                <a:solidFill>
                  <a:schemeClr val="accent1"/>
                </a:solidFill>
              </a:rPr>
              <a:t>capex for given item</a:t>
            </a:r>
          </a:p>
          <a:p>
            <a:pPr lvl="3">
              <a:spcBef>
                <a:spcPts val="259"/>
              </a:spcBef>
            </a:pPr>
            <a:r>
              <a:rPr lang="en-US" sz="1200" b="1" dirty="0" smtClean="0"/>
              <a:t>-5 to 5 columns</a:t>
            </a:r>
            <a:r>
              <a:rPr lang="en-US" sz="1200" dirty="0" smtClean="0">
                <a:solidFill>
                  <a:schemeClr val="accent1"/>
                </a:solidFill>
              </a:rPr>
              <a:t>: </a:t>
            </a:r>
            <a:r>
              <a:rPr lang="en-US" sz="1200" b="1" dirty="0">
                <a:solidFill>
                  <a:schemeClr val="accent4"/>
                </a:solidFill>
              </a:rPr>
              <a:t>[%]</a:t>
            </a:r>
            <a:r>
              <a:rPr lang="en-US" sz="1200" dirty="0" smtClean="0">
                <a:solidFill>
                  <a:schemeClr val="accent1"/>
                </a:solidFill>
              </a:rPr>
              <a:t> every column </a:t>
            </a:r>
            <a:r>
              <a:rPr lang="en-US" sz="1200" dirty="0" err="1" smtClean="0">
                <a:solidFill>
                  <a:schemeClr val="accent1"/>
                </a:solidFill>
              </a:rPr>
              <a:t>i</a:t>
            </a:r>
            <a:r>
              <a:rPr lang="en-US" sz="1200" dirty="0" smtClean="0">
                <a:solidFill>
                  <a:schemeClr val="accent1"/>
                </a:solidFill>
              </a:rPr>
              <a:t> represents the year </a:t>
            </a:r>
            <a:r>
              <a:rPr lang="en-US" sz="1200" dirty="0" err="1" smtClean="0">
                <a:solidFill>
                  <a:schemeClr val="accent1"/>
                </a:solidFill>
              </a:rPr>
              <a:t>i</a:t>
            </a:r>
            <a:r>
              <a:rPr lang="en-US" sz="1200" dirty="0" smtClean="0">
                <a:solidFill>
                  <a:schemeClr val="accent1"/>
                </a:solidFill>
              </a:rPr>
              <a:t> before or after the capex. If such an option is considered in a scenario, column 0 would correspond to year of arrival, 1 to year of arrival + 1, etc.</a:t>
            </a:r>
          </a:p>
        </p:txBody>
      </p:sp>
      <p:pic>
        <p:nvPicPr>
          <p:cNvPr id="35" name="Image 34"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l="4995" t="82848" r="5916" b="2394"/>
          <a:stretch/>
        </p:blipFill>
        <p:spPr>
          <a:xfrm>
            <a:off x="3068088" y="2696110"/>
            <a:ext cx="1385333" cy="403673"/>
          </a:xfrm>
          <a:prstGeom prst="rect">
            <a:avLst/>
          </a:prstGeom>
        </p:spPr>
      </p:pic>
      <p:sp>
        <p:nvSpPr>
          <p:cNvPr id="3" name="Espace réservé du numéro de diapositive 2"/>
          <p:cNvSpPr>
            <a:spLocks noGrp="1"/>
          </p:cNvSpPr>
          <p:nvPr>
            <p:ph type="sldNum" sz="quarter" idx="12"/>
          </p:nvPr>
        </p:nvSpPr>
        <p:spPr/>
        <p:txBody>
          <a:bodyPr/>
          <a:lstStyle/>
          <a:p>
            <a:fld id="{FE930EA7-5B45-4B57-A31F-4DBDCE1D6B47}" type="slidenum">
              <a:rPr lang="fr-FR" smtClean="0"/>
              <a:t>38</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LogisticsEntity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cxnSp>
        <p:nvCxnSpPr>
          <p:cNvPr id="9" name="Connecteur en angle 8"/>
          <p:cNvCxnSpPr>
            <a:stCxn id="46" idx="3"/>
            <a:endCxn id="36" idx="1"/>
          </p:cNvCxnSpPr>
          <p:nvPr/>
        </p:nvCxnSpPr>
        <p:spPr>
          <a:xfrm flipV="1">
            <a:off x="2028322" y="2897946"/>
            <a:ext cx="1046252" cy="2319188"/>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74723" y="5023812"/>
            <a:ext cx="1353599" cy="3866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descr="Capture d’écran"/>
          <p:cNvPicPr>
            <a:picLocks noChangeAspect="1"/>
          </p:cNvPicPr>
          <p:nvPr/>
        </p:nvPicPr>
        <p:blipFill rotWithShape="1">
          <a:blip r:embed="rId2">
            <a:extLst>
              <a:ext uri="{28A0092B-C50C-407E-A947-70E740481C1C}">
                <a14:useLocalDpi xmlns:a14="http://schemas.microsoft.com/office/drawing/2010/main" val="0"/>
              </a:ext>
            </a:extLst>
          </a:blip>
          <a:srcRect l="5136" t="79434" r="6866" b="7030"/>
          <a:stretch/>
        </p:blipFill>
        <p:spPr>
          <a:xfrm>
            <a:off x="3074574" y="2696109"/>
            <a:ext cx="1378847" cy="403673"/>
          </a:xfrm>
          <a:prstGeom prst="rect">
            <a:avLst/>
          </a:prstGeom>
        </p:spPr>
      </p:pic>
      <p:sp>
        <p:nvSpPr>
          <p:cNvPr id="38" name="Rectangle à coins arrondis 37"/>
          <p:cNvSpPr/>
          <p:nvPr/>
        </p:nvSpPr>
        <p:spPr>
          <a:xfrm>
            <a:off x="7739349" y="869350"/>
            <a:ext cx="1444949"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99705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561860" y="2661657"/>
            <a:ext cx="10855948" cy="4054692"/>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Mines and Beneficiation are connectable via a connection matrix M:</a:t>
            </a: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endParaRPr lang="en-US" sz="1200" dirty="0" smtClean="0">
              <a:solidFill>
                <a:schemeClr val="accent1"/>
              </a:solidFill>
            </a:endParaRPr>
          </a:p>
          <a:p>
            <a:pPr lvl="2">
              <a:spcBef>
                <a:spcPts val="259"/>
              </a:spcBef>
            </a:pPr>
            <a:endParaRPr lang="en-US" sz="1200" dirty="0">
              <a:solidFill>
                <a:schemeClr val="accent1"/>
              </a:solidFill>
            </a:endParaRPr>
          </a:p>
          <a:p>
            <a:pPr lvl="2">
              <a:spcBef>
                <a:spcPts val="259"/>
              </a:spcBef>
            </a:pPr>
            <a:r>
              <a:rPr lang="en-US" sz="1200" dirty="0" smtClean="0">
                <a:solidFill>
                  <a:schemeClr val="accent1"/>
                </a:solidFill>
              </a:rPr>
              <a:t>A mine and a beneficiation site can be connected </a:t>
            </a:r>
            <a:r>
              <a:rPr lang="en-US" sz="1200" b="1" dirty="0" smtClean="0"/>
              <a:t>if and only if M[</a:t>
            </a:r>
            <a:r>
              <a:rPr lang="en-US" sz="1200" b="1" dirty="0" err="1" smtClean="0"/>
              <a:t>mine_location</a:t>
            </a:r>
            <a:r>
              <a:rPr lang="en-US" sz="1200" b="1" dirty="0" smtClean="0"/>
              <a:t>, </a:t>
            </a:r>
            <a:r>
              <a:rPr lang="en-US" sz="1200" b="1" dirty="0" err="1" smtClean="0"/>
              <a:t>beneficiation_location</a:t>
            </a:r>
            <a:r>
              <a:rPr lang="en-US" sz="1200" b="1" dirty="0" smtClean="0"/>
              <a:t>] == 1</a:t>
            </a:r>
          </a:p>
          <a:p>
            <a:pPr lvl="2">
              <a:spcBef>
                <a:spcPts val="259"/>
              </a:spcBef>
            </a:pPr>
            <a:r>
              <a:rPr lang="en-US" sz="1200" dirty="0" smtClean="0">
                <a:solidFill>
                  <a:schemeClr val="accent1"/>
                </a:solidFill>
              </a:rPr>
              <a:t>The cost of beneficiation depends on the rock composition at input, i.e. depends on the mine. Therefore, we define a new entity object: </a:t>
            </a:r>
            <a:r>
              <a:rPr lang="en-US" sz="1200" b="1" dirty="0" err="1" smtClean="0"/>
              <a:t>MineBeneficiationEntity</a:t>
            </a:r>
            <a:r>
              <a:rPr lang="en-US" sz="1200" dirty="0" smtClean="0">
                <a:solidFill>
                  <a:schemeClr val="accent1"/>
                </a:solidFill>
              </a:rPr>
              <a:t> </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39</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MineBeneficiationEntity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8444316"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2" name="Image 1"/>
          <p:cNvPicPr>
            <a:picLocks noChangeAspect="1"/>
          </p:cNvPicPr>
          <p:nvPr/>
        </p:nvPicPr>
        <p:blipFill rotWithShape="1">
          <a:blip r:embed="rId2"/>
          <a:srcRect l="8112" t="43106" r="55623" b="32035"/>
          <a:stretch/>
        </p:blipFill>
        <p:spPr>
          <a:xfrm>
            <a:off x="2779922" y="3052631"/>
            <a:ext cx="6632155" cy="2557296"/>
          </a:xfrm>
          <a:prstGeom prst="rect">
            <a:avLst/>
          </a:prstGeom>
        </p:spPr>
      </p:pic>
    </p:spTree>
    <p:extLst>
      <p:ext uri="{BB962C8B-B14F-4D97-AF65-F5344CB8AC3E}">
        <p14:creationId xmlns:p14="http://schemas.microsoft.com/office/powerpoint/2010/main" val="3591600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(mine2farm)</a:t>
            </a:r>
            <a:endParaRPr lang="en-US" dirty="0"/>
          </a:p>
        </p:txBody>
      </p:sp>
      <p:sp>
        <p:nvSpPr>
          <p:cNvPr id="3" name="Slide Number Placeholder 2"/>
          <p:cNvSpPr>
            <a:spLocks noGrp="1"/>
          </p:cNvSpPr>
          <p:nvPr>
            <p:ph type="sldNum" sz="quarter" idx="11"/>
          </p:nvPr>
        </p:nvSpPr>
        <p:spPr/>
        <p:txBody>
          <a:bodyPr/>
          <a:lstStyle/>
          <a:p>
            <a:fld id="{78E7AD6D-3F89-684A-BD5F-28F82F8A3A3D}" type="slidenum">
              <a:rPr lang="fr-FR" smtClean="0"/>
              <a:pPr/>
              <a:t>4</a:t>
            </a:fld>
            <a:endParaRPr lang="fr-FR" dirty="0"/>
          </a:p>
        </p:txBody>
      </p:sp>
      <p:sp>
        <p:nvSpPr>
          <p:cNvPr id="6"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1</a:t>
            </a:r>
          </a:p>
        </p:txBody>
      </p:sp>
      <p:graphicFrame>
        <p:nvGraphicFramePr>
          <p:cNvPr id="7" name="Diagramme 6"/>
          <p:cNvGraphicFramePr/>
          <p:nvPr>
            <p:extLst>
              <p:ext uri="{D42A27DB-BD31-4B8C-83A1-F6EECF244321}">
                <p14:modId xmlns:p14="http://schemas.microsoft.com/office/powerpoint/2010/main" val="296870177"/>
              </p:ext>
            </p:extLst>
          </p:nvPr>
        </p:nvGraphicFramePr>
        <p:xfrm>
          <a:off x="951014" y="1043188"/>
          <a:ext cx="9855200" cy="284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à coins arrondis 3"/>
          <p:cNvSpPr/>
          <p:nvPr/>
        </p:nvSpPr>
        <p:spPr>
          <a:xfrm>
            <a:off x="2070846" y="3890513"/>
            <a:ext cx="1524000" cy="519953"/>
          </a:xfrm>
          <a:prstGeom prst="roundRect">
            <a:avLst/>
          </a:prstGeom>
          <a:solidFill>
            <a:schemeClr val="tx1"/>
          </a:solidFill>
          <a:ln>
            <a:solidFill>
              <a:srgbClr val="1D85AA"/>
            </a:solidFill>
          </a:ln>
        </p:spPr>
        <p:txBody>
          <a:bodyPr vert="horz" lIns="91440" tIns="45720" rIns="91440" bIns="45720" rtlCol="0" anchor="ctr">
            <a:normAutofit/>
          </a:bodyPr>
          <a:lstStyle/>
          <a:p>
            <a:pPr algn="ctr">
              <a:lnSpc>
                <a:spcPct val="90000"/>
              </a:lnSpc>
              <a:spcBef>
                <a:spcPts val="1000"/>
              </a:spcBef>
              <a:buClr>
                <a:srgbClr val="1D85AA"/>
              </a:buClr>
              <a:buFont typeface="Arial"/>
              <a:buNone/>
            </a:pPr>
            <a:r>
              <a:rPr lang="fr-FR" b="1" dirty="0" smtClean="0">
                <a:solidFill>
                  <a:schemeClr val="bg1"/>
                </a:solidFill>
                <a:latin typeface="Malgun Gothic" panose="020B0503020000020004" pitchFamily="34" charset="-127"/>
                <a:ea typeface="Malgun Gothic" panose="020B0503020000020004" pitchFamily="34" charset="-127"/>
              </a:rPr>
              <a:t>Python</a:t>
            </a:r>
            <a:endParaRPr lang="fr-FR" b="1" dirty="0">
              <a:solidFill>
                <a:schemeClr val="bg1"/>
              </a:solidFill>
              <a:latin typeface="Malgun Gothic" panose="020B0503020000020004" pitchFamily="34" charset="-127"/>
              <a:ea typeface="Malgun Gothic" panose="020B0503020000020004" pitchFamily="34" charset="-127"/>
            </a:endParaRPr>
          </a:p>
        </p:txBody>
      </p:sp>
      <p:cxnSp>
        <p:nvCxnSpPr>
          <p:cNvPr id="12" name="Connecteur en angle 11"/>
          <p:cNvCxnSpPr>
            <a:stCxn id="4" idx="1"/>
          </p:cNvCxnSpPr>
          <p:nvPr/>
        </p:nvCxnSpPr>
        <p:spPr>
          <a:xfrm rot="10800000">
            <a:off x="1783976" y="3736490"/>
            <a:ext cx="286870" cy="41400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5" name="Groupe 14"/>
          <p:cNvGrpSpPr/>
          <p:nvPr/>
        </p:nvGrpSpPr>
        <p:grpSpPr>
          <a:xfrm>
            <a:off x="3881716" y="3890515"/>
            <a:ext cx="6924497" cy="2633100"/>
            <a:chOff x="667023" y="2112972"/>
            <a:chExt cx="9186123" cy="580452"/>
          </a:xfrm>
        </p:grpSpPr>
        <p:sp>
          <p:nvSpPr>
            <p:cNvPr id="16" name="Rectangle à coins arrondis 15"/>
            <p:cNvSpPr/>
            <p:nvPr/>
          </p:nvSpPr>
          <p:spPr>
            <a:xfrm>
              <a:off x="667023" y="2112972"/>
              <a:ext cx="9186123" cy="57557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ZoneTexte 16"/>
            <p:cNvSpPr txBox="1"/>
            <p:nvPr/>
          </p:nvSpPr>
          <p:spPr>
            <a:xfrm>
              <a:off x="683882" y="2151566"/>
              <a:ext cx="9152407" cy="5418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20320" rIns="30480" bIns="20320" numCol="1" spcCol="1270" anchor="ctr" anchorCtr="0">
              <a:noAutofit/>
            </a:bodyPr>
            <a:lstStyle/>
            <a:p>
              <a:pPr marL="285750" lvl="0" indent="-285750" defTabSz="711200">
                <a:lnSpc>
                  <a:spcPct val="90000"/>
                </a:lnSpc>
                <a:spcBef>
                  <a:spcPct val="0"/>
                </a:spcBef>
                <a:spcAft>
                  <a:spcPct val="35000"/>
                </a:spcAft>
                <a:buFont typeface="Arial" panose="020B0604020202020204" pitchFamily="34" charset="0"/>
                <a:buChar char="•"/>
              </a:pPr>
              <a:r>
                <a:rPr lang="en-US" sz="1600" kern="1200" dirty="0" smtClean="0">
                  <a:latin typeface="Calibri" panose="020F0502020204030204" pitchFamily="34" charset="0"/>
                  <a:cs typeface="Calibri" panose="020F0502020204030204" pitchFamily="34" charset="0"/>
                </a:rPr>
                <a:t>To be able to run the model, install Python 3.7.5 or above, download and run the .exe installer from: </a:t>
              </a:r>
              <a:r>
                <a:rPr lang="fr-FR" sz="1600" dirty="0" smtClean="0">
                  <a:latin typeface="Calibri" panose="020F0502020204030204" pitchFamily="34" charset="0"/>
                  <a:cs typeface="Calibri" panose="020F0502020204030204" pitchFamily="34" charset="0"/>
                  <a:hlinkClick r:id="rId7"/>
                </a:rPr>
                <a:t>https</a:t>
              </a:r>
              <a:r>
                <a:rPr lang="fr-FR" sz="1600" dirty="0">
                  <a:latin typeface="Calibri" panose="020F0502020204030204" pitchFamily="34" charset="0"/>
                  <a:cs typeface="Calibri" panose="020F0502020204030204" pitchFamily="34" charset="0"/>
                  <a:hlinkClick r:id="rId7"/>
                </a:rPr>
                <a:t>://www.python.org/downloads</a:t>
              </a:r>
              <a:r>
                <a:rPr lang="fr-FR" sz="1600" dirty="0" smtClean="0">
                  <a:latin typeface="Calibri" panose="020F0502020204030204" pitchFamily="34" charset="0"/>
                  <a:cs typeface="Calibri" panose="020F0502020204030204" pitchFamily="34" charset="0"/>
                  <a:hlinkClick r:id="rId7"/>
                </a:rPr>
                <a:t>/</a:t>
              </a:r>
              <a:r>
                <a:rPr lang="fr-FR" sz="1600" dirty="0" smtClean="0">
                  <a:latin typeface="Calibri" panose="020F0502020204030204" pitchFamily="34" charset="0"/>
                  <a:cs typeface="Calibri" panose="020F0502020204030204" pitchFamily="34" charset="0"/>
                </a:rPr>
                <a:t>, </a:t>
              </a:r>
              <a:r>
                <a:rPr lang="en-US" sz="1600" kern="1200" dirty="0" smtClean="0">
                  <a:latin typeface="Calibri" panose="020F0502020204030204" pitchFamily="34" charset="0"/>
                  <a:cs typeface="Calibri" panose="020F0502020204030204" pitchFamily="34" charset="0"/>
                </a:rPr>
                <a:t>follow instructions</a:t>
              </a:r>
            </a:p>
            <a:p>
              <a:pPr marL="285750" lvl="0" indent="-285750" defTabSz="711200">
                <a:lnSpc>
                  <a:spcPct val="90000"/>
                </a:lnSpc>
                <a:spcBef>
                  <a:spcPct val="0"/>
                </a:spcBef>
                <a:spcAft>
                  <a:spcPct val="35000"/>
                </a:spcAft>
                <a:buFont typeface="Arial" panose="020B0604020202020204" pitchFamily="34" charset="0"/>
                <a:buChar char="•"/>
              </a:pPr>
              <a:r>
                <a:rPr lang="en-US" sz="1600" kern="1200" dirty="0" smtClean="0">
                  <a:latin typeface="Calibri" panose="020F0502020204030204" pitchFamily="34" charset="0"/>
                  <a:cs typeface="Calibri" panose="020F0502020204030204" pitchFamily="34" charset="0"/>
                </a:rPr>
                <a:t> To be able to manage packages requirements, install Anaconda, download and run the .exe installer from: </a:t>
              </a:r>
              <a:r>
                <a:rPr lang="fr-FR" sz="1600" dirty="0">
                  <a:latin typeface="Calibri" panose="020F0502020204030204" pitchFamily="34" charset="0"/>
                  <a:cs typeface="Calibri" panose="020F0502020204030204" pitchFamily="34" charset="0"/>
                  <a:hlinkClick r:id="rId8"/>
                </a:rPr>
                <a:t>https://www.anaconda.com/distribution</a:t>
              </a:r>
              <a:r>
                <a:rPr lang="fr-FR" sz="1600" dirty="0" smtClean="0">
                  <a:latin typeface="Calibri" panose="020F0502020204030204" pitchFamily="34" charset="0"/>
                  <a:cs typeface="Calibri" panose="020F0502020204030204" pitchFamily="34" charset="0"/>
                  <a:hlinkClick r:id="rId8"/>
                </a:rPr>
                <a:t>/</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follow</a:t>
              </a:r>
              <a:r>
                <a:rPr lang="fr-FR" sz="1600" dirty="0" smtClean="0">
                  <a:latin typeface="Calibri" panose="020F0502020204030204" pitchFamily="34" charset="0"/>
                  <a:cs typeface="Calibri" panose="020F0502020204030204" pitchFamily="34" charset="0"/>
                </a:rPr>
                <a:t> instructions</a:t>
              </a:r>
            </a:p>
            <a:p>
              <a:pPr marL="285750" lvl="0" indent="-285750" defTabSz="711200">
                <a:lnSpc>
                  <a:spcPct val="90000"/>
                </a:lnSpc>
                <a:spcBef>
                  <a:spcPct val="0"/>
                </a:spcBef>
                <a:spcAft>
                  <a:spcPct val="35000"/>
                </a:spcAft>
                <a:buFont typeface="Arial" panose="020B0604020202020204" pitchFamily="34" charset="0"/>
                <a:buChar char="•"/>
              </a:pPr>
              <a:r>
                <a:rPr lang="fr-FR" sz="1600" dirty="0" smtClean="0">
                  <a:latin typeface="Calibri" panose="020F0502020204030204" pitchFamily="34" charset="0"/>
                  <a:cs typeface="Calibri" panose="020F0502020204030204" pitchFamily="34" charset="0"/>
                </a:rPr>
                <a:t>To </a:t>
              </a:r>
              <a:r>
                <a:rPr lang="fr-FR" sz="1600" dirty="0" err="1" smtClean="0">
                  <a:latin typeface="Calibri" panose="020F0502020204030204" pitchFamily="34" charset="0"/>
                  <a:cs typeface="Calibri" panose="020F0502020204030204" pitchFamily="34" charset="0"/>
                </a:rPr>
                <a:t>be</a:t>
              </a:r>
              <a:r>
                <a:rPr lang="fr-FR" sz="1600" dirty="0" smtClean="0">
                  <a:latin typeface="Calibri" panose="020F0502020204030204" pitchFamily="34" charset="0"/>
                  <a:cs typeface="Calibri" panose="020F0502020204030204" pitchFamily="34" charset="0"/>
                </a:rPr>
                <a:t> able to </a:t>
              </a:r>
              <a:r>
                <a:rPr lang="fr-FR" sz="1600" dirty="0" err="1" smtClean="0">
                  <a:latin typeface="Calibri" panose="020F0502020204030204" pitchFamily="34" charset="0"/>
                  <a:cs typeface="Calibri" panose="020F0502020204030204" pitchFamily="34" charset="0"/>
                </a:rPr>
                <a:t>access</a:t>
              </a:r>
              <a:r>
                <a:rPr lang="fr-FR" sz="1600" dirty="0" smtClean="0">
                  <a:latin typeface="Calibri" panose="020F0502020204030204" pitchFamily="34" charset="0"/>
                  <a:cs typeface="Calibri" panose="020F0502020204030204" pitchFamily="34" charset="0"/>
                </a:rPr>
                <a:t> the code, Install </a:t>
              </a:r>
              <a:r>
                <a:rPr lang="fr-FR" sz="1600" dirty="0" err="1" smtClean="0">
                  <a:latin typeface="Calibri" panose="020F0502020204030204" pitchFamily="34" charset="0"/>
                  <a:cs typeface="Calibri" panose="020F0502020204030204" pitchFamily="34" charset="0"/>
                </a:rPr>
                <a:t>PyCharm</a:t>
              </a:r>
              <a:r>
                <a:rPr lang="fr-FR" sz="1600" dirty="0" smtClean="0">
                  <a:latin typeface="Calibri" panose="020F0502020204030204" pitchFamily="34" charset="0"/>
                  <a:cs typeface="Calibri" panose="020F0502020204030204" pitchFamily="34" charset="0"/>
                </a:rPr>
                <a:t> (IDE) </a:t>
              </a:r>
              <a:r>
                <a:rPr lang="fr-FR" sz="1600" dirty="0" err="1" smtClean="0">
                  <a:latin typeface="Calibri" panose="020F0502020204030204" pitchFamily="34" charset="0"/>
                  <a:cs typeface="Calibri" panose="020F0502020204030204" pitchFamily="34" charset="0"/>
                </a:rPr>
                <a:t>Community</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edition</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download</a:t>
              </a:r>
              <a:r>
                <a:rPr lang="fr-FR" sz="1600" dirty="0" smtClean="0">
                  <a:latin typeface="Calibri" panose="020F0502020204030204" pitchFamily="34" charset="0"/>
                  <a:cs typeface="Calibri" panose="020F0502020204030204" pitchFamily="34" charset="0"/>
                </a:rPr>
                <a:t> and </a:t>
              </a:r>
              <a:r>
                <a:rPr lang="fr-FR" sz="1600" dirty="0" err="1" smtClean="0">
                  <a:latin typeface="Calibri" panose="020F0502020204030204" pitchFamily="34" charset="0"/>
                  <a:cs typeface="Calibri" panose="020F0502020204030204" pitchFamily="34" charset="0"/>
                </a:rPr>
                <a:t>run</a:t>
              </a:r>
              <a:r>
                <a:rPr lang="fr-FR" sz="1600" dirty="0" smtClean="0">
                  <a:latin typeface="Calibri" panose="020F0502020204030204" pitchFamily="34" charset="0"/>
                  <a:cs typeface="Calibri" panose="020F0502020204030204" pitchFamily="34" charset="0"/>
                </a:rPr>
                <a:t> the .</a:t>
              </a:r>
              <a:r>
                <a:rPr lang="fr-FR" sz="1600" dirty="0" err="1" smtClean="0">
                  <a:latin typeface="Calibri" panose="020F0502020204030204" pitchFamily="34" charset="0"/>
                  <a:cs typeface="Calibri" panose="020F0502020204030204" pitchFamily="34" charset="0"/>
                </a:rPr>
                <a:t>exe</a:t>
              </a:r>
              <a:r>
                <a:rPr lang="fr-FR" sz="1600" dirty="0">
                  <a:latin typeface="Calibri" panose="020F0502020204030204" pitchFamily="34" charset="0"/>
                  <a:cs typeface="Calibri" panose="020F0502020204030204" pitchFamily="34" charset="0"/>
                </a:rPr>
                <a:t> </a:t>
              </a:r>
              <a:r>
                <a:rPr lang="fr-FR" sz="1600" dirty="0" smtClean="0">
                  <a:latin typeface="Calibri" panose="020F0502020204030204" pitchFamily="34" charset="0"/>
                  <a:cs typeface="Calibri" panose="020F0502020204030204" pitchFamily="34" charset="0"/>
                </a:rPr>
                <a:t>installer </a:t>
              </a:r>
              <a:r>
                <a:rPr lang="fr-FR" sz="1600" dirty="0" err="1" smtClean="0">
                  <a:latin typeface="Calibri" panose="020F0502020204030204" pitchFamily="34" charset="0"/>
                  <a:cs typeface="Calibri" panose="020F0502020204030204" pitchFamily="34" charset="0"/>
                </a:rPr>
                <a:t>from</a:t>
              </a:r>
              <a:r>
                <a:rPr lang="fr-FR" sz="1600" dirty="0" smtClean="0">
                  <a:latin typeface="Calibri" panose="020F0502020204030204" pitchFamily="34" charset="0"/>
                  <a:cs typeface="Calibri" panose="020F0502020204030204" pitchFamily="34" charset="0"/>
                </a:rPr>
                <a:t>: </a:t>
              </a:r>
              <a:r>
                <a:rPr lang="fr-FR" sz="1600" dirty="0">
                  <a:latin typeface="Calibri" panose="020F0502020204030204" pitchFamily="34" charset="0"/>
                  <a:cs typeface="Calibri" panose="020F0502020204030204" pitchFamily="34" charset="0"/>
                  <a:hlinkClick r:id="rId9"/>
                </a:rPr>
                <a:t>https://www.jetbrains.com/pycharm/download/#</a:t>
              </a:r>
              <a:r>
                <a:rPr lang="fr-FR" sz="1600" dirty="0" smtClean="0">
                  <a:latin typeface="Calibri" panose="020F0502020204030204" pitchFamily="34" charset="0"/>
                  <a:cs typeface="Calibri" panose="020F0502020204030204" pitchFamily="34" charset="0"/>
                  <a:hlinkClick r:id="rId9"/>
                </a:rPr>
                <a:t>section=windows</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follow</a:t>
              </a:r>
              <a:r>
                <a:rPr lang="fr-FR" sz="1600" dirty="0" smtClean="0">
                  <a:latin typeface="Calibri" panose="020F0502020204030204" pitchFamily="34" charset="0"/>
                  <a:cs typeface="Calibri" panose="020F0502020204030204" pitchFamily="34" charset="0"/>
                </a:rPr>
                <a:t> instructions</a:t>
              </a:r>
            </a:p>
            <a:p>
              <a:pPr marL="285750" lvl="0" indent="-285750" defTabSz="711200">
                <a:lnSpc>
                  <a:spcPct val="90000"/>
                </a:lnSpc>
                <a:spcBef>
                  <a:spcPct val="0"/>
                </a:spcBef>
                <a:spcAft>
                  <a:spcPct val="35000"/>
                </a:spcAft>
                <a:buFont typeface="Arial" panose="020B0604020202020204" pitchFamily="34" charset="0"/>
                <a:buChar char="•"/>
              </a:pPr>
              <a:endParaRPr lang="en-US" sz="1600" kern="1200" dirty="0" smtClean="0">
                <a:latin typeface="Calibri" panose="020F0502020204030204" pitchFamily="34" charset="0"/>
                <a:cs typeface="Calibri" panose="020F0502020204030204" pitchFamily="34" charset="0"/>
              </a:endParaRPr>
            </a:p>
          </p:txBody>
        </p:sp>
      </p:grpSp>
      <p:cxnSp>
        <p:nvCxnSpPr>
          <p:cNvPr id="22" name="Connecteur en angle 21"/>
          <p:cNvCxnSpPr>
            <a:stCxn id="4" idx="2"/>
            <a:endCxn id="16" idx="1"/>
          </p:cNvCxnSpPr>
          <p:nvPr/>
        </p:nvCxnSpPr>
        <p:spPr>
          <a:xfrm rot="16200000" flipH="1">
            <a:off x="2964515" y="4278797"/>
            <a:ext cx="785532" cy="104887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3549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561860" y="2661657"/>
            <a:ext cx="10855948" cy="1579837"/>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The parameters of the new entity are calculated as </a:t>
            </a:r>
            <a:r>
              <a:rPr lang="en-US" sz="1200" b="1" dirty="0" smtClean="0"/>
              <a:t>ponderations by the mine composition</a:t>
            </a:r>
            <a:r>
              <a:rPr lang="en-US" sz="1200" dirty="0" smtClean="0">
                <a:solidFill>
                  <a:schemeClr val="accent1"/>
                </a:solidFill>
              </a:rPr>
              <a:t>.</a:t>
            </a:r>
          </a:p>
          <a:p>
            <a:pPr lvl="2">
              <a:spcBef>
                <a:spcPts val="259"/>
              </a:spcBef>
            </a:pPr>
            <a:r>
              <a:rPr lang="en-US" sz="1200" b="1" u="sng" dirty="0" smtClean="0"/>
              <a:t>Example</a:t>
            </a:r>
            <a:r>
              <a:rPr lang="en-US" sz="1200" dirty="0" smtClean="0">
                <a:solidFill>
                  <a:schemeClr val="accent1"/>
                </a:solidFill>
              </a:rPr>
              <a:t>: calculation of </a:t>
            </a:r>
            <a:r>
              <a:rPr lang="en-US" sz="1200" dirty="0" err="1" smtClean="0">
                <a:solidFill>
                  <a:schemeClr val="accent1"/>
                </a:solidFill>
              </a:rPr>
              <a:t>opex</a:t>
            </a:r>
            <a:r>
              <a:rPr lang="en-US" sz="1200" dirty="0" smtClean="0">
                <a:solidFill>
                  <a:schemeClr val="accent1"/>
                </a:solidFill>
              </a:rPr>
              <a:t>:</a:t>
            </a:r>
          </a:p>
          <a:p>
            <a:pPr lvl="3">
              <a:spcBef>
                <a:spcPts val="259"/>
              </a:spcBef>
            </a:pPr>
            <a:r>
              <a:rPr lang="en-US" sz="1200" dirty="0" smtClean="0">
                <a:solidFill>
                  <a:schemeClr val="accent1"/>
                </a:solidFill>
              </a:rPr>
              <a:t>Beneficiating HT rock costs 1,  MT costs 2, BT costs 3 and TBT costs 4</a:t>
            </a:r>
          </a:p>
          <a:p>
            <a:pPr lvl="3">
              <a:spcBef>
                <a:spcPts val="259"/>
              </a:spcBef>
            </a:pPr>
            <a:r>
              <a:rPr lang="en-US" sz="1200" dirty="0" smtClean="0">
                <a:solidFill>
                  <a:schemeClr val="accent1"/>
                </a:solidFill>
              </a:rPr>
              <a:t>Mine composition is 10% HT, 40% BT and 50% TBT</a:t>
            </a:r>
          </a:p>
          <a:p>
            <a:pPr lvl="4">
              <a:spcBef>
                <a:spcPts val="259"/>
              </a:spcBef>
            </a:pPr>
            <a:r>
              <a:rPr lang="en-US" sz="1200" dirty="0" smtClean="0">
                <a:solidFill>
                  <a:schemeClr val="accent1"/>
                </a:solidFill>
                <a:sym typeface="Wingdings" panose="05000000000000000000" pitchFamily="2" charset="2"/>
              </a:rPr>
              <a:t> OPEX(MINE, BENEFICIATION) = 10%*1+ 40%*3 + 50%*4</a:t>
            </a:r>
          </a:p>
          <a:p>
            <a:pPr lvl="4">
              <a:spcBef>
                <a:spcPts val="259"/>
              </a:spcBef>
            </a:pPr>
            <a:r>
              <a:rPr lang="en-US" sz="1200" dirty="0" smtClean="0">
                <a:solidFill>
                  <a:schemeClr val="accent1"/>
                </a:solidFill>
                <a:sym typeface="Wingdings" panose="05000000000000000000" pitchFamily="2" charset="2"/>
              </a:rPr>
              <a:t>Same logic applies to consumption, production etc.</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40</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 </a:t>
            </a:r>
            <a:r>
              <a:rPr lang="fr-FR" dirty="0" err="1" smtClean="0"/>
              <a:t>Entity</a:t>
            </a:r>
            <a:r>
              <a:rPr lang="fr-FR" dirty="0" smtClean="0"/>
              <a:t> » </a:t>
            </a:r>
            <a:r>
              <a:rPr lang="fr-FR" dirty="0" err="1" smtClean="0"/>
              <a:t>Objects</a:t>
            </a:r>
            <a:r>
              <a:rPr lang="fr-FR" dirty="0"/>
              <a:t>: </a:t>
            </a:r>
            <a:r>
              <a:rPr lang="fr-FR" dirty="0" err="1" smtClean="0"/>
              <a:t>MineBeneficiationEntity</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8444316"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871472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7"/>
            <a:ext cx="10855948" cy="3694692"/>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Mines and Beneficiations are specific entities, in the way that it’s the only entity types to have Extensions.</a:t>
            </a:r>
          </a:p>
          <a:p>
            <a:pPr lvl="2">
              <a:spcBef>
                <a:spcPts val="259"/>
              </a:spcBef>
            </a:pPr>
            <a:r>
              <a:rPr lang="en-US" sz="1200" dirty="0" smtClean="0">
                <a:solidFill>
                  <a:schemeClr val="accent1"/>
                </a:solidFill>
              </a:rPr>
              <a:t>Extension only occurs when there’s need for additional capacity. Once this happens, the parameters of the extended entity are considered.</a:t>
            </a:r>
          </a:p>
          <a:p>
            <a:pPr lvl="2">
              <a:spcBef>
                <a:spcPts val="259"/>
              </a:spcBef>
            </a:pPr>
            <a:endParaRPr lang="en-US" sz="1200" dirty="0" smtClean="0">
              <a:solidFill>
                <a:schemeClr val="accent1"/>
              </a:solidFill>
            </a:endParaRPr>
          </a:p>
          <a:p>
            <a:pPr lvl="2">
              <a:spcBef>
                <a:spcPts val="259"/>
              </a:spcBef>
            </a:pPr>
            <a:r>
              <a:rPr lang="en-US" sz="1200" b="1" u="sng" dirty="0" smtClean="0"/>
              <a:t>Conditions of options compatibility: </a:t>
            </a:r>
            <a:br>
              <a:rPr lang="en-US" sz="1200" b="1" u="sng" dirty="0" smtClean="0"/>
            </a:br>
            <a:r>
              <a:rPr lang="en-US" sz="1200" b="1" u="sng" dirty="0" smtClean="0"/>
              <a:t/>
            </a:r>
            <a:br>
              <a:rPr lang="en-US" sz="1200" b="1" u="sng" dirty="0" smtClean="0"/>
            </a:br>
            <a:r>
              <a:rPr lang="en-US" sz="1200" dirty="0" smtClean="0">
                <a:solidFill>
                  <a:schemeClr val="accent1"/>
                </a:solidFill>
              </a:rPr>
              <a:t>In </a:t>
            </a:r>
            <a:r>
              <a:rPr lang="en-US" sz="1200" dirty="0">
                <a:solidFill>
                  <a:schemeClr val="accent1"/>
                </a:solidFill>
              </a:rPr>
              <a:t>a logical Mine-Beneficiation </a:t>
            </a:r>
            <a:r>
              <a:rPr lang="en-US" sz="1200" dirty="0" smtClean="0">
                <a:solidFill>
                  <a:schemeClr val="accent1"/>
                </a:solidFill>
              </a:rPr>
              <a:t>sub-scenario:</a:t>
            </a:r>
            <a:br>
              <a:rPr lang="en-US" sz="1200" dirty="0" smtClean="0">
                <a:solidFill>
                  <a:schemeClr val="accent1"/>
                </a:solidFill>
              </a:rPr>
            </a:br>
            <a:endParaRPr lang="en-US" sz="1200" dirty="0" smtClean="0">
              <a:solidFill>
                <a:schemeClr val="accent1"/>
              </a:solidFill>
            </a:endParaRPr>
          </a:p>
          <a:p>
            <a:pPr lvl="3">
              <a:spcBef>
                <a:spcPts val="259"/>
              </a:spcBef>
            </a:pPr>
            <a:r>
              <a:rPr lang="en-US" sz="1200" dirty="0" smtClean="0">
                <a:solidFill>
                  <a:schemeClr val="accent1"/>
                </a:solidFill>
              </a:rPr>
              <a:t>The </a:t>
            </a:r>
            <a:r>
              <a:rPr lang="en-US" sz="1200" b="1" dirty="0" smtClean="0"/>
              <a:t>name</a:t>
            </a:r>
            <a:r>
              <a:rPr lang="en-US" sz="1200" dirty="0" smtClean="0">
                <a:solidFill>
                  <a:schemeClr val="accent1"/>
                </a:solidFill>
              </a:rPr>
              <a:t> of a given mine </a:t>
            </a:r>
            <a:r>
              <a:rPr lang="en-US" sz="1200" b="1" dirty="0" smtClean="0"/>
              <a:t>occurs only once</a:t>
            </a:r>
            <a:r>
              <a:rPr lang="en-US" sz="1200" dirty="0" smtClean="0">
                <a:solidFill>
                  <a:schemeClr val="accent1"/>
                </a:solidFill>
              </a:rPr>
              <a:t>, i.e. there’s only one entity whose name is “</a:t>
            </a:r>
            <a:r>
              <a:rPr lang="en-US" sz="1200" dirty="0" err="1" smtClean="0">
                <a:solidFill>
                  <a:schemeClr val="accent1"/>
                </a:solidFill>
              </a:rPr>
              <a:t>Benguerir</a:t>
            </a:r>
            <a:r>
              <a:rPr lang="en-US" sz="1200" dirty="0" smtClean="0">
                <a:solidFill>
                  <a:schemeClr val="accent1"/>
                </a:solidFill>
              </a:rPr>
              <a:t> 1” for example. A given location can have many mines open in the same scenario;</a:t>
            </a:r>
          </a:p>
          <a:p>
            <a:pPr lvl="3">
              <a:spcBef>
                <a:spcPts val="259"/>
              </a:spcBef>
            </a:pPr>
            <a:r>
              <a:rPr lang="en-US" sz="1200" dirty="0" smtClean="0">
                <a:solidFill>
                  <a:schemeClr val="accent1"/>
                </a:solidFill>
              </a:rPr>
              <a:t>Similarly, the </a:t>
            </a:r>
            <a:r>
              <a:rPr lang="en-US" sz="1200" b="1" dirty="0" smtClean="0"/>
              <a:t>name</a:t>
            </a:r>
            <a:r>
              <a:rPr lang="en-US" sz="1200" dirty="0" smtClean="0">
                <a:solidFill>
                  <a:schemeClr val="accent1"/>
                </a:solidFill>
              </a:rPr>
              <a:t> of a given </a:t>
            </a:r>
            <a:r>
              <a:rPr lang="en-US" sz="1200" b="1" dirty="0" smtClean="0"/>
              <a:t>Beneficiation occurs only once</a:t>
            </a:r>
            <a:r>
              <a:rPr lang="en-US" sz="1200" dirty="0" smtClean="0">
                <a:solidFill>
                  <a:schemeClr val="accent1"/>
                </a:solidFill>
              </a:rPr>
              <a:t>;</a:t>
            </a:r>
          </a:p>
          <a:p>
            <a:pPr lvl="3">
              <a:spcBef>
                <a:spcPts val="259"/>
              </a:spcBef>
            </a:pPr>
            <a:r>
              <a:rPr lang="en-US" sz="1200" dirty="0" smtClean="0">
                <a:solidFill>
                  <a:schemeClr val="accent1"/>
                </a:solidFill>
              </a:rPr>
              <a:t>A mine can be </a:t>
            </a:r>
            <a:r>
              <a:rPr lang="en-US" sz="1200" b="1" dirty="0" smtClean="0"/>
              <a:t>connected to only one </a:t>
            </a:r>
            <a:r>
              <a:rPr lang="en-US" sz="1200" dirty="0" smtClean="0">
                <a:solidFill>
                  <a:schemeClr val="accent1"/>
                </a:solidFill>
              </a:rPr>
              <a:t>Beneficiation entity; </a:t>
            </a:r>
          </a:p>
          <a:p>
            <a:pPr lvl="3">
              <a:spcBef>
                <a:spcPts val="259"/>
              </a:spcBef>
            </a:pPr>
            <a:r>
              <a:rPr lang="en-US" sz="1200" dirty="0" smtClean="0">
                <a:solidFill>
                  <a:schemeClr val="accent1"/>
                </a:solidFill>
              </a:rPr>
              <a:t>A beneficiation entity </a:t>
            </a:r>
            <a:r>
              <a:rPr lang="en-US" sz="1200" b="1" dirty="0" smtClean="0"/>
              <a:t>can</a:t>
            </a:r>
            <a:r>
              <a:rPr lang="en-US" sz="1200" dirty="0" smtClean="0">
                <a:solidFill>
                  <a:schemeClr val="accent1"/>
                </a:solidFill>
              </a:rPr>
              <a:t> take as input </a:t>
            </a:r>
            <a:r>
              <a:rPr lang="en-US" sz="1200" b="1" dirty="0" smtClean="0"/>
              <a:t>several mines</a:t>
            </a:r>
            <a:r>
              <a:rPr lang="en-US" sz="1200" dirty="0" smtClean="0">
                <a:solidFill>
                  <a:schemeClr val="accent1"/>
                </a:solidFill>
              </a:rPr>
              <a:t>;</a:t>
            </a:r>
          </a:p>
          <a:p>
            <a:pPr lvl="3">
              <a:spcBef>
                <a:spcPts val="259"/>
              </a:spcBef>
            </a:pPr>
            <a:r>
              <a:rPr lang="en-US" sz="1200" dirty="0" smtClean="0">
                <a:solidFill>
                  <a:schemeClr val="accent1"/>
                </a:solidFill>
              </a:rPr>
              <a:t>A beneficiation capacity should be able to </a:t>
            </a:r>
            <a:r>
              <a:rPr lang="en-US" sz="1200" b="1" dirty="0" smtClean="0"/>
              <a:t>beneficiate all the capacity of connected mines</a:t>
            </a:r>
            <a:r>
              <a:rPr lang="en-US" sz="1200" dirty="0" smtClean="0">
                <a:solidFill>
                  <a:schemeClr val="accent1"/>
                </a:solidFill>
              </a:rPr>
              <a:t>; i.e. Sum(mines capacities)&lt;=Beneficiation capacity</a:t>
            </a:r>
            <a:endParaRPr lang="en-US" sz="1200" dirty="0">
              <a:solidFill>
                <a:schemeClr val="accent1"/>
              </a:solidFill>
            </a:endParaRPr>
          </a:p>
          <a:p>
            <a:pPr lvl="3">
              <a:spcBef>
                <a:spcPts val="259"/>
              </a:spcBef>
            </a:pPr>
            <a:endParaRPr lang="en-US" sz="1200" dirty="0" smtClean="0">
              <a:solidFill>
                <a:schemeClr val="accent1"/>
              </a:solidFill>
              <a:sym typeface="Wingdings" panose="05000000000000000000" pitchFamily="2" charset="2"/>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41</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Mines and </a:t>
            </a:r>
            <a:r>
              <a:rPr lang="fr-FR" dirty="0" err="1" smtClean="0"/>
              <a:t>Beneficiations</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nvGrpSpPr>
          <p:cNvPr id="6" name="Groupe 5"/>
          <p:cNvGrpSpPr/>
          <p:nvPr/>
        </p:nvGrpSpPr>
        <p:grpSpPr>
          <a:xfrm>
            <a:off x="4841238" y="1678328"/>
            <a:ext cx="2509524" cy="745627"/>
            <a:chOff x="4012148" y="1577140"/>
            <a:chExt cx="3138836" cy="856757"/>
          </a:xfrm>
        </p:grpSpPr>
        <p:pic>
          <p:nvPicPr>
            <p:cNvPr id="28" name="Image 27"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8447"/>
            <a:stretch/>
          </p:blipFill>
          <p:spPr>
            <a:xfrm>
              <a:off x="4012148" y="1577140"/>
              <a:ext cx="1590988" cy="856757"/>
            </a:xfrm>
            <a:prstGeom prst="rect">
              <a:avLst/>
            </a:prstGeom>
          </p:spPr>
        </p:pic>
        <p:pic>
          <p:nvPicPr>
            <p:cNvPr id="30" name="Image 29"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8603"/>
            <a:stretch/>
          </p:blipFill>
          <p:spPr>
            <a:xfrm>
              <a:off x="5607247" y="1588353"/>
              <a:ext cx="1543737" cy="845544"/>
            </a:xfrm>
            <a:prstGeom prst="rect">
              <a:avLst/>
            </a:prstGeom>
          </p:spPr>
        </p:pic>
      </p:grpSp>
    </p:spTree>
    <p:extLst>
      <p:ext uri="{BB962C8B-B14F-4D97-AF65-F5344CB8AC3E}">
        <p14:creationId xmlns:p14="http://schemas.microsoft.com/office/powerpoint/2010/main" val="35656225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19634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Suppose we have constructed all the possible mine-beneficiation compatible combinations.</a:t>
            </a:r>
          </a:p>
          <a:p>
            <a:pPr lvl="2">
              <a:spcBef>
                <a:spcPts val="259"/>
              </a:spcBef>
            </a:pPr>
            <a:endParaRPr lang="en-US" sz="1200" dirty="0" smtClean="0">
              <a:solidFill>
                <a:schemeClr val="accent1"/>
              </a:solidFill>
            </a:endParaRPr>
          </a:p>
          <a:p>
            <a:pPr lvl="2">
              <a:spcBef>
                <a:spcPts val="259"/>
              </a:spcBef>
            </a:pPr>
            <a:r>
              <a:rPr lang="en-US" sz="1200" b="1" u="sng" dirty="0" smtClean="0"/>
              <a:t>Priority mines concept: </a:t>
            </a:r>
            <a:br>
              <a:rPr lang="en-US" sz="1200" b="1" u="sng" dirty="0" smtClean="0"/>
            </a:br>
            <a:r>
              <a:rPr lang="en-US" sz="1200" b="1" u="sng" dirty="0" smtClean="0"/>
              <a:t/>
            </a:r>
            <a:br>
              <a:rPr lang="en-US" sz="1200" b="1" u="sng" dirty="0" smtClean="0"/>
            </a:br>
            <a:r>
              <a:rPr lang="en-US" sz="1200" dirty="0" smtClean="0">
                <a:solidFill>
                  <a:schemeClr val="accent1"/>
                </a:solidFill>
              </a:rPr>
              <a:t>The locations written in the table “</a:t>
            </a:r>
            <a:r>
              <a:rPr lang="en-US" sz="1200" dirty="0" err="1" smtClean="0">
                <a:solidFill>
                  <a:schemeClr val="accent1"/>
                </a:solidFill>
              </a:rPr>
              <a:t>priority_mines</a:t>
            </a:r>
            <a:r>
              <a:rPr lang="en-US" sz="1200" dirty="0" smtClean="0">
                <a:solidFill>
                  <a:schemeClr val="accent1"/>
                </a:solidFill>
              </a:rPr>
              <a:t>” give an eventual list of mines tat the user would want to open before considering other hands. </a:t>
            </a:r>
          </a:p>
          <a:p>
            <a:pPr lvl="4">
              <a:spcBef>
                <a:spcPts val="259"/>
              </a:spcBef>
            </a:pPr>
            <a:r>
              <a:rPr lang="en-US" sz="1200" dirty="0" smtClean="0">
                <a:solidFill>
                  <a:schemeClr val="accent1"/>
                </a:solidFill>
              </a:rPr>
              <a:t>Their </a:t>
            </a:r>
            <a:r>
              <a:rPr lang="en-US" sz="1200" b="1" dirty="0" smtClean="0"/>
              <a:t>production comes always first</a:t>
            </a:r>
            <a:r>
              <a:rPr lang="en-US" sz="1200" dirty="0" smtClean="0">
                <a:solidFill>
                  <a:schemeClr val="accent1"/>
                </a:solidFill>
              </a:rPr>
              <a:t>, they are saturated before considering production in other mines</a:t>
            </a:r>
          </a:p>
          <a:p>
            <a:pPr lvl="4">
              <a:spcBef>
                <a:spcPts val="259"/>
              </a:spcBef>
            </a:pPr>
            <a:r>
              <a:rPr lang="en-US" sz="1200" dirty="0" smtClean="0">
                <a:solidFill>
                  <a:schemeClr val="accent1"/>
                </a:solidFill>
              </a:rPr>
              <a:t>Their </a:t>
            </a:r>
            <a:r>
              <a:rPr lang="en-US" sz="1200" b="1" dirty="0" smtClean="0"/>
              <a:t>extensions</a:t>
            </a:r>
            <a:r>
              <a:rPr lang="en-US" sz="1200" dirty="0" smtClean="0">
                <a:solidFill>
                  <a:schemeClr val="accent1"/>
                </a:solidFill>
              </a:rPr>
              <a:t> (if there are any) are </a:t>
            </a:r>
            <a:r>
              <a:rPr lang="en-US" sz="1200" b="1" dirty="0" smtClean="0"/>
              <a:t>considered before opening new mines</a:t>
            </a:r>
          </a:p>
          <a:p>
            <a:pPr lvl="4">
              <a:spcBef>
                <a:spcPts val="259"/>
              </a:spcBef>
            </a:pPr>
            <a:endParaRPr lang="en-US" sz="1200" dirty="0" smtClean="0">
              <a:solidFill>
                <a:schemeClr val="accent1"/>
              </a:solidFill>
            </a:endParaRPr>
          </a:p>
          <a:p>
            <a:pPr lvl="2">
              <a:spcBef>
                <a:spcPts val="259"/>
              </a:spcBef>
            </a:pPr>
            <a:r>
              <a:rPr lang="en-US" sz="1200" b="1" u="sng" dirty="0" smtClean="0"/>
              <a:t>Creating mine-beneficiation sub-scenarios:</a:t>
            </a:r>
            <a:endParaRPr lang="en-US" sz="1200" dirty="0" smtClean="0">
              <a:solidFill>
                <a:schemeClr val="accent1"/>
              </a:solidFill>
            </a:endParaRPr>
          </a:p>
          <a:p>
            <a:pPr lvl="3">
              <a:spcBef>
                <a:spcPts val="259"/>
              </a:spcBef>
            </a:pPr>
            <a:r>
              <a:rPr lang="en-US" sz="1200" dirty="0" smtClean="0">
                <a:solidFill>
                  <a:schemeClr val="accent1"/>
                </a:solidFill>
              </a:rPr>
              <a:t>Production allocation and opening of entities is done </a:t>
            </a:r>
            <a:r>
              <a:rPr lang="en-US" sz="1200" b="1" dirty="0" smtClean="0"/>
              <a:t>respecting the order of entities considered in a given layer</a:t>
            </a:r>
            <a:r>
              <a:rPr lang="en-US" sz="1200" dirty="0" smtClean="0">
                <a:solidFill>
                  <a:schemeClr val="accent1"/>
                </a:solidFill>
              </a:rPr>
              <a:t>. This holds true for Mine-Beneficiation layer </a:t>
            </a:r>
          </a:p>
          <a:p>
            <a:pPr lvl="4">
              <a:spcBef>
                <a:spcPts val="259"/>
              </a:spcBef>
            </a:pPr>
            <a:r>
              <a:rPr lang="en-US" sz="1200" dirty="0" smtClean="0">
                <a:solidFill>
                  <a:schemeClr val="accent1"/>
                </a:solidFill>
              </a:rPr>
              <a:t>We isolate the options containing priority mines and put them first</a:t>
            </a:r>
          </a:p>
          <a:p>
            <a:pPr lvl="4">
              <a:spcBef>
                <a:spcPts val="259"/>
              </a:spcBef>
            </a:pPr>
            <a:r>
              <a:rPr lang="en-US" sz="1200" dirty="0" smtClean="0">
                <a:solidFill>
                  <a:schemeClr val="accent1"/>
                </a:solidFill>
              </a:rPr>
              <a:t>We consider every possible </a:t>
            </a:r>
            <a:r>
              <a:rPr lang="en-US" sz="1200" b="1" dirty="0" smtClean="0"/>
              <a:t>permutation of the other options</a:t>
            </a:r>
            <a:r>
              <a:rPr lang="en-US" sz="1200" dirty="0" smtClean="0">
                <a:solidFill>
                  <a:schemeClr val="accent1"/>
                </a:solidFill>
              </a:rPr>
              <a:t>. Every permutation (+ the static priority mines) is going to be a distinct mine-beneficiation sub-scenario.</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42</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Mines and </a:t>
            </a:r>
            <a:r>
              <a:rPr lang="fr-FR" dirty="0" err="1" smtClean="0"/>
              <a:t>Beneficiations</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nvGrpSpPr>
          <p:cNvPr id="6" name="Groupe 5"/>
          <p:cNvGrpSpPr/>
          <p:nvPr/>
        </p:nvGrpSpPr>
        <p:grpSpPr>
          <a:xfrm>
            <a:off x="4841238" y="1678328"/>
            <a:ext cx="2509524" cy="745627"/>
            <a:chOff x="4012148" y="1577140"/>
            <a:chExt cx="3138836" cy="856757"/>
          </a:xfrm>
        </p:grpSpPr>
        <p:pic>
          <p:nvPicPr>
            <p:cNvPr id="28" name="Image 27"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8447"/>
            <a:stretch/>
          </p:blipFill>
          <p:spPr>
            <a:xfrm>
              <a:off x="4012148" y="1577140"/>
              <a:ext cx="1590988" cy="856757"/>
            </a:xfrm>
            <a:prstGeom prst="rect">
              <a:avLst/>
            </a:prstGeom>
          </p:spPr>
        </p:pic>
        <p:pic>
          <p:nvPicPr>
            <p:cNvPr id="30" name="Image 29"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8603"/>
            <a:stretch/>
          </p:blipFill>
          <p:spPr>
            <a:xfrm>
              <a:off x="5607247" y="1588353"/>
              <a:ext cx="1543737" cy="845544"/>
            </a:xfrm>
            <a:prstGeom prst="rect">
              <a:avLst/>
            </a:prstGeom>
          </p:spPr>
        </p:pic>
      </p:grpSp>
    </p:spTree>
    <p:extLst>
      <p:ext uri="{BB962C8B-B14F-4D97-AF65-F5344CB8AC3E}">
        <p14:creationId xmlns:p14="http://schemas.microsoft.com/office/powerpoint/2010/main" val="3059834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23490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PAP options contain named options (existing) and new unnamed options with a number associated;</a:t>
            </a:r>
          </a:p>
          <a:p>
            <a:pPr lvl="2">
              <a:spcBef>
                <a:spcPts val="259"/>
              </a:spcBef>
            </a:pPr>
            <a:r>
              <a:rPr lang="en-US" sz="1200" dirty="0" smtClean="0">
                <a:solidFill>
                  <a:schemeClr val="accent1"/>
                </a:solidFill>
              </a:rPr>
              <a:t>The new potential options are duplicated in as much entities as needed;</a:t>
            </a:r>
          </a:p>
          <a:p>
            <a:pPr lvl="2">
              <a:spcBef>
                <a:spcPts val="259"/>
              </a:spcBef>
            </a:pPr>
            <a:endParaRPr lang="en-US" sz="1200" dirty="0" smtClean="0">
              <a:solidFill>
                <a:schemeClr val="accent1"/>
              </a:solidFill>
            </a:endParaRPr>
          </a:p>
          <a:p>
            <a:pPr lvl="2">
              <a:spcBef>
                <a:spcPts val="259"/>
              </a:spcBef>
            </a:pPr>
            <a:r>
              <a:rPr lang="en-US" sz="1200" b="1" u="sng" dirty="0"/>
              <a:t>Conditions of options compatibility: </a:t>
            </a:r>
            <a:br>
              <a:rPr lang="en-US" sz="1200" b="1" u="sng" dirty="0"/>
            </a:br>
            <a:r>
              <a:rPr lang="en-US" sz="1200" b="1" u="sng" dirty="0" smtClean="0"/>
              <a:t/>
            </a:r>
            <a:br>
              <a:rPr lang="en-US" sz="1200" b="1" u="sng" dirty="0" smtClean="0"/>
            </a:br>
            <a:r>
              <a:rPr lang="en-US" sz="1200" dirty="0">
                <a:solidFill>
                  <a:schemeClr val="accent1"/>
                </a:solidFill>
              </a:rPr>
              <a:t>In a logical </a:t>
            </a:r>
            <a:r>
              <a:rPr lang="en-US" sz="1200" dirty="0" smtClean="0">
                <a:solidFill>
                  <a:schemeClr val="accent1"/>
                </a:solidFill>
              </a:rPr>
              <a:t>PAP sub-scenario:</a:t>
            </a:r>
          </a:p>
          <a:p>
            <a:pPr lvl="2">
              <a:spcBef>
                <a:spcPts val="259"/>
              </a:spcBef>
            </a:pPr>
            <a:endParaRPr lang="en-US" sz="1200" dirty="0" smtClean="0">
              <a:solidFill>
                <a:schemeClr val="accent1"/>
              </a:solidFill>
            </a:endParaRPr>
          </a:p>
          <a:p>
            <a:pPr lvl="3">
              <a:spcBef>
                <a:spcPts val="259"/>
              </a:spcBef>
            </a:pPr>
            <a:r>
              <a:rPr lang="en-US" sz="1200" dirty="0" smtClean="0">
                <a:solidFill>
                  <a:schemeClr val="accent1"/>
                </a:solidFill>
              </a:rPr>
              <a:t>All new PAP entities are in the </a:t>
            </a:r>
            <a:r>
              <a:rPr lang="en-US" sz="1200" b="1" dirty="0" smtClean="0"/>
              <a:t>same location</a:t>
            </a:r>
            <a:r>
              <a:rPr lang="en-US" sz="1200" dirty="0" smtClean="0">
                <a:solidFill>
                  <a:schemeClr val="accent1"/>
                </a:solidFill>
              </a:rPr>
              <a:t>;</a:t>
            </a:r>
          </a:p>
          <a:p>
            <a:pPr lvl="3">
              <a:spcBef>
                <a:spcPts val="259"/>
              </a:spcBef>
            </a:pPr>
            <a:r>
              <a:rPr lang="en-US" sz="1200" dirty="0" smtClean="0">
                <a:solidFill>
                  <a:schemeClr val="accent1"/>
                </a:solidFill>
              </a:rPr>
              <a:t>All new PAP entities are of the </a:t>
            </a:r>
            <a:r>
              <a:rPr lang="en-US" sz="1200" b="1" dirty="0" smtClean="0"/>
              <a:t>same process</a:t>
            </a:r>
            <a:r>
              <a:rPr lang="en-US" sz="1200" dirty="0" smtClean="0">
                <a:solidFill>
                  <a:schemeClr val="accent1"/>
                </a:solidFill>
              </a:rPr>
              <a:t>;</a:t>
            </a:r>
          </a:p>
          <a:p>
            <a:pPr lvl="3">
              <a:spcBef>
                <a:spcPts val="259"/>
              </a:spcBef>
            </a:pPr>
            <a:r>
              <a:rPr lang="en-US" sz="1200" dirty="0" smtClean="0">
                <a:solidFill>
                  <a:schemeClr val="accent1"/>
                </a:solidFill>
              </a:rPr>
              <a:t>Choices of options for existing units should be coherent, example: within a compatible group, when there are many options for the same entity (different closing dates for example), there’s only one choice per existing entity.</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43</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PAP</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spTree>
    <p:extLst>
      <p:ext uri="{BB962C8B-B14F-4D97-AF65-F5344CB8AC3E}">
        <p14:creationId xmlns:p14="http://schemas.microsoft.com/office/powerpoint/2010/main" val="762583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19634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a:solidFill>
                  <a:schemeClr val="accent1"/>
                </a:solidFill>
              </a:rPr>
              <a:t>Suppose we have constructed all the possible </a:t>
            </a:r>
            <a:r>
              <a:rPr lang="en-US" sz="1200" dirty="0" smtClean="0">
                <a:solidFill>
                  <a:schemeClr val="accent1"/>
                </a:solidFill>
              </a:rPr>
              <a:t>PAP combinations</a:t>
            </a:r>
            <a:r>
              <a:rPr lang="en-US" sz="1200" dirty="0">
                <a:solidFill>
                  <a:schemeClr val="accent1"/>
                </a:solidFill>
              </a:rPr>
              <a:t>.</a:t>
            </a:r>
          </a:p>
          <a:p>
            <a:pPr marL="619633" lvl="4" indent="0">
              <a:spcBef>
                <a:spcPts val="259"/>
              </a:spcBef>
              <a:buNone/>
            </a:pPr>
            <a:endParaRPr lang="en-US" sz="1200" dirty="0" smtClean="0">
              <a:solidFill>
                <a:schemeClr val="accent1"/>
              </a:solidFill>
            </a:endParaRPr>
          </a:p>
          <a:p>
            <a:pPr lvl="2">
              <a:spcBef>
                <a:spcPts val="259"/>
              </a:spcBef>
            </a:pPr>
            <a:r>
              <a:rPr lang="en-US" sz="1200" b="1" u="sng" dirty="0" smtClean="0"/>
              <a:t>Creating PAP sub-scenarios:</a:t>
            </a:r>
            <a:endParaRPr lang="en-US" sz="1200" dirty="0" smtClean="0">
              <a:solidFill>
                <a:schemeClr val="accent1"/>
              </a:solidFill>
            </a:endParaRPr>
          </a:p>
          <a:p>
            <a:pPr lvl="3">
              <a:spcBef>
                <a:spcPts val="259"/>
              </a:spcBef>
            </a:pPr>
            <a:r>
              <a:rPr lang="en-US" sz="1200" dirty="0" smtClean="0">
                <a:solidFill>
                  <a:schemeClr val="accent1"/>
                </a:solidFill>
              </a:rPr>
              <a:t>Production allocation and opening of entities is done </a:t>
            </a:r>
            <a:r>
              <a:rPr lang="en-US" sz="1200" b="1" dirty="0" smtClean="0"/>
              <a:t>respecting the order of entities considered in a given layer</a:t>
            </a:r>
            <a:r>
              <a:rPr lang="en-US" sz="1200" dirty="0" smtClean="0">
                <a:solidFill>
                  <a:schemeClr val="accent1"/>
                </a:solidFill>
              </a:rPr>
              <a:t>. This holds true for PAP layer </a:t>
            </a:r>
          </a:p>
          <a:p>
            <a:pPr lvl="4">
              <a:spcBef>
                <a:spcPts val="259"/>
              </a:spcBef>
            </a:pPr>
            <a:r>
              <a:rPr lang="en-US" sz="1200" dirty="0" smtClean="0">
                <a:solidFill>
                  <a:schemeClr val="accent1"/>
                </a:solidFill>
              </a:rPr>
              <a:t>We isolate the </a:t>
            </a:r>
            <a:r>
              <a:rPr lang="en-US" sz="1200" b="1" dirty="0" smtClean="0"/>
              <a:t>options with “Existing” </a:t>
            </a:r>
            <a:r>
              <a:rPr lang="en-US" sz="1200" dirty="0" smtClean="0">
                <a:solidFill>
                  <a:schemeClr val="accent1"/>
                </a:solidFill>
              </a:rPr>
              <a:t>status and put them first: they are therefore </a:t>
            </a:r>
            <a:r>
              <a:rPr lang="en-US" sz="1200" b="1" dirty="0" smtClean="0"/>
              <a:t>saturated before considering new investments</a:t>
            </a:r>
            <a:r>
              <a:rPr lang="en-US" sz="1200" dirty="0" smtClean="0">
                <a:solidFill>
                  <a:schemeClr val="accent1"/>
                </a:solidFill>
              </a:rPr>
              <a:t>.</a:t>
            </a:r>
          </a:p>
          <a:p>
            <a:pPr lvl="4">
              <a:spcBef>
                <a:spcPts val="259"/>
              </a:spcBef>
            </a:pPr>
            <a:r>
              <a:rPr lang="en-US" sz="1200" dirty="0" smtClean="0">
                <a:solidFill>
                  <a:schemeClr val="accent1"/>
                </a:solidFill>
              </a:rPr>
              <a:t>We consider every possible </a:t>
            </a:r>
            <a:r>
              <a:rPr lang="en-US" sz="1200" b="1" dirty="0" smtClean="0"/>
              <a:t>permutation of the “New”-labeled options</a:t>
            </a:r>
            <a:r>
              <a:rPr lang="en-US" sz="1200" dirty="0" smtClean="0">
                <a:solidFill>
                  <a:schemeClr val="accent1"/>
                </a:solidFill>
              </a:rPr>
              <a:t>. This gives potentially rise to a huge amount of options that makes the computation too heavy. Therefore, we reduce the number of options by doing the following:</a:t>
            </a:r>
          </a:p>
          <a:p>
            <a:pPr lvl="4">
              <a:spcBef>
                <a:spcPts val="259"/>
              </a:spcBef>
            </a:pPr>
            <a:endParaRPr lang="en-US" sz="1200" dirty="0">
              <a:solidFill>
                <a:schemeClr val="accent1"/>
              </a:solidFill>
            </a:endParaRPr>
          </a:p>
          <a:p>
            <a:pPr lvl="2">
              <a:spcBef>
                <a:spcPts val="259"/>
              </a:spcBef>
            </a:pPr>
            <a:r>
              <a:rPr lang="en-US" sz="1200" b="1" u="sng" dirty="0" smtClean="0"/>
              <a:t>PAP sub-scenarios number reduction:</a:t>
            </a:r>
          </a:p>
          <a:p>
            <a:pPr lvl="3">
              <a:spcBef>
                <a:spcPts val="259"/>
              </a:spcBef>
            </a:pPr>
            <a:r>
              <a:rPr lang="en-US" sz="1200" dirty="0" smtClean="0">
                <a:solidFill>
                  <a:schemeClr val="accent1"/>
                </a:solidFill>
              </a:rPr>
              <a:t> Compute </a:t>
            </a:r>
            <a:r>
              <a:rPr lang="en-US" sz="1200" b="1" dirty="0" smtClean="0"/>
              <a:t>all possible phosphoric needs </a:t>
            </a:r>
            <a:r>
              <a:rPr lang="en-US" sz="1200" dirty="0" smtClean="0">
                <a:solidFill>
                  <a:schemeClr val="accent1"/>
                </a:solidFill>
              </a:rPr>
              <a:t>(those depend actually on the choices made for granulation also)</a:t>
            </a:r>
          </a:p>
          <a:p>
            <a:pPr lvl="3">
              <a:spcBef>
                <a:spcPts val="259"/>
              </a:spcBef>
            </a:pPr>
            <a:r>
              <a:rPr lang="en-US" sz="1200" dirty="0" smtClean="0">
                <a:solidFill>
                  <a:schemeClr val="accent1"/>
                </a:solidFill>
              </a:rPr>
              <a:t>Compute </a:t>
            </a:r>
            <a:r>
              <a:rPr lang="en-US" sz="1200" b="1" dirty="0" smtClean="0"/>
              <a:t>all possible permutations </a:t>
            </a:r>
            <a:r>
              <a:rPr lang="en-US" sz="1200" dirty="0" smtClean="0">
                <a:solidFill>
                  <a:schemeClr val="accent1"/>
                </a:solidFill>
              </a:rPr>
              <a:t>of all groups of compatible options</a:t>
            </a:r>
          </a:p>
          <a:p>
            <a:pPr lvl="3">
              <a:spcBef>
                <a:spcPts val="259"/>
              </a:spcBef>
            </a:pPr>
            <a:r>
              <a:rPr lang="en-US" sz="1200" dirty="0" smtClean="0">
                <a:solidFill>
                  <a:schemeClr val="accent1"/>
                </a:solidFill>
              </a:rPr>
              <a:t>Build </a:t>
            </a:r>
            <a:r>
              <a:rPr lang="en-US" sz="1200" b="1" dirty="0" smtClean="0"/>
              <a:t>“baskets” </a:t>
            </a:r>
            <a:r>
              <a:rPr lang="en-US" sz="1200" dirty="0" smtClean="0">
                <a:solidFill>
                  <a:schemeClr val="accent1"/>
                </a:solidFill>
              </a:rPr>
              <a:t>of permutations, where all options have </a:t>
            </a:r>
            <a:r>
              <a:rPr lang="en-US" sz="1200" b="1" dirty="0" smtClean="0"/>
              <a:t>the same process and the same location</a:t>
            </a:r>
          </a:p>
          <a:p>
            <a:pPr lvl="3">
              <a:spcBef>
                <a:spcPts val="259"/>
              </a:spcBef>
            </a:pPr>
            <a:r>
              <a:rPr lang="en-US" sz="1200" dirty="0" smtClean="0">
                <a:solidFill>
                  <a:schemeClr val="accent1"/>
                </a:solidFill>
              </a:rPr>
              <a:t>Within a basket, For every ACP needs possibility, for every permutation, the production and investment needed </a:t>
            </a:r>
            <a:r>
              <a:rPr lang="en-US" sz="1200" b="1" dirty="0" smtClean="0"/>
              <a:t>are simulated locally</a:t>
            </a:r>
            <a:r>
              <a:rPr lang="en-US" sz="1200" dirty="0" smtClean="0">
                <a:solidFill>
                  <a:schemeClr val="accent1"/>
                </a:solidFill>
              </a:rPr>
              <a:t>, and </a:t>
            </a:r>
            <a:r>
              <a:rPr lang="en-US" sz="1200" b="1" dirty="0" smtClean="0"/>
              <a:t>compared </a:t>
            </a:r>
            <a:r>
              <a:rPr lang="en-US" sz="1200" b="1" dirty="0" err="1" smtClean="0"/>
              <a:t>npv</a:t>
            </a:r>
            <a:r>
              <a:rPr lang="en-US" sz="1200" b="1" dirty="0" smtClean="0"/>
              <a:t>-wise</a:t>
            </a:r>
            <a:r>
              <a:rPr lang="en-US" sz="1200" dirty="0" smtClean="0">
                <a:solidFill>
                  <a:schemeClr val="accent1"/>
                </a:solidFill>
              </a:rPr>
              <a:t>.</a:t>
            </a:r>
          </a:p>
          <a:p>
            <a:pPr lvl="3">
              <a:spcBef>
                <a:spcPts val="259"/>
              </a:spcBef>
            </a:pPr>
            <a:r>
              <a:rPr lang="en-US" sz="1200" dirty="0" smtClean="0">
                <a:solidFill>
                  <a:schemeClr val="accent1"/>
                </a:solidFill>
              </a:rPr>
              <a:t>We only </a:t>
            </a:r>
            <a:r>
              <a:rPr lang="en-US" sz="1200" b="1" dirty="0" smtClean="0"/>
              <a:t>keep a determined number of permutations </a:t>
            </a:r>
            <a:r>
              <a:rPr lang="en-US" sz="1200" dirty="0" smtClean="0">
                <a:solidFill>
                  <a:schemeClr val="accent1"/>
                </a:solidFill>
              </a:rPr>
              <a:t>(default value = 1) for every basket. This approach is justified by the fact that </a:t>
            </a:r>
            <a:r>
              <a:rPr lang="en-US" sz="1200" b="1" dirty="0" smtClean="0"/>
              <a:t>we can completely isolate the PAP layer from the rest of supply-chain, provided we know the location and process chosen</a:t>
            </a:r>
            <a:r>
              <a:rPr lang="en-US" sz="1200" dirty="0" smtClean="0">
                <a:solidFill>
                  <a:schemeClr val="accent1"/>
                </a:solidFill>
              </a:rPr>
              <a:t>. </a:t>
            </a: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44</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PAP</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spTree>
    <p:extLst>
      <p:ext uri="{BB962C8B-B14F-4D97-AF65-F5344CB8AC3E}">
        <p14:creationId xmlns:p14="http://schemas.microsoft.com/office/powerpoint/2010/main" val="12005174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19634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Everything that applies for PAP is valid for SAP layer </a:t>
            </a:r>
            <a:endParaRPr lang="en-US" sz="1200" dirty="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45</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SAP</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pic>
        <p:nvPicPr>
          <p:cNvPr id="29" name="Image 28"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673"/>
          <a:stretch/>
        </p:blipFill>
        <p:spPr>
          <a:xfrm>
            <a:off x="5413905" y="1687201"/>
            <a:ext cx="1364471" cy="727880"/>
          </a:xfrm>
          <a:prstGeom prst="rect">
            <a:avLst/>
          </a:prstGeom>
        </p:spPr>
      </p:pic>
    </p:spTree>
    <p:extLst>
      <p:ext uri="{BB962C8B-B14F-4D97-AF65-F5344CB8AC3E}">
        <p14:creationId xmlns:p14="http://schemas.microsoft.com/office/powerpoint/2010/main" val="7609325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23490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u="sng" dirty="0"/>
              <a:t>Conditions of options compatibility: </a:t>
            </a:r>
            <a:br>
              <a:rPr lang="en-US" sz="1200" b="1" u="sng" dirty="0"/>
            </a:br>
            <a:r>
              <a:rPr lang="en-US" sz="1200" b="1" u="sng" dirty="0" smtClean="0"/>
              <a:t/>
            </a:r>
            <a:br>
              <a:rPr lang="en-US" sz="1200" b="1" u="sng" dirty="0" smtClean="0"/>
            </a:br>
            <a:r>
              <a:rPr lang="en-US" sz="1200" dirty="0" smtClean="0">
                <a:solidFill>
                  <a:schemeClr val="accent1"/>
                </a:solidFill>
              </a:rPr>
              <a:t>In a coherent scenario, PAP and SAP layers are in reality dependent:</a:t>
            </a:r>
          </a:p>
          <a:p>
            <a:pPr lvl="3">
              <a:spcBef>
                <a:spcPts val="259"/>
              </a:spcBef>
            </a:pPr>
            <a:r>
              <a:rPr lang="en-US" sz="1200" dirty="0" smtClean="0">
                <a:solidFill>
                  <a:schemeClr val="accent1"/>
                </a:solidFill>
              </a:rPr>
              <a:t>They are located in </a:t>
            </a:r>
            <a:r>
              <a:rPr lang="en-US" sz="1200" b="1" dirty="0" smtClean="0"/>
              <a:t>the same location</a:t>
            </a:r>
          </a:p>
          <a:p>
            <a:pPr lvl="3">
              <a:spcBef>
                <a:spcPts val="259"/>
              </a:spcBef>
            </a:pPr>
            <a:r>
              <a:rPr lang="en-US" sz="1200" b="1" dirty="0" smtClean="0"/>
              <a:t>Closing options should be coherent</a:t>
            </a:r>
            <a:r>
              <a:rPr lang="en-US" sz="1200" dirty="0" smtClean="0">
                <a:solidFill>
                  <a:schemeClr val="accent1"/>
                </a:solidFill>
              </a:rPr>
              <a:t>: if, within a scenario, the SAP branch of an entity closes in year x, PAP within the same scenario should close as well in the same year. </a:t>
            </a:r>
          </a:p>
          <a:p>
            <a:pPr lvl="2">
              <a:spcBef>
                <a:spcPts val="259"/>
              </a:spcBef>
            </a:pPr>
            <a:r>
              <a:rPr lang="en-US" sz="1200" dirty="0" smtClean="0">
                <a:solidFill>
                  <a:schemeClr val="accent1"/>
                </a:solidFill>
              </a:rPr>
              <a:t>Any scenario not satisfying these two conditions is considered as invalid, </a:t>
            </a:r>
            <a:r>
              <a:rPr lang="en-US" sz="1200" b="1" dirty="0" smtClean="0"/>
              <a:t>these scenarios are therefore discarded before going to the next stage </a:t>
            </a:r>
          </a:p>
          <a:p>
            <a:pPr lvl="2">
              <a:spcBef>
                <a:spcPts val="259"/>
              </a:spcBef>
            </a:pPr>
            <a:endParaRPr lang="en-US" sz="1200" dirty="0" smtClean="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46</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a:t>
            </a:r>
            <a:r>
              <a:rPr lang="fr-FR" dirty="0" err="1" smtClean="0"/>
              <a:t>reconciling</a:t>
            </a:r>
            <a:r>
              <a:rPr lang="fr-FR" dirty="0" smtClean="0"/>
              <a:t> PAP and SAP </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nvGrpSpPr>
          <p:cNvPr id="2" name="Groupe 1"/>
          <p:cNvGrpSpPr/>
          <p:nvPr/>
        </p:nvGrpSpPr>
        <p:grpSpPr>
          <a:xfrm>
            <a:off x="4702654" y="1687201"/>
            <a:ext cx="2786692" cy="727880"/>
            <a:chOff x="3991542" y="1687201"/>
            <a:chExt cx="2786692" cy="727880"/>
          </a:xfrm>
        </p:grpSpPr>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pic>
          <p:nvPicPr>
            <p:cNvPr id="29" name="Image 28"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673"/>
            <a:stretch/>
          </p:blipFill>
          <p:spPr>
            <a:xfrm>
              <a:off x="3991542" y="1687201"/>
              <a:ext cx="1364471" cy="727880"/>
            </a:xfrm>
            <a:prstGeom prst="rect">
              <a:avLst/>
            </a:prstGeom>
          </p:spPr>
        </p:pic>
      </p:grpSp>
    </p:spTree>
    <p:extLst>
      <p:ext uri="{BB962C8B-B14F-4D97-AF65-F5344CB8AC3E}">
        <p14:creationId xmlns:p14="http://schemas.microsoft.com/office/powerpoint/2010/main" val="37815874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23490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Granulation options contain named options (existing) and new unnamed options with a number associated;</a:t>
            </a:r>
          </a:p>
          <a:p>
            <a:pPr lvl="2">
              <a:spcBef>
                <a:spcPts val="259"/>
              </a:spcBef>
            </a:pPr>
            <a:r>
              <a:rPr lang="en-US" sz="1200" dirty="0" smtClean="0">
                <a:solidFill>
                  <a:schemeClr val="accent1"/>
                </a:solidFill>
              </a:rPr>
              <a:t>The new potential options are duplicated in as much entities as needed;</a:t>
            </a:r>
          </a:p>
          <a:p>
            <a:pPr lvl="2">
              <a:spcBef>
                <a:spcPts val="259"/>
              </a:spcBef>
            </a:pPr>
            <a:r>
              <a:rPr lang="en-US" sz="1200" dirty="0" smtClean="0">
                <a:solidFill>
                  <a:schemeClr val="accent1"/>
                </a:solidFill>
              </a:rPr>
              <a:t>There are two specific types of granulations: granulations existing, which are handled in the same way as PAP/SAP, and abroad entities</a:t>
            </a:r>
          </a:p>
          <a:p>
            <a:pPr lvl="2">
              <a:spcBef>
                <a:spcPts val="259"/>
              </a:spcBef>
            </a:pPr>
            <a:endParaRPr lang="en-US" sz="1200" dirty="0" smtClean="0">
              <a:solidFill>
                <a:schemeClr val="accent1"/>
              </a:solidFill>
            </a:endParaRPr>
          </a:p>
          <a:p>
            <a:pPr lvl="2">
              <a:spcBef>
                <a:spcPts val="259"/>
              </a:spcBef>
            </a:pPr>
            <a:r>
              <a:rPr lang="en-US" sz="1200" b="1" u="sng" dirty="0"/>
              <a:t>Conditions of options compatibility: </a:t>
            </a:r>
            <a:br>
              <a:rPr lang="en-US" sz="1200" b="1" u="sng" dirty="0"/>
            </a:br>
            <a:r>
              <a:rPr lang="en-US" sz="1200" b="1" u="sng" dirty="0" smtClean="0"/>
              <a:t/>
            </a:r>
            <a:br>
              <a:rPr lang="en-US" sz="1200" b="1" u="sng" dirty="0" smtClean="0"/>
            </a:br>
            <a:r>
              <a:rPr lang="en-US" sz="1200" dirty="0">
                <a:solidFill>
                  <a:schemeClr val="accent1"/>
                </a:solidFill>
              </a:rPr>
              <a:t>In a logical </a:t>
            </a:r>
            <a:r>
              <a:rPr lang="en-US" sz="1200" dirty="0" smtClean="0">
                <a:solidFill>
                  <a:schemeClr val="accent1"/>
                </a:solidFill>
              </a:rPr>
              <a:t>Granulation scenario:</a:t>
            </a:r>
          </a:p>
          <a:p>
            <a:pPr lvl="2">
              <a:spcBef>
                <a:spcPts val="259"/>
              </a:spcBef>
            </a:pPr>
            <a:endParaRPr lang="en-US" sz="1200" dirty="0" smtClean="0">
              <a:solidFill>
                <a:schemeClr val="accent1"/>
              </a:solidFill>
            </a:endParaRPr>
          </a:p>
          <a:p>
            <a:pPr lvl="3">
              <a:spcBef>
                <a:spcPts val="259"/>
              </a:spcBef>
            </a:pPr>
            <a:r>
              <a:rPr lang="en-US" sz="1200" dirty="0" smtClean="0">
                <a:solidFill>
                  <a:schemeClr val="accent1"/>
                </a:solidFill>
              </a:rPr>
              <a:t>All new granulations entities are in the </a:t>
            </a:r>
            <a:r>
              <a:rPr lang="en-US" sz="1200" b="1" dirty="0" smtClean="0"/>
              <a:t>same location</a:t>
            </a:r>
            <a:r>
              <a:rPr lang="en-US" sz="1200" dirty="0" smtClean="0">
                <a:solidFill>
                  <a:schemeClr val="accent1"/>
                </a:solidFill>
              </a:rPr>
              <a:t>;</a:t>
            </a:r>
          </a:p>
          <a:p>
            <a:pPr lvl="3">
              <a:spcBef>
                <a:spcPts val="259"/>
              </a:spcBef>
            </a:pPr>
            <a:r>
              <a:rPr lang="en-US" sz="1200" dirty="0" smtClean="0">
                <a:solidFill>
                  <a:schemeClr val="accent1"/>
                </a:solidFill>
              </a:rPr>
              <a:t>All new granulations entities are of the </a:t>
            </a:r>
            <a:r>
              <a:rPr lang="en-US" sz="1200" b="1" dirty="0" smtClean="0"/>
              <a:t>same process</a:t>
            </a:r>
            <a:r>
              <a:rPr lang="en-US" sz="1200" dirty="0" smtClean="0">
                <a:solidFill>
                  <a:schemeClr val="accent1"/>
                </a:solidFill>
              </a:rPr>
              <a:t>;</a:t>
            </a:r>
          </a:p>
          <a:p>
            <a:pPr lvl="3">
              <a:spcBef>
                <a:spcPts val="259"/>
              </a:spcBef>
            </a:pPr>
            <a:r>
              <a:rPr lang="en-US" sz="1200" dirty="0" smtClean="0">
                <a:solidFill>
                  <a:schemeClr val="accent1"/>
                </a:solidFill>
              </a:rPr>
              <a:t>Choices of options for existing units should be coherent, example: within a compatible group, when there are many options for the same entity (different closing dates for example), there’s only one choice per existing entity.</a:t>
            </a:r>
          </a:p>
          <a:p>
            <a:pPr lvl="3">
              <a:spcBef>
                <a:spcPts val="259"/>
              </a:spcBef>
            </a:pPr>
            <a:endParaRPr lang="en-US" sz="1200" dirty="0">
              <a:solidFill>
                <a:schemeClr val="accent1"/>
              </a:solidFill>
            </a:endParaRPr>
          </a:p>
          <a:p>
            <a:pPr lvl="2">
              <a:spcBef>
                <a:spcPts val="259"/>
              </a:spcBef>
            </a:pPr>
            <a:r>
              <a:rPr lang="en-US" sz="1200" b="1" u="sng" dirty="0"/>
              <a:t>Creating </a:t>
            </a:r>
            <a:r>
              <a:rPr lang="en-US" sz="1200" b="1" u="sng" dirty="0" smtClean="0"/>
              <a:t>granulation </a:t>
            </a:r>
            <a:r>
              <a:rPr lang="en-US" sz="1200" b="1" u="sng" dirty="0"/>
              <a:t>sub-scenarios:</a:t>
            </a:r>
            <a:endParaRPr lang="en-US" sz="1200" dirty="0">
              <a:solidFill>
                <a:schemeClr val="accent1"/>
              </a:solidFill>
            </a:endParaRPr>
          </a:p>
          <a:p>
            <a:pPr lvl="3">
              <a:spcBef>
                <a:spcPts val="259"/>
              </a:spcBef>
            </a:pPr>
            <a:r>
              <a:rPr lang="en-US" sz="1200" dirty="0" smtClean="0"/>
              <a:t>Every possible scenario = possible scenario for existing + possible scenario for new + possible scenario for abroad entities</a:t>
            </a:r>
          </a:p>
          <a:p>
            <a:pPr lvl="3">
              <a:spcBef>
                <a:spcPts val="259"/>
              </a:spcBef>
            </a:pPr>
            <a:r>
              <a:rPr lang="en-US" sz="1200" dirty="0" smtClean="0">
                <a:solidFill>
                  <a:schemeClr val="accent1"/>
                </a:solidFill>
              </a:rPr>
              <a:t>Possible scenarios for abroad entities are </a:t>
            </a:r>
            <a:r>
              <a:rPr lang="en-US" sz="1200" b="1" dirty="0" smtClean="0"/>
              <a:t>all possible combinations of abroad entities </a:t>
            </a:r>
            <a:r>
              <a:rPr lang="en-US" sz="1200" dirty="0" smtClean="0">
                <a:solidFill>
                  <a:schemeClr val="accent1"/>
                </a:solidFill>
              </a:rPr>
              <a:t>considered. Once they are chosen in a scenario</a:t>
            </a:r>
            <a:r>
              <a:rPr lang="en-US" sz="1200" b="1" dirty="0" smtClean="0"/>
              <a:t>, their production is set to their capacity</a:t>
            </a:r>
            <a:r>
              <a:rPr lang="en-US" sz="1200" dirty="0" smtClean="0">
                <a:solidFill>
                  <a:schemeClr val="accent1"/>
                </a:solidFill>
              </a:rPr>
              <a:t>.</a:t>
            </a:r>
          </a:p>
          <a:p>
            <a:pPr lvl="3">
              <a:spcBef>
                <a:spcPts val="259"/>
              </a:spcBef>
            </a:pPr>
            <a:r>
              <a:rPr lang="en-US" sz="1200" dirty="0" smtClean="0">
                <a:solidFill>
                  <a:schemeClr val="accent1"/>
                </a:solidFill>
              </a:rPr>
              <a:t>There is </a:t>
            </a:r>
            <a:r>
              <a:rPr lang="en-US" sz="1200" b="1" dirty="0" smtClean="0"/>
              <a:t>no order notion for granulation layer</a:t>
            </a:r>
            <a:r>
              <a:rPr lang="en-US" sz="1200" dirty="0" smtClean="0">
                <a:solidFill>
                  <a:schemeClr val="accent1"/>
                </a:solidFill>
              </a:rPr>
              <a:t>, as calculation is performed via a solver.</a:t>
            </a:r>
            <a:endParaRPr lang="en-US" sz="1200" dirty="0">
              <a:solidFill>
                <a:schemeClr val="accent1"/>
              </a:solidFill>
            </a:endParaRPr>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47</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a:t>
            </a:r>
            <a:r>
              <a:rPr lang="fr-FR" dirty="0" err="1" smtClean="0"/>
              <a:t>sub</a:t>
            </a:r>
            <a:r>
              <a:rPr lang="fr-FR" dirty="0" smtClean="0"/>
              <a:t>-scenarios: Granulation</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pic>
        <p:nvPicPr>
          <p:cNvPr id="29" name="Image 28"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491"/>
          <a:stretch/>
        </p:blipFill>
        <p:spPr>
          <a:xfrm>
            <a:off x="5413765" y="1705644"/>
            <a:ext cx="1364470" cy="728208"/>
          </a:xfrm>
          <a:prstGeom prst="rect">
            <a:avLst/>
          </a:prstGeom>
        </p:spPr>
      </p:pic>
    </p:spTree>
    <p:extLst>
      <p:ext uri="{BB962C8B-B14F-4D97-AF65-F5344CB8AC3E}">
        <p14:creationId xmlns:p14="http://schemas.microsoft.com/office/powerpoint/2010/main" val="31616842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668026" y="2661656"/>
            <a:ext cx="10855948" cy="423490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b="1" u="sng" dirty="0" smtClean="0"/>
              <a:t>Creation of scenarios:</a:t>
            </a:r>
            <a:br>
              <a:rPr lang="en-US" sz="1200" b="1" u="sng" dirty="0" smtClean="0"/>
            </a:br>
            <a:r>
              <a:rPr lang="en-US" sz="1200" b="1" u="sng" dirty="0" smtClean="0"/>
              <a:t/>
            </a:r>
            <a:br>
              <a:rPr lang="en-US" sz="1200" b="1" u="sng" dirty="0" smtClean="0"/>
            </a:br>
            <a:r>
              <a:rPr lang="en-US" sz="1200" b="1" dirty="0"/>
              <a:t>All possible scenarios </a:t>
            </a:r>
            <a:r>
              <a:rPr lang="en-US" sz="1200" dirty="0" smtClean="0">
                <a:solidFill>
                  <a:schemeClr val="accent1"/>
                </a:solidFill>
              </a:rPr>
              <a:t>from </a:t>
            </a:r>
            <a:r>
              <a:rPr lang="en-US" sz="1200" dirty="0">
                <a:solidFill>
                  <a:schemeClr val="accent1"/>
                </a:solidFill>
              </a:rPr>
              <a:t>Mine to </a:t>
            </a:r>
            <a:r>
              <a:rPr lang="en-US" sz="1200" dirty="0" smtClean="0">
                <a:solidFill>
                  <a:schemeClr val="accent1"/>
                </a:solidFill>
              </a:rPr>
              <a:t>PAP are created by “multiplying” the valid mine-beneficiation sub-scenarios and the valid sap-pap sub-scenarios</a:t>
            </a:r>
            <a:endParaRPr lang="en-US" sz="1200" dirty="0">
              <a:solidFill>
                <a:schemeClr val="accent1"/>
              </a:solidFill>
            </a:endParaRPr>
          </a:p>
          <a:p>
            <a:pPr lvl="2">
              <a:spcBef>
                <a:spcPts val="259"/>
              </a:spcBef>
            </a:pPr>
            <a:endParaRPr lang="en-US" sz="1200" b="1" u="sng" dirty="0"/>
          </a:p>
          <a:p>
            <a:pPr lvl="2">
              <a:spcBef>
                <a:spcPts val="259"/>
              </a:spcBef>
            </a:pPr>
            <a:endParaRPr lang="en-US" sz="1200" b="1" u="sng" dirty="0" smtClean="0"/>
          </a:p>
          <a:p>
            <a:pPr marL="195262" lvl="2" indent="0">
              <a:spcBef>
                <a:spcPts val="259"/>
              </a:spcBef>
              <a:buNone/>
            </a:pPr>
            <a:r>
              <a:rPr lang="en-US" sz="1200" b="1" u="sng" dirty="0" smtClean="0"/>
              <a:t> </a:t>
            </a:r>
            <a:r>
              <a:rPr lang="en-US" sz="1200" b="1" u="sng" dirty="0"/>
              <a:t/>
            </a:r>
            <a:br>
              <a:rPr lang="en-US" sz="1200" b="1" u="sng" dirty="0"/>
            </a:br>
            <a:endParaRPr lang="en-US" sz="1200" b="1" u="sng" dirty="0" smtClean="0"/>
          </a:p>
          <a:p>
            <a:pPr lvl="2">
              <a:spcBef>
                <a:spcPts val="259"/>
              </a:spcBef>
            </a:pPr>
            <a:endParaRPr lang="en-US" sz="1200" b="1" u="sng" dirty="0"/>
          </a:p>
          <a:p>
            <a:pPr marL="195262" lvl="2" indent="0">
              <a:spcBef>
                <a:spcPts val="259"/>
              </a:spcBef>
              <a:buNone/>
            </a:pPr>
            <a:endParaRPr lang="en-US" sz="1200" b="1" u="sng" dirty="0" smtClean="0"/>
          </a:p>
        </p:txBody>
      </p:sp>
      <p:sp>
        <p:nvSpPr>
          <p:cNvPr id="3" name="Espace réservé du numéro de diapositive 2"/>
          <p:cNvSpPr>
            <a:spLocks noGrp="1"/>
          </p:cNvSpPr>
          <p:nvPr>
            <p:ph type="sldNum" sz="quarter" idx="12"/>
          </p:nvPr>
        </p:nvSpPr>
        <p:spPr/>
        <p:txBody>
          <a:bodyPr/>
          <a:lstStyle/>
          <a:p>
            <a:fld id="{FE930EA7-5B45-4B57-A31F-4DBDCE1D6B47}" type="slidenum">
              <a:rPr lang="fr-FR" smtClean="0"/>
              <a:t>48</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Creating</a:t>
            </a:r>
            <a:r>
              <a:rPr lang="fr-FR" dirty="0" smtClean="0"/>
              <a:t> scenarios: </a:t>
            </a:r>
            <a:r>
              <a:rPr lang="fr-FR" dirty="0" err="1" smtClean="0"/>
              <a:t>from</a:t>
            </a:r>
            <a:r>
              <a:rPr lang="fr-FR" dirty="0" smtClean="0"/>
              <a:t> Mine to PAP</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226522" y="869350"/>
            <a:ext cx="739982" cy="1408598"/>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nvGrpSpPr>
          <p:cNvPr id="8" name="Groupe 7"/>
          <p:cNvGrpSpPr/>
          <p:nvPr/>
        </p:nvGrpSpPr>
        <p:grpSpPr>
          <a:xfrm>
            <a:off x="2885420" y="3460256"/>
            <a:ext cx="6421159" cy="1013777"/>
            <a:chOff x="2300073" y="2908231"/>
            <a:chExt cx="6421159" cy="1013777"/>
          </a:xfrm>
        </p:grpSpPr>
        <p:grpSp>
          <p:nvGrpSpPr>
            <p:cNvPr id="6" name="Groupe 5"/>
            <p:cNvGrpSpPr/>
            <p:nvPr/>
          </p:nvGrpSpPr>
          <p:grpSpPr>
            <a:xfrm>
              <a:off x="2418432" y="2908231"/>
              <a:ext cx="6109074" cy="745627"/>
              <a:chOff x="2418432" y="2908231"/>
              <a:chExt cx="6109074" cy="745627"/>
            </a:xfrm>
          </p:grpSpPr>
          <p:grpSp>
            <p:nvGrpSpPr>
              <p:cNvPr id="2" name="Groupe 1"/>
              <p:cNvGrpSpPr/>
              <p:nvPr/>
            </p:nvGrpSpPr>
            <p:grpSpPr>
              <a:xfrm>
                <a:off x="5740814" y="2917105"/>
                <a:ext cx="2786692" cy="727880"/>
                <a:chOff x="3991542" y="1687201"/>
                <a:chExt cx="2786692" cy="727880"/>
              </a:xfrm>
            </p:grpSpPr>
            <p:pic>
              <p:nvPicPr>
                <p:cNvPr id="31" name="Image 30"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5413765" y="1687201"/>
                  <a:ext cx="1364469" cy="727880"/>
                </a:xfrm>
                <a:prstGeom prst="rect">
                  <a:avLst/>
                </a:prstGeom>
              </p:spPr>
            </p:pic>
            <p:pic>
              <p:nvPicPr>
                <p:cNvPr id="29" name="Image 28"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673"/>
                <a:stretch/>
              </p:blipFill>
              <p:spPr>
                <a:xfrm>
                  <a:off x="3991542" y="1687201"/>
                  <a:ext cx="1364471" cy="727880"/>
                </a:xfrm>
                <a:prstGeom prst="rect">
                  <a:avLst/>
                </a:prstGeom>
              </p:spPr>
            </p:pic>
          </p:grpSp>
          <p:grpSp>
            <p:nvGrpSpPr>
              <p:cNvPr id="32" name="Groupe 31"/>
              <p:cNvGrpSpPr/>
              <p:nvPr/>
            </p:nvGrpSpPr>
            <p:grpSpPr>
              <a:xfrm>
                <a:off x="2418432" y="2908231"/>
                <a:ext cx="2509524" cy="745627"/>
                <a:chOff x="4012148" y="1577140"/>
                <a:chExt cx="3138836" cy="856757"/>
              </a:xfrm>
            </p:grpSpPr>
            <p:pic>
              <p:nvPicPr>
                <p:cNvPr id="33" name="Image 32" descr="Capture d’écran"/>
                <p:cNvPicPr>
                  <a:picLocks noChangeAspect="1"/>
                </p:cNvPicPr>
                <p:nvPr/>
              </p:nvPicPr>
              <p:blipFill rotWithShape="1">
                <a:blip r:embed="rId4" cstate="print">
                  <a:extLst>
                    <a:ext uri="{28A0092B-C50C-407E-A947-70E740481C1C}">
                      <a14:useLocalDpi xmlns:a14="http://schemas.microsoft.com/office/drawing/2010/main" val="0"/>
                    </a:ext>
                  </a:extLst>
                </a:blip>
                <a:srcRect b="68447"/>
                <a:stretch/>
              </p:blipFill>
              <p:spPr>
                <a:xfrm>
                  <a:off x="4012148" y="1577140"/>
                  <a:ext cx="1590988" cy="856757"/>
                </a:xfrm>
                <a:prstGeom prst="rect">
                  <a:avLst/>
                </a:prstGeom>
              </p:spPr>
            </p:pic>
            <p:pic>
              <p:nvPicPr>
                <p:cNvPr id="34" name="Image 33" descr="Capture d’écran"/>
                <p:cNvPicPr>
                  <a:picLocks noChangeAspect="1"/>
                </p:cNvPicPr>
                <p:nvPr/>
              </p:nvPicPr>
              <p:blipFill rotWithShape="1">
                <a:blip r:embed="rId5" cstate="print">
                  <a:extLst>
                    <a:ext uri="{28A0092B-C50C-407E-A947-70E740481C1C}">
                      <a14:useLocalDpi xmlns:a14="http://schemas.microsoft.com/office/drawing/2010/main" val="0"/>
                    </a:ext>
                  </a:extLst>
                </a:blip>
                <a:srcRect b="68603"/>
                <a:stretch/>
              </p:blipFill>
              <p:spPr>
                <a:xfrm>
                  <a:off x="5607247" y="1588353"/>
                  <a:ext cx="1543737" cy="845544"/>
                </a:xfrm>
                <a:prstGeom prst="rect">
                  <a:avLst/>
                </a:prstGeom>
              </p:spPr>
            </p:pic>
          </p:grpSp>
        </p:grpSp>
        <p:sp>
          <p:nvSpPr>
            <p:cNvPr id="7" name="Multiplication 6"/>
            <p:cNvSpPr/>
            <p:nvPr/>
          </p:nvSpPr>
          <p:spPr>
            <a:xfrm>
              <a:off x="5158115" y="3098287"/>
              <a:ext cx="352539" cy="36551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Accolade fermante 35"/>
            <p:cNvSpPr/>
            <p:nvPr/>
          </p:nvSpPr>
          <p:spPr>
            <a:xfrm rot="5400000">
              <a:off x="5369677" y="570452"/>
              <a:ext cx="281952" cy="6421159"/>
            </a:xfrm>
            <a:prstGeom prst="rightBrace">
              <a:avLst>
                <a:gd name="adj1" fmla="val 8333"/>
                <a:gd name="adj2" fmla="val 52745"/>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0" name="Groupe 39"/>
          <p:cNvGrpSpPr/>
          <p:nvPr/>
        </p:nvGrpSpPr>
        <p:grpSpPr>
          <a:xfrm>
            <a:off x="3426050" y="4725359"/>
            <a:ext cx="5273798" cy="745627"/>
            <a:chOff x="2418432" y="2908231"/>
            <a:chExt cx="5273798" cy="745627"/>
          </a:xfrm>
        </p:grpSpPr>
        <p:grpSp>
          <p:nvGrpSpPr>
            <p:cNvPr id="43" name="Groupe 42"/>
            <p:cNvGrpSpPr/>
            <p:nvPr/>
          </p:nvGrpSpPr>
          <p:grpSpPr>
            <a:xfrm>
              <a:off x="4940811" y="2917105"/>
              <a:ext cx="2751419" cy="727880"/>
              <a:chOff x="3191539" y="1687201"/>
              <a:chExt cx="2751419" cy="727880"/>
            </a:xfrm>
          </p:grpSpPr>
          <p:pic>
            <p:nvPicPr>
              <p:cNvPr id="47" name="Image 46"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625"/>
              <a:stretch/>
            </p:blipFill>
            <p:spPr>
              <a:xfrm>
                <a:off x="4578489" y="1687201"/>
                <a:ext cx="1364469" cy="727880"/>
              </a:xfrm>
              <a:prstGeom prst="rect">
                <a:avLst/>
              </a:prstGeom>
            </p:spPr>
          </p:pic>
          <p:pic>
            <p:nvPicPr>
              <p:cNvPr id="48" name="Image 47"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673"/>
              <a:stretch/>
            </p:blipFill>
            <p:spPr>
              <a:xfrm>
                <a:off x="3191539" y="1687201"/>
                <a:ext cx="1364471" cy="727880"/>
              </a:xfrm>
              <a:prstGeom prst="rect">
                <a:avLst/>
              </a:prstGeom>
            </p:spPr>
          </p:pic>
        </p:grpSp>
        <p:grpSp>
          <p:nvGrpSpPr>
            <p:cNvPr id="44" name="Groupe 43"/>
            <p:cNvGrpSpPr/>
            <p:nvPr/>
          </p:nvGrpSpPr>
          <p:grpSpPr>
            <a:xfrm>
              <a:off x="2418432" y="2908231"/>
              <a:ext cx="2509524" cy="745627"/>
              <a:chOff x="4012148" y="1577140"/>
              <a:chExt cx="3138836" cy="856757"/>
            </a:xfrm>
          </p:grpSpPr>
          <p:pic>
            <p:nvPicPr>
              <p:cNvPr id="45" name="Image 44" descr="Capture d’écran"/>
              <p:cNvPicPr>
                <a:picLocks noChangeAspect="1"/>
              </p:cNvPicPr>
              <p:nvPr/>
            </p:nvPicPr>
            <p:blipFill rotWithShape="1">
              <a:blip r:embed="rId4" cstate="print">
                <a:extLst>
                  <a:ext uri="{28A0092B-C50C-407E-A947-70E740481C1C}">
                    <a14:useLocalDpi xmlns:a14="http://schemas.microsoft.com/office/drawing/2010/main" val="0"/>
                  </a:ext>
                </a:extLst>
              </a:blip>
              <a:srcRect b="68447"/>
              <a:stretch/>
            </p:blipFill>
            <p:spPr>
              <a:xfrm>
                <a:off x="4012148" y="1577140"/>
                <a:ext cx="1590988" cy="856757"/>
              </a:xfrm>
              <a:prstGeom prst="rect">
                <a:avLst/>
              </a:prstGeom>
            </p:spPr>
          </p:pic>
          <p:pic>
            <p:nvPicPr>
              <p:cNvPr id="46" name="Image 45" descr="Capture d’écran"/>
              <p:cNvPicPr>
                <a:picLocks noChangeAspect="1"/>
              </p:cNvPicPr>
              <p:nvPr/>
            </p:nvPicPr>
            <p:blipFill rotWithShape="1">
              <a:blip r:embed="rId5" cstate="print">
                <a:extLst>
                  <a:ext uri="{28A0092B-C50C-407E-A947-70E740481C1C}">
                    <a14:useLocalDpi xmlns:a14="http://schemas.microsoft.com/office/drawing/2010/main" val="0"/>
                  </a:ext>
                </a:extLst>
              </a:blip>
              <a:srcRect b="68603"/>
              <a:stretch/>
            </p:blipFill>
            <p:spPr>
              <a:xfrm>
                <a:off x="5607247" y="1588353"/>
                <a:ext cx="1543737" cy="845544"/>
              </a:xfrm>
              <a:prstGeom prst="rect">
                <a:avLst/>
              </a:prstGeom>
            </p:spPr>
          </p:pic>
        </p:grpSp>
      </p:grpSp>
    </p:spTree>
    <p:extLst>
      <p:ext uri="{BB962C8B-B14F-4D97-AF65-F5344CB8AC3E}">
        <p14:creationId xmlns:p14="http://schemas.microsoft.com/office/powerpoint/2010/main" val="214301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49</a:t>
            </a:fld>
            <a:endParaRPr lang="fr-FR"/>
          </a:p>
        </p:txBody>
      </p:sp>
      <p:sp>
        <p:nvSpPr>
          <p:cNvPr id="4" name="Titre 1"/>
          <p:cNvSpPr txBox="1">
            <a:spLocks/>
          </p:cNvSpPr>
          <p:nvPr/>
        </p:nvSpPr>
        <p:spPr>
          <a:xfrm>
            <a:off x="838200" y="94667"/>
            <a:ext cx="10515600" cy="94852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err="1" smtClean="0"/>
              <a:t>Calculation</a:t>
            </a:r>
            <a:r>
              <a:rPr lang="fr-FR" dirty="0" smtClean="0"/>
              <a:t>: </a:t>
            </a:r>
            <a:r>
              <a:rPr lang="fr-FR" dirty="0" err="1" smtClean="0"/>
              <a:t>overview</a:t>
            </a:r>
            <a:endParaRPr lang="fr-FR" dirty="0"/>
          </a:p>
        </p:txBody>
      </p:sp>
      <p:sp>
        <p:nvSpPr>
          <p:cNvPr id="5"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3</a:t>
            </a:r>
          </a:p>
        </p:txBody>
      </p:sp>
      <p:grpSp>
        <p:nvGrpSpPr>
          <p:cNvPr id="55" name="Groupe 54"/>
          <p:cNvGrpSpPr/>
          <p:nvPr/>
        </p:nvGrpSpPr>
        <p:grpSpPr>
          <a:xfrm>
            <a:off x="7772400" y="654424"/>
            <a:ext cx="4183081" cy="1838451"/>
            <a:chOff x="596479" y="919810"/>
            <a:chExt cx="11038598" cy="5042406"/>
          </a:xfrm>
        </p:grpSpPr>
        <p:sp>
          <p:nvSpPr>
            <p:cNvPr id="61" name="Rectangle 60"/>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2" name="Rectangle 61"/>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3" name="Rectangle 62"/>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4" name="Rectangle 63"/>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65" name="Rectangle 64"/>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66" name="Connecteur droit avec flèche 65"/>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67" name="ZoneTexte 66"/>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68" name="ZoneTexte 67"/>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69" name="Rectangle 68"/>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70" name="Connecteur droit avec flèche 69"/>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71" name="Groupe 70"/>
            <p:cNvGrpSpPr/>
            <p:nvPr/>
          </p:nvGrpSpPr>
          <p:grpSpPr>
            <a:xfrm>
              <a:off x="6624706" y="919810"/>
              <a:ext cx="2975744" cy="5042406"/>
              <a:chOff x="6615741" y="1894115"/>
              <a:chExt cx="2975744" cy="5042406"/>
            </a:xfrm>
          </p:grpSpPr>
          <p:sp>
            <p:nvSpPr>
              <p:cNvPr id="76" name="Rectangle 75"/>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77" name="Connecteur droit avec flèche 76"/>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78" name="Rectangle 77"/>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79" name="Rectangle 78"/>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80" name="Connecteur droit avec flèche 79"/>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72" name="Connecteur en angle 71"/>
            <p:cNvCxnSpPr>
              <a:stCxn id="64" idx="0"/>
              <a:endCxn id="76"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a:stCxn id="76" idx="3"/>
              <a:endCxn id="65"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79" idx="3"/>
              <a:endCxn id="65"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stCxn id="78" idx="3"/>
              <a:endCxn id="65"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38" name="Rectangle à coins arrondis 37"/>
          <p:cNvSpPr/>
          <p:nvPr/>
        </p:nvSpPr>
        <p:spPr>
          <a:xfrm>
            <a:off x="9996205" y="579944"/>
            <a:ext cx="1251342" cy="2040623"/>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nvGrpSpPr>
          <p:cNvPr id="20" name="Groupe 19"/>
          <p:cNvGrpSpPr/>
          <p:nvPr/>
        </p:nvGrpSpPr>
        <p:grpSpPr>
          <a:xfrm>
            <a:off x="238988" y="2026516"/>
            <a:ext cx="5434717" cy="4528520"/>
            <a:chOff x="2078805" y="2026516"/>
            <a:chExt cx="5434717" cy="4528520"/>
          </a:xfrm>
        </p:grpSpPr>
        <p:sp>
          <p:nvSpPr>
            <p:cNvPr id="105" name="TextBox 13">
              <a:extLst>
                <a:ext uri="{FF2B5EF4-FFF2-40B4-BE49-F238E27FC236}">
                  <a16:creationId xmlns:a16="http://schemas.microsoft.com/office/drawing/2014/main" id="{4A25F36F-996E-4068-BE5C-0C4634C3D719}"/>
                </a:ext>
              </a:extLst>
            </p:cNvPr>
            <p:cNvSpPr txBox="1">
              <a:spLocks/>
            </p:cNvSpPr>
            <p:nvPr/>
          </p:nvSpPr>
          <p:spPr>
            <a:xfrm>
              <a:off x="2385522" y="2391763"/>
              <a:ext cx="1276794" cy="45358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smtClean="0">
                  <a:solidFill>
                    <a:schemeClr val="accent4">
                      <a:lumMod val="75000"/>
                    </a:schemeClr>
                  </a:solidFill>
                </a:rPr>
                <a:t>Granulation sales plan</a:t>
              </a:r>
              <a:endParaRPr lang="en-US" sz="1200" b="1" u="sng" dirty="0" smtClean="0">
                <a:solidFill>
                  <a:schemeClr val="accent4">
                    <a:lumMod val="75000"/>
                  </a:schemeClr>
                </a:solidFill>
              </a:endParaRPr>
            </a:p>
            <a:p>
              <a:pPr marL="195262" lvl="2" indent="0">
                <a:spcBef>
                  <a:spcPts val="259"/>
                </a:spcBef>
                <a:buNone/>
              </a:pPr>
              <a:r>
                <a:rPr lang="en-US" sz="1200" b="1" u="sng" dirty="0" smtClean="0"/>
                <a:t> </a:t>
              </a:r>
              <a:r>
                <a:rPr lang="en-US" sz="1200" b="1" u="sng" dirty="0"/>
                <a:t/>
              </a:r>
              <a:br>
                <a:rPr lang="en-US" sz="1200" b="1" u="sng" dirty="0"/>
              </a:br>
              <a:endParaRPr lang="en-US" sz="1200" b="1" u="sng" dirty="0" smtClean="0"/>
            </a:p>
            <a:p>
              <a:pPr lvl="2">
                <a:spcBef>
                  <a:spcPts val="259"/>
                </a:spcBef>
              </a:pPr>
              <a:endParaRPr lang="en-US" sz="1200" b="1" u="sng" dirty="0"/>
            </a:p>
            <a:p>
              <a:pPr marL="195262" lvl="2" indent="0">
                <a:spcBef>
                  <a:spcPts val="259"/>
                </a:spcBef>
                <a:buNone/>
              </a:pPr>
              <a:endParaRPr lang="en-US" sz="1200" b="1" u="sng" dirty="0" smtClean="0"/>
            </a:p>
          </p:txBody>
        </p:sp>
        <p:grpSp>
          <p:nvGrpSpPr>
            <p:cNvPr id="60" name="Groupe 59"/>
            <p:cNvGrpSpPr/>
            <p:nvPr/>
          </p:nvGrpSpPr>
          <p:grpSpPr>
            <a:xfrm>
              <a:off x="4546743" y="2026516"/>
              <a:ext cx="2966779" cy="4528520"/>
              <a:chOff x="6624706" y="3796478"/>
              <a:chExt cx="2966779" cy="2741505"/>
            </a:xfrm>
          </p:grpSpPr>
          <p:sp>
            <p:nvSpPr>
              <p:cNvPr id="85" name="Rectangle 84"/>
              <p:cNvSpPr/>
              <p:nvPr/>
            </p:nvSpPr>
            <p:spPr>
              <a:xfrm>
                <a:off x="6624706" y="3796478"/>
                <a:ext cx="2966779" cy="5880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Calibri" panose="020F0502020204030204" pitchFamily="34" charset="0"/>
                    <a:cs typeface="Calibri" panose="020F0502020204030204" pitchFamily="34" charset="0"/>
                  </a:rPr>
                  <a:t>Granulation </a:t>
                </a:r>
                <a:r>
                  <a:rPr lang="fr-FR" b="1" dirty="0" err="1" smtClean="0">
                    <a:latin typeface="Calibri" panose="020F0502020204030204" pitchFamily="34" charset="0"/>
                    <a:cs typeface="Calibri" panose="020F0502020204030204" pitchFamily="34" charset="0"/>
                  </a:rPr>
                  <a:t>solver</a:t>
                </a:r>
                <a:endParaRPr lang="fr-FR" b="1" dirty="0">
                  <a:latin typeface="Calibri" panose="020F0502020204030204" pitchFamily="34" charset="0"/>
                  <a:cs typeface="Calibri" panose="020F0502020204030204" pitchFamily="34" charset="0"/>
                </a:endParaRPr>
              </a:p>
            </p:txBody>
          </p:sp>
          <p:cxnSp>
            <p:nvCxnSpPr>
              <p:cNvPr id="86" name="Connecteur droit avec flèche 85"/>
              <p:cNvCxnSpPr>
                <a:stCxn id="85" idx="2"/>
                <a:endCxn id="87" idx="0"/>
              </p:cNvCxnSpPr>
              <p:nvPr/>
            </p:nvCxnSpPr>
            <p:spPr>
              <a:xfrm>
                <a:off x="8108096" y="4384495"/>
                <a:ext cx="0" cy="44168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7" name="Rectangle 86"/>
              <p:cNvSpPr/>
              <p:nvPr/>
            </p:nvSpPr>
            <p:spPr>
              <a:xfrm>
                <a:off x="6624706" y="4826179"/>
                <a:ext cx="2966779" cy="7010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Calibri" panose="020F0502020204030204" pitchFamily="34" charset="0"/>
                    <a:cs typeface="Calibri" panose="020F0502020204030204" pitchFamily="34" charset="0"/>
                  </a:rPr>
                  <a:t>Back-Propagation</a:t>
                </a:r>
                <a:endParaRPr lang="fr-FR" b="1" dirty="0">
                  <a:latin typeface="Calibri" panose="020F0502020204030204" pitchFamily="34" charset="0"/>
                  <a:cs typeface="Calibri" panose="020F0502020204030204" pitchFamily="34" charset="0"/>
                </a:endParaRPr>
              </a:p>
            </p:txBody>
          </p:sp>
          <p:sp>
            <p:nvSpPr>
              <p:cNvPr id="88" name="Rectangle 87"/>
              <p:cNvSpPr/>
              <p:nvPr/>
            </p:nvSpPr>
            <p:spPr>
              <a:xfrm>
                <a:off x="6624706" y="5911783"/>
                <a:ext cx="2966779" cy="626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err="1" smtClean="0">
                    <a:latin typeface="Calibri" panose="020F0502020204030204" pitchFamily="34" charset="0"/>
                    <a:cs typeface="Calibri" panose="020F0502020204030204" pitchFamily="34" charset="0"/>
                  </a:rPr>
                  <a:t>Logistics</a:t>
                </a:r>
                <a:r>
                  <a:rPr lang="fr-FR" b="1" dirty="0" smtClean="0">
                    <a:latin typeface="Calibri" panose="020F0502020204030204" pitchFamily="34" charset="0"/>
                    <a:cs typeface="Calibri" panose="020F0502020204030204" pitchFamily="34" charset="0"/>
                  </a:rPr>
                  <a:t> </a:t>
                </a:r>
                <a:r>
                  <a:rPr lang="fr-FR" b="1" dirty="0" err="1" smtClean="0">
                    <a:latin typeface="Calibri" panose="020F0502020204030204" pitchFamily="34" charset="0"/>
                    <a:cs typeface="Calibri" panose="020F0502020204030204" pitchFamily="34" charset="0"/>
                  </a:rPr>
                  <a:t>solver</a:t>
                </a:r>
                <a:endParaRPr lang="fr-FR" b="1" dirty="0">
                  <a:latin typeface="Calibri" panose="020F0502020204030204" pitchFamily="34" charset="0"/>
                  <a:cs typeface="Calibri" panose="020F0502020204030204" pitchFamily="34" charset="0"/>
                </a:endParaRPr>
              </a:p>
            </p:txBody>
          </p:sp>
          <p:cxnSp>
            <p:nvCxnSpPr>
              <p:cNvPr id="89" name="Connecteur droit avec flèche 88"/>
              <p:cNvCxnSpPr>
                <a:stCxn id="87" idx="2"/>
                <a:endCxn id="88" idx="0"/>
              </p:cNvCxnSpPr>
              <p:nvPr/>
            </p:nvCxnSpPr>
            <p:spPr>
              <a:xfrm>
                <a:off x="8108096" y="5527257"/>
                <a:ext cx="0" cy="38452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10" name="Connecteur droit avec flèche 9"/>
            <p:cNvCxnSpPr/>
            <p:nvPr/>
          </p:nvCxnSpPr>
          <p:spPr>
            <a:xfrm>
              <a:off x="3662316" y="2522340"/>
              <a:ext cx="884427" cy="0"/>
            </a:xfrm>
            <a:prstGeom prst="straightConnector1">
              <a:avLst/>
            </a:prstGeom>
            <a:ln w="5715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0" name="TextBox 13">
              <a:extLst>
                <a:ext uri="{FF2B5EF4-FFF2-40B4-BE49-F238E27FC236}">
                  <a16:creationId xmlns:a16="http://schemas.microsoft.com/office/drawing/2014/main" id="{4A25F36F-996E-4068-BE5C-0C4634C3D719}"/>
                </a:ext>
              </a:extLst>
            </p:cNvPr>
            <p:cNvSpPr txBox="1">
              <a:spLocks/>
            </p:cNvSpPr>
            <p:nvPr/>
          </p:nvSpPr>
          <p:spPr>
            <a:xfrm>
              <a:off x="2115239" y="3921273"/>
              <a:ext cx="1556256" cy="45358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smtClean="0">
                  <a:solidFill>
                    <a:schemeClr val="accent4">
                      <a:lumMod val="75000"/>
                    </a:schemeClr>
                  </a:solidFill>
                </a:rPr>
                <a:t>Phosphoric acid sales plan</a:t>
              </a:r>
              <a:endParaRPr lang="en-US" sz="1200" b="1" u="sng" dirty="0" smtClean="0">
                <a:solidFill>
                  <a:schemeClr val="accent4">
                    <a:lumMod val="75000"/>
                  </a:schemeClr>
                </a:solidFill>
              </a:endParaRPr>
            </a:p>
            <a:p>
              <a:pPr marL="195262" lvl="2" indent="0">
                <a:spcBef>
                  <a:spcPts val="259"/>
                </a:spcBef>
                <a:buNone/>
              </a:pPr>
              <a:r>
                <a:rPr lang="en-US" sz="1200" b="1" u="sng" dirty="0" smtClean="0"/>
                <a:t> </a:t>
              </a:r>
              <a:r>
                <a:rPr lang="en-US" sz="1200" b="1" u="sng" dirty="0"/>
                <a:t/>
              </a:r>
              <a:br>
                <a:rPr lang="en-US" sz="1200" b="1" u="sng" dirty="0"/>
              </a:br>
              <a:endParaRPr lang="en-US" sz="1200" b="1" u="sng" dirty="0" smtClean="0"/>
            </a:p>
            <a:p>
              <a:pPr lvl="2">
                <a:spcBef>
                  <a:spcPts val="259"/>
                </a:spcBef>
              </a:pPr>
              <a:endParaRPr lang="en-US" sz="1200" b="1" u="sng" dirty="0"/>
            </a:p>
            <a:p>
              <a:pPr marL="195262" lvl="2" indent="0">
                <a:spcBef>
                  <a:spcPts val="259"/>
                </a:spcBef>
                <a:buNone/>
              </a:pPr>
              <a:endParaRPr lang="en-US" sz="1200" b="1" u="sng" dirty="0" smtClean="0"/>
            </a:p>
          </p:txBody>
        </p:sp>
        <p:cxnSp>
          <p:nvCxnSpPr>
            <p:cNvPr id="91" name="Connecteur droit avec flèche 90"/>
            <p:cNvCxnSpPr/>
            <p:nvPr/>
          </p:nvCxnSpPr>
          <p:spPr>
            <a:xfrm>
              <a:off x="3671495" y="4051850"/>
              <a:ext cx="884427" cy="0"/>
            </a:xfrm>
            <a:prstGeom prst="straightConnector1">
              <a:avLst/>
            </a:prstGeom>
            <a:ln w="5715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2" name="TextBox 13">
              <a:extLst>
                <a:ext uri="{FF2B5EF4-FFF2-40B4-BE49-F238E27FC236}">
                  <a16:creationId xmlns:a16="http://schemas.microsoft.com/office/drawing/2014/main" id="{4A25F36F-996E-4068-BE5C-0C4634C3D719}"/>
                </a:ext>
              </a:extLst>
            </p:cNvPr>
            <p:cNvSpPr txBox="1">
              <a:spLocks/>
            </p:cNvSpPr>
            <p:nvPr/>
          </p:nvSpPr>
          <p:spPr>
            <a:xfrm>
              <a:off x="2078805" y="4380255"/>
              <a:ext cx="1556256" cy="45358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smtClean="0">
                  <a:solidFill>
                    <a:schemeClr val="accent4">
                      <a:lumMod val="75000"/>
                    </a:schemeClr>
                  </a:solidFill>
                </a:rPr>
                <a:t>Rock sales plan</a:t>
              </a:r>
              <a:endParaRPr lang="en-US" sz="1200" b="1" u="sng" dirty="0" smtClean="0">
                <a:solidFill>
                  <a:schemeClr val="accent4">
                    <a:lumMod val="75000"/>
                  </a:schemeClr>
                </a:solidFill>
              </a:endParaRPr>
            </a:p>
            <a:p>
              <a:pPr marL="195262" lvl="2" indent="0">
                <a:spcBef>
                  <a:spcPts val="259"/>
                </a:spcBef>
                <a:buNone/>
              </a:pPr>
              <a:r>
                <a:rPr lang="en-US" sz="1200" b="1" u="sng" dirty="0" smtClean="0"/>
                <a:t> </a:t>
              </a:r>
              <a:r>
                <a:rPr lang="en-US" sz="1200" b="1" u="sng" dirty="0"/>
                <a:t/>
              </a:r>
              <a:br>
                <a:rPr lang="en-US" sz="1200" b="1" u="sng" dirty="0"/>
              </a:br>
              <a:endParaRPr lang="en-US" sz="1200" b="1" u="sng" dirty="0" smtClean="0"/>
            </a:p>
            <a:p>
              <a:pPr lvl="2">
                <a:spcBef>
                  <a:spcPts val="259"/>
                </a:spcBef>
              </a:pPr>
              <a:endParaRPr lang="en-US" sz="1200" b="1" u="sng" dirty="0"/>
            </a:p>
            <a:p>
              <a:pPr marL="195262" lvl="2" indent="0">
                <a:spcBef>
                  <a:spcPts val="259"/>
                </a:spcBef>
                <a:buNone/>
              </a:pPr>
              <a:endParaRPr lang="en-US" sz="1200" b="1" u="sng" dirty="0" smtClean="0"/>
            </a:p>
          </p:txBody>
        </p:sp>
        <p:cxnSp>
          <p:nvCxnSpPr>
            <p:cNvPr id="93" name="Connecteur droit avec flèche 92"/>
            <p:cNvCxnSpPr/>
            <p:nvPr/>
          </p:nvCxnSpPr>
          <p:spPr>
            <a:xfrm>
              <a:off x="3668112" y="4499815"/>
              <a:ext cx="884427" cy="0"/>
            </a:xfrm>
            <a:prstGeom prst="straightConnector1">
              <a:avLst/>
            </a:prstGeom>
            <a:ln w="5715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4" name="Connecteur droit avec flèche 93"/>
            <p:cNvCxnSpPr/>
            <p:nvPr/>
          </p:nvCxnSpPr>
          <p:spPr>
            <a:xfrm>
              <a:off x="5607580" y="3035011"/>
              <a:ext cx="5728" cy="648000"/>
            </a:xfrm>
            <a:prstGeom prst="straightConnector1">
              <a:avLst/>
            </a:prstGeom>
            <a:ln w="5715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5" name="TextBox 13">
              <a:extLst>
                <a:ext uri="{FF2B5EF4-FFF2-40B4-BE49-F238E27FC236}">
                  <a16:creationId xmlns:a16="http://schemas.microsoft.com/office/drawing/2014/main" id="{4A25F36F-996E-4068-BE5C-0C4634C3D719}"/>
                </a:ext>
              </a:extLst>
            </p:cNvPr>
            <p:cNvSpPr txBox="1">
              <a:spLocks/>
            </p:cNvSpPr>
            <p:nvPr/>
          </p:nvSpPr>
          <p:spPr>
            <a:xfrm>
              <a:off x="3372064" y="3167470"/>
              <a:ext cx="2027104" cy="45358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err="1" smtClean="0">
                  <a:solidFill>
                    <a:schemeClr val="accent4">
                      <a:lumMod val="75000"/>
                    </a:schemeClr>
                  </a:solidFill>
                </a:rPr>
                <a:t>Ferts</a:t>
              </a:r>
              <a:r>
                <a:rPr lang="en-US" sz="1200" b="1" dirty="0" smtClean="0">
                  <a:solidFill>
                    <a:schemeClr val="accent4">
                      <a:lumMod val="75000"/>
                    </a:schemeClr>
                  </a:solidFill>
                </a:rPr>
                <a:t> acid needs and TSP rock needs</a:t>
              </a:r>
              <a:endParaRPr lang="en-US" sz="1200" b="1" dirty="0">
                <a:solidFill>
                  <a:schemeClr val="accent4">
                    <a:lumMod val="75000"/>
                  </a:schemeClr>
                </a:solidFill>
              </a:endParaRPr>
            </a:p>
            <a:p>
              <a:pPr marL="195262" lvl="2" indent="0">
                <a:spcBef>
                  <a:spcPts val="259"/>
                </a:spcBef>
                <a:buNone/>
              </a:pPr>
              <a:endParaRPr lang="en-US" sz="1200" b="1" dirty="0" smtClean="0">
                <a:solidFill>
                  <a:schemeClr val="accent4">
                    <a:lumMod val="75000"/>
                  </a:schemeClr>
                </a:solidFill>
              </a:endParaRPr>
            </a:p>
          </p:txBody>
        </p:sp>
        <p:cxnSp>
          <p:nvCxnSpPr>
            <p:cNvPr id="97" name="Connecteur droit avec flèche 96"/>
            <p:cNvCxnSpPr/>
            <p:nvPr/>
          </p:nvCxnSpPr>
          <p:spPr>
            <a:xfrm>
              <a:off x="5607580" y="4885481"/>
              <a:ext cx="5728" cy="648000"/>
            </a:xfrm>
            <a:prstGeom prst="straightConnector1">
              <a:avLst/>
            </a:prstGeom>
            <a:ln w="57150">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99" name="TextBox 13">
              <a:extLst>
                <a:ext uri="{FF2B5EF4-FFF2-40B4-BE49-F238E27FC236}">
                  <a16:creationId xmlns:a16="http://schemas.microsoft.com/office/drawing/2014/main" id="{4A25F36F-996E-4068-BE5C-0C4634C3D719}"/>
                </a:ext>
              </a:extLst>
            </p:cNvPr>
            <p:cNvSpPr txBox="1">
              <a:spLocks/>
            </p:cNvSpPr>
            <p:nvPr/>
          </p:nvSpPr>
          <p:spPr>
            <a:xfrm>
              <a:off x="3161841" y="5015430"/>
              <a:ext cx="2237327" cy="45358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195262" lvl="2" indent="0">
                <a:spcBef>
                  <a:spcPts val="259"/>
                </a:spcBef>
                <a:buNone/>
              </a:pPr>
              <a:r>
                <a:rPr lang="en-US" sz="1200" b="1" dirty="0" smtClean="0">
                  <a:solidFill>
                    <a:schemeClr val="accent4">
                      <a:lumMod val="75000"/>
                    </a:schemeClr>
                  </a:solidFill>
                </a:rPr>
                <a:t>Computed production and material fluxes</a:t>
              </a:r>
              <a:endParaRPr lang="en-US" sz="1200" b="1" dirty="0">
                <a:solidFill>
                  <a:schemeClr val="accent4">
                    <a:lumMod val="75000"/>
                  </a:schemeClr>
                </a:solidFill>
              </a:endParaRPr>
            </a:p>
            <a:p>
              <a:pPr marL="195262" lvl="2" indent="0">
                <a:spcBef>
                  <a:spcPts val="259"/>
                </a:spcBef>
                <a:buNone/>
              </a:pPr>
              <a:endParaRPr lang="en-US" sz="1200" b="1" dirty="0" smtClean="0">
                <a:solidFill>
                  <a:schemeClr val="accent4">
                    <a:lumMod val="75000"/>
                  </a:schemeClr>
                </a:solidFill>
              </a:endParaRPr>
            </a:p>
          </p:txBody>
        </p:sp>
      </p:grpSp>
      <p:sp>
        <p:nvSpPr>
          <p:cNvPr id="100" name="TextBox 13">
            <a:extLst>
              <a:ext uri="{FF2B5EF4-FFF2-40B4-BE49-F238E27FC236}">
                <a16:creationId xmlns:a16="http://schemas.microsoft.com/office/drawing/2014/main" id="{4A25F36F-996E-4068-BE5C-0C4634C3D719}"/>
              </a:ext>
            </a:extLst>
          </p:cNvPr>
          <p:cNvSpPr txBox="1">
            <a:spLocks/>
          </p:cNvSpPr>
          <p:nvPr/>
        </p:nvSpPr>
        <p:spPr>
          <a:xfrm>
            <a:off x="5882117" y="2746191"/>
            <a:ext cx="5641857" cy="4051215"/>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a:solidFill>
                  <a:schemeClr val="accent1"/>
                </a:solidFill>
              </a:rPr>
              <a:t>Suppose we take a given granulation </a:t>
            </a:r>
            <a:r>
              <a:rPr lang="en-US" sz="1200" dirty="0" smtClean="0">
                <a:solidFill>
                  <a:schemeClr val="accent1"/>
                </a:solidFill>
              </a:rPr>
              <a:t>sub-scenario S_G </a:t>
            </a:r>
            <a:r>
              <a:rPr lang="en-US" sz="1200" dirty="0">
                <a:solidFill>
                  <a:schemeClr val="accent1"/>
                </a:solidFill>
              </a:rPr>
              <a:t>and a given mine-to-pap </a:t>
            </a:r>
            <a:r>
              <a:rPr lang="en-US" sz="1200" dirty="0" smtClean="0">
                <a:solidFill>
                  <a:schemeClr val="accent1"/>
                </a:solidFill>
              </a:rPr>
              <a:t>scenario:</a:t>
            </a:r>
            <a:endParaRPr lang="en-US" sz="1200" dirty="0">
              <a:solidFill>
                <a:schemeClr val="accent1"/>
              </a:solidFill>
            </a:endParaRPr>
          </a:p>
          <a:p>
            <a:pPr lvl="3">
              <a:spcBef>
                <a:spcPts val="259"/>
              </a:spcBef>
            </a:pPr>
            <a:r>
              <a:rPr lang="en-US" sz="1200" dirty="0" smtClean="0">
                <a:solidFill>
                  <a:schemeClr val="accent1"/>
                </a:solidFill>
              </a:rPr>
              <a:t>We </a:t>
            </a:r>
            <a:r>
              <a:rPr lang="en-US" sz="1200" dirty="0">
                <a:solidFill>
                  <a:schemeClr val="accent1"/>
                </a:solidFill>
              </a:rPr>
              <a:t>start by </a:t>
            </a:r>
            <a:r>
              <a:rPr lang="en-US" sz="1200" b="1" dirty="0"/>
              <a:t>saturating the abroad entities </a:t>
            </a:r>
            <a:r>
              <a:rPr lang="en-US" sz="1200" dirty="0">
                <a:solidFill>
                  <a:schemeClr val="accent1"/>
                </a:solidFill>
              </a:rPr>
              <a:t>present in S_G, and </a:t>
            </a:r>
            <a:r>
              <a:rPr lang="en-US" sz="1200" b="1" dirty="0" smtClean="0"/>
              <a:t>subtract </a:t>
            </a:r>
            <a:r>
              <a:rPr lang="en-US" sz="1200" b="1" dirty="0"/>
              <a:t>it from granulation sales plan, while adding its acid needs to acid sales </a:t>
            </a:r>
            <a:r>
              <a:rPr lang="en-US" sz="1200" b="1" dirty="0" smtClean="0"/>
              <a:t>plan.</a:t>
            </a:r>
          </a:p>
          <a:p>
            <a:pPr lvl="3">
              <a:spcBef>
                <a:spcPts val="259"/>
              </a:spcBef>
            </a:pPr>
            <a:endParaRPr lang="en-US" sz="1200" b="1" dirty="0">
              <a:solidFill>
                <a:schemeClr val="accent1"/>
              </a:solidFill>
            </a:endParaRPr>
          </a:p>
          <a:p>
            <a:pPr lvl="3">
              <a:spcBef>
                <a:spcPts val="259"/>
              </a:spcBef>
            </a:pPr>
            <a:r>
              <a:rPr lang="en-US" sz="1200" dirty="0" smtClean="0">
                <a:solidFill>
                  <a:schemeClr val="accent1"/>
                </a:solidFill>
              </a:rPr>
              <a:t>Solver </a:t>
            </a:r>
            <a:r>
              <a:rPr lang="en-US" sz="1200" dirty="0">
                <a:solidFill>
                  <a:schemeClr val="accent1"/>
                </a:solidFill>
              </a:rPr>
              <a:t>is run on </a:t>
            </a:r>
            <a:r>
              <a:rPr lang="en-US" sz="1200" dirty="0" smtClean="0">
                <a:solidFill>
                  <a:schemeClr val="accent1"/>
                </a:solidFill>
              </a:rPr>
              <a:t>existing + new </a:t>
            </a:r>
            <a:r>
              <a:rPr lang="en-US" sz="1200" dirty="0">
                <a:solidFill>
                  <a:schemeClr val="accent1"/>
                </a:solidFill>
              </a:rPr>
              <a:t>granulation entities; </a:t>
            </a:r>
          </a:p>
          <a:p>
            <a:pPr lvl="3">
              <a:spcBef>
                <a:spcPts val="259"/>
              </a:spcBef>
            </a:pPr>
            <a:endParaRPr lang="en-US" sz="1200" dirty="0" smtClean="0">
              <a:solidFill>
                <a:schemeClr val="accent1"/>
              </a:solidFill>
            </a:endParaRPr>
          </a:p>
          <a:p>
            <a:pPr lvl="3">
              <a:spcBef>
                <a:spcPts val="259"/>
              </a:spcBef>
            </a:pPr>
            <a:r>
              <a:rPr lang="en-US" sz="1200" dirty="0" smtClean="0">
                <a:solidFill>
                  <a:schemeClr val="accent1"/>
                </a:solidFill>
              </a:rPr>
              <a:t>Acid </a:t>
            </a:r>
            <a:r>
              <a:rPr lang="en-US" sz="1200" dirty="0">
                <a:solidFill>
                  <a:schemeClr val="accent1"/>
                </a:solidFill>
              </a:rPr>
              <a:t>needs are computed + TSP rock needs. These go into PAP model as a </a:t>
            </a:r>
            <a:r>
              <a:rPr lang="en-US" sz="1200" b="1" dirty="0"/>
              <a:t>driver</a:t>
            </a:r>
            <a:r>
              <a:rPr lang="en-US" sz="1200" dirty="0">
                <a:solidFill>
                  <a:schemeClr val="accent1"/>
                </a:solidFill>
              </a:rPr>
              <a:t>.  Every layer </a:t>
            </a:r>
            <a:r>
              <a:rPr lang="en-US" sz="1200" b="1" dirty="0"/>
              <a:t>tries to satisfy the demand if the said layer produces the product, or passes it to the layer before if it doesn’t</a:t>
            </a:r>
            <a:r>
              <a:rPr lang="en-US" sz="1200" dirty="0">
                <a:solidFill>
                  <a:schemeClr val="accent1"/>
                </a:solidFill>
              </a:rPr>
              <a:t>. Moreover the demand satisfied creates a need for another product (example: acid production causes rock and sulfuric acid need, that are passed on to previous layers –SAP, Beneficiation and Mine-): This is what we call </a:t>
            </a:r>
            <a:r>
              <a:rPr lang="en-US" sz="1200" b="1" dirty="0" smtClean="0"/>
              <a:t>back-propagation.</a:t>
            </a:r>
          </a:p>
          <a:p>
            <a:pPr lvl="3">
              <a:spcBef>
                <a:spcPts val="259"/>
              </a:spcBef>
            </a:pPr>
            <a:endParaRPr lang="en-US" sz="1200" b="1" dirty="0"/>
          </a:p>
          <a:p>
            <a:pPr lvl="3">
              <a:spcBef>
                <a:spcPts val="259"/>
              </a:spcBef>
            </a:pPr>
            <a:r>
              <a:rPr lang="en-US" sz="1200" dirty="0">
                <a:solidFill>
                  <a:schemeClr val="accent1"/>
                </a:solidFill>
              </a:rPr>
              <a:t>Once all demands are satisfied and backpropagation stopped, logistics solver is run with all the options available, to determine best infrastructure map to satisfy the material fluxes</a:t>
            </a:r>
          </a:p>
          <a:p>
            <a:pPr marL="195262" lvl="2" indent="0">
              <a:spcBef>
                <a:spcPts val="259"/>
              </a:spcBef>
              <a:buNone/>
            </a:pPr>
            <a:r>
              <a:rPr lang="en-US" sz="1200" dirty="0">
                <a:solidFill>
                  <a:schemeClr val="accent1"/>
                </a:solidFill>
              </a:rPr>
              <a:t> </a:t>
            </a:r>
            <a:br>
              <a:rPr lang="en-US" sz="1200" dirty="0">
                <a:solidFill>
                  <a:schemeClr val="accent1"/>
                </a:solidFill>
              </a:rPr>
            </a:br>
            <a:endParaRPr lang="en-US" sz="1200" dirty="0">
              <a:solidFill>
                <a:schemeClr val="accent1"/>
              </a:solidFill>
            </a:endParaRPr>
          </a:p>
          <a:p>
            <a:pPr lvl="2">
              <a:spcBef>
                <a:spcPts val="259"/>
              </a:spcBef>
            </a:pPr>
            <a:endParaRPr lang="en-US" sz="1200" b="1" u="sng" dirty="0"/>
          </a:p>
          <a:p>
            <a:pPr marL="195262" lvl="2" indent="0">
              <a:spcBef>
                <a:spcPts val="259"/>
              </a:spcBef>
              <a:buNone/>
            </a:pPr>
            <a:endParaRPr lang="en-US" sz="1200" b="1" u="sng" dirty="0" smtClean="0"/>
          </a:p>
        </p:txBody>
      </p:sp>
    </p:spTree>
    <p:extLst>
      <p:ext uri="{BB962C8B-B14F-4D97-AF65-F5344CB8AC3E}">
        <p14:creationId xmlns:p14="http://schemas.microsoft.com/office/powerpoint/2010/main" val="636852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(mine2farm)</a:t>
            </a:r>
            <a:endParaRPr lang="en-US" dirty="0"/>
          </a:p>
        </p:txBody>
      </p:sp>
      <p:sp>
        <p:nvSpPr>
          <p:cNvPr id="3" name="Slide Number Placeholder 2"/>
          <p:cNvSpPr>
            <a:spLocks noGrp="1"/>
          </p:cNvSpPr>
          <p:nvPr>
            <p:ph type="sldNum" sz="quarter" idx="11"/>
          </p:nvPr>
        </p:nvSpPr>
        <p:spPr/>
        <p:txBody>
          <a:bodyPr/>
          <a:lstStyle/>
          <a:p>
            <a:fld id="{78E7AD6D-3F89-684A-BD5F-28F82F8A3A3D}" type="slidenum">
              <a:rPr lang="fr-FR" smtClean="0"/>
              <a:pPr/>
              <a:t>5</a:t>
            </a:fld>
            <a:endParaRPr lang="fr-FR" dirty="0"/>
          </a:p>
        </p:txBody>
      </p:sp>
      <p:sp>
        <p:nvSpPr>
          <p:cNvPr id="6"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1</a:t>
            </a:r>
          </a:p>
        </p:txBody>
      </p:sp>
      <p:graphicFrame>
        <p:nvGraphicFramePr>
          <p:cNvPr id="7" name="Diagramme 6"/>
          <p:cNvGraphicFramePr/>
          <p:nvPr>
            <p:extLst>
              <p:ext uri="{D42A27DB-BD31-4B8C-83A1-F6EECF244321}">
                <p14:modId xmlns:p14="http://schemas.microsoft.com/office/powerpoint/2010/main" val="296870177"/>
              </p:ext>
            </p:extLst>
          </p:nvPr>
        </p:nvGraphicFramePr>
        <p:xfrm>
          <a:off x="951014" y="1043188"/>
          <a:ext cx="9855200" cy="284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à coins arrondis 3"/>
          <p:cNvSpPr/>
          <p:nvPr/>
        </p:nvSpPr>
        <p:spPr>
          <a:xfrm>
            <a:off x="2070846" y="3890513"/>
            <a:ext cx="1524000" cy="519953"/>
          </a:xfrm>
          <a:prstGeom prst="roundRect">
            <a:avLst/>
          </a:prstGeom>
          <a:solidFill>
            <a:schemeClr val="tx1"/>
          </a:solidFill>
          <a:ln>
            <a:solidFill>
              <a:srgbClr val="1D85AA"/>
            </a:solidFill>
          </a:ln>
        </p:spPr>
        <p:txBody>
          <a:bodyPr vert="horz" lIns="91440" tIns="45720" rIns="91440" bIns="45720" rtlCol="0" anchor="ctr">
            <a:normAutofit/>
          </a:bodyPr>
          <a:lstStyle/>
          <a:p>
            <a:pPr algn="ctr">
              <a:lnSpc>
                <a:spcPct val="90000"/>
              </a:lnSpc>
              <a:spcBef>
                <a:spcPts val="1000"/>
              </a:spcBef>
              <a:buClr>
                <a:srgbClr val="1D85AA"/>
              </a:buClr>
              <a:buFont typeface="Arial"/>
              <a:buNone/>
            </a:pPr>
            <a:r>
              <a:rPr lang="fr-FR" b="1" dirty="0" smtClean="0">
                <a:solidFill>
                  <a:schemeClr val="bg1"/>
                </a:solidFill>
                <a:latin typeface="Malgun Gothic" panose="020B0503020000020004" pitchFamily="34" charset="-127"/>
                <a:ea typeface="Malgun Gothic" panose="020B0503020000020004" pitchFamily="34" charset="-127"/>
              </a:rPr>
              <a:t>Python</a:t>
            </a:r>
            <a:endParaRPr lang="fr-FR" b="1" dirty="0">
              <a:solidFill>
                <a:schemeClr val="bg1"/>
              </a:solidFill>
              <a:latin typeface="Malgun Gothic" panose="020B0503020000020004" pitchFamily="34" charset="-127"/>
              <a:ea typeface="Malgun Gothic" panose="020B0503020000020004" pitchFamily="34" charset="-127"/>
            </a:endParaRPr>
          </a:p>
        </p:txBody>
      </p:sp>
      <p:cxnSp>
        <p:nvCxnSpPr>
          <p:cNvPr id="12" name="Connecteur en angle 11"/>
          <p:cNvCxnSpPr>
            <a:stCxn id="4" idx="1"/>
          </p:cNvCxnSpPr>
          <p:nvPr/>
        </p:nvCxnSpPr>
        <p:spPr>
          <a:xfrm rot="10800000">
            <a:off x="1783976" y="3736490"/>
            <a:ext cx="286870" cy="41400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5" name="Groupe 14"/>
          <p:cNvGrpSpPr/>
          <p:nvPr/>
        </p:nvGrpSpPr>
        <p:grpSpPr>
          <a:xfrm>
            <a:off x="3881716" y="3890516"/>
            <a:ext cx="6924497" cy="1264190"/>
            <a:chOff x="667023" y="2112972"/>
            <a:chExt cx="9186123" cy="575574"/>
          </a:xfrm>
        </p:grpSpPr>
        <p:sp>
          <p:nvSpPr>
            <p:cNvPr id="16" name="Rectangle à coins arrondis 15"/>
            <p:cNvSpPr/>
            <p:nvPr/>
          </p:nvSpPr>
          <p:spPr>
            <a:xfrm>
              <a:off x="667023" y="2112972"/>
              <a:ext cx="9186123" cy="57557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ZoneTexte 16"/>
            <p:cNvSpPr txBox="1"/>
            <p:nvPr/>
          </p:nvSpPr>
          <p:spPr>
            <a:xfrm>
              <a:off x="683882" y="2151566"/>
              <a:ext cx="9152407" cy="5007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20320" rIns="30480" bIns="20320" numCol="1" spcCol="1270" anchor="ctr" anchorCtr="0">
              <a:noAutofit/>
            </a:bodyPr>
            <a:lstStyle/>
            <a:p>
              <a:pPr marL="285750" lvl="0" indent="-285750" defTabSz="711200">
                <a:lnSpc>
                  <a:spcPct val="90000"/>
                </a:lnSpc>
                <a:spcBef>
                  <a:spcPct val="0"/>
                </a:spcBef>
                <a:spcAft>
                  <a:spcPct val="35000"/>
                </a:spcAft>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rPr>
                <a:t>Go to </a:t>
              </a:r>
              <a:r>
                <a:rPr lang="en-US" sz="1600" dirty="0" err="1">
                  <a:solidFill>
                    <a:schemeClr val="tx1"/>
                  </a:solidFill>
                  <a:latin typeface="Calibri" panose="020F0502020204030204" pitchFamily="34" charset="0"/>
                  <a:cs typeface="Calibri" panose="020F0502020204030204" pitchFamily="34" charset="0"/>
                </a:rPr>
                <a:t>git</a:t>
              </a:r>
              <a:r>
                <a:rPr lang="en-US" sz="1600" dirty="0">
                  <a:solidFill>
                    <a:schemeClr val="tx1"/>
                  </a:solidFill>
                  <a:latin typeface="Calibri" panose="020F0502020204030204" pitchFamily="34" charset="0"/>
                  <a:cs typeface="Calibri" panose="020F0502020204030204" pitchFamily="34" charset="0"/>
                </a:rPr>
                <a:t> console and get the up-to-date version of the project </a:t>
              </a:r>
              <a:r>
                <a:rPr lang="en-US" sz="1600" dirty="0" smtClean="0">
                  <a:solidFill>
                    <a:schemeClr val="tx1"/>
                  </a:solidFill>
                  <a:latin typeface="Calibri" panose="020F0502020204030204" pitchFamily="34" charset="0"/>
                  <a:cs typeface="Calibri" panose="020F0502020204030204" pitchFamily="34" charset="0"/>
                </a:rPr>
                <a:t>by executing </a:t>
              </a:r>
              <a:r>
                <a:rPr lang="en-US" sz="1600" dirty="0">
                  <a:solidFill>
                    <a:schemeClr val="tx1"/>
                  </a:solidFill>
                  <a:latin typeface="Calibri" panose="020F0502020204030204" pitchFamily="34" charset="0"/>
                  <a:cs typeface="Calibri" panose="020F0502020204030204" pitchFamily="34" charset="0"/>
                </a:rPr>
                <a:t>the </a:t>
              </a:r>
              <a:r>
                <a:rPr lang="en-US" sz="1600" dirty="0" smtClean="0">
                  <a:solidFill>
                    <a:schemeClr val="tx1"/>
                  </a:solidFill>
                  <a:latin typeface="Calibri" panose="020F0502020204030204" pitchFamily="34" charset="0"/>
                  <a:cs typeface="Calibri" panose="020F0502020204030204" pitchFamily="34" charset="0"/>
                </a:rPr>
                <a:t>following command: </a:t>
              </a:r>
              <a:r>
                <a:rPr lang="fr-FR" sz="1600" i="1" dirty="0">
                  <a:solidFill>
                    <a:schemeClr val="tx1"/>
                  </a:solidFill>
                  <a:latin typeface="Calibri" panose="020F0502020204030204" pitchFamily="34" charset="0"/>
                  <a:cs typeface="Calibri" panose="020F0502020204030204" pitchFamily="34" charset="0"/>
                </a:rPr>
                <a:t>git clone https://DKAnass@bitbucket.org/mmakkouh/mine2farm.git</a:t>
              </a:r>
              <a:endParaRPr lang="en-US" sz="1600" i="1" dirty="0">
                <a:solidFill>
                  <a:schemeClr val="tx1"/>
                </a:solidFill>
                <a:latin typeface="Calibri" panose="020F0502020204030204" pitchFamily="34" charset="0"/>
                <a:cs typeface="Calibri" panose="020F0502020204030204" pitchFamily="34" charset="0"/>
              </a:endParaRPr>
            </a:p>
            <a:p>
              <a:pPr marL="285750" lvl="0" indent="-285750" defTabSz="711200">
                <a:lnSpc>
                  <a:spcPct val="90000"/>
                </a:lnSpc>
                <a:spcBef>
                  <a:spcPct val="0"/>
                </a:spcBef>
                <a:spcAft>
                  <a:spcPct val="35000"/>
                </a:spcAft>
                <a:buFont typeface="Arial" panose="020B0604020202020204" pitchFamily="34" charset="0"/>
                <a:buChar char="•"/>
              </a:pPr>
              <a:r>
                <a:rPr lang="en-US" sz="1600" kern="1200" dirty="0" smtClean="0">
                  <a:solidFill>
                    <a:schemeClr val="tx1"/>
                  </a:solidFill>
                  <a:latin typeface="Calibri" panose="020F0502020204030204" pitchFamily="34" charset="0"/>
                  <a:cs typeface="Calibri" panose="020F0502020204030204" pitchFamily="34" charset="0"/>
                </a:rPr>
                <a:t>Install requirements mentioned in requirements.txt (automatically detected by </a:t>
              </a:r>
              <a:r>
                <a:rPr lang="en-US" sz="1600" kern="1200" dirty="0" err="1" smtClean="0">
                  <a:solidFill>
                    <a:schemeClr val="tx1"/>
                  </a:solidFill>
                  <a:latin typeface="Calibri" panose="020F0502020204030204" pitchFamily="34" charset="0"/>
                  <a:cs typeface="Calibri" panose="020F0502020204030204" pitchFamily="34" charset="0"/>
                </a:rPr>
                <a:t>PyCharm</a:t>
              </a:r>
              <a:r>
                <a:rPr lang="en-US" sz="1600" kern="1200" dirty="0" smtClean="0">
                  <a:solidFill>
                    <a:schemeClr val="tx1"/>
                  </a:solidFill>
                  <a:latin typeface="Calibri" panose="020F0502020204030204" pitchFamily="34" charset="0"/>
                  <a:cs typeface="Calibri" panose="020F0502020204030204" pitchFamily="34" charset="0"/>
                </a:rPr>
                <a:t>)</a:t>
              </a:r>
              <a:endParaRPr lang="en-US" sz="1600" kern="1200" dirty="0" smtClean="0">
                <a:solidFill>
                  <a:schemeClr val="tx1"/>
                </a:solidFill>
                <a:latin typeface="Calibri" panose="020F0502020204030204" pitchFamily="34" charset="0"/>
                <a:cs typeface="Calibri" panose="020F0502020204030204" pitchFamily="34" charset="0"/>
              </a:endParaRPr>
            </a:p>
          </p:txBody>
        </p:sp>
      </p:grpSp>
      <p:cxnSp>
        <p:nvCxnSpPr>
          <p:cNvPr id="22" name="Connecteur en angle 21"/>
          <p:cNvCxnSpPr>
            <a:stCxn id="4" idx="2"/>
            <a:endCxn id="17" idx="1"/>
          </p:cNvCxnSpPr>
          <p:nvPr/>
        </p:nvCxnSpPr>
        <p:spPr>
          <a:xfrm rot="16200000" flipH="1">
            <a:off x="3306275" y="3937037"/>
            <a:ext cx="114720" cy="1061578"/>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0762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954740"/>
            <a:ext cx="12192000" cy="948520"/>
          </a:xfrm>
        </p:spPr>
        <p:txBody>
          <a:bodyPr/>
          <a:lstStyle/>
          <a:p>
            <a:r>
              <a:rPr lang="fr-FR" dirty="0"/>
              <a:t>Granulation </a:t>
            </a:r>
            <a:r>
              <a:rPr lang="fr-FR" dirty="0" err="1" smtClean="0"/>
              <a:t>solver</a:t>
            </a:r>
            <a:r>
              <a:rPr lang="fr-FR" dirty="0" smtClean="0"/>
              <a:t>: model description</a:t>
            </a:r>
            <a:endParaRPr lang="fr-FR" dirty="0"/>
          </a:p>
        </p:txBody>
      </p:sp>
      <p:sp>
        <p:nvSpPr>
          <p:cNvPr id="3" name="Espace réservé du numéro de diapositive 2"/>
          <p:cNvSpPr>
            <a:spLocks noGrp="1"/>
          </p:cNvSpPr>
          <p:nvPr>
            <p:ph type="sldNum" sz="quarter" idx="10"/>
          </p:nvPr>
        </p:nvSpPr>
        <p:spPr/>
        <p:txBody>
          <a:bodyPr/>
          <a:lstStyle/>
          <a:p>
            <a:fld id="{78E7AD6D-3F89-684A-BD5F-28F82F8A3A3D}" type="slidenum">
              <a:rPr lang="fr-FR" smtClean="0"/>
              <a:pPr/>
              <a:t>50</a:t>
            </a:fld>
            <a:endParaRPr lang="fr-FR" dirty="0"/>
          </a:p>
        </p:txBody>
      </p:sp>
      <p:grpSp>
        <p:nvGrpSpPr>
          <p:cNvPr id="4" name="Groupe 3"/>
          <p:cNvGrpSpPr/>
          <p:nvPr/>
        </p:nvGrpSpPr>
        <p:grpSpPr>
          <a:xfrm>
            <a:off x="7772400" y="654424"/>
            <a:ext cx="4183081" cy="1838451"/>
            <a:chOff x="596479" y="919810"/>
            <a:chExt cx="11038598" cy="5042406"/>
          </a:xfrm>
        </p:grpSpPr>
        <p:sp>
          <p:nvSpPr>
            <p:cNvPr id="5" name="Rectangle 4"/>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 name="Rectangle 5"/>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7" name="Rectangle 6"/>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8" name="Rectangle 7"/>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9" name="Rectangle 8"/>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10" name="Connecteur droit avec flèche 9"/>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ZoneTexte 10"/>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12" name="ZoneTexte 11"/>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13" name="Rectangle 12"/>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14" name="Connecteur droit avec flèche 13"/>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15" name="Groupe 14"/>
            <p:cNvGrpSpPr/>
            <p:nvPr/>
          </p:nvGrpSpPr>
          <p:grpSpPr>
            <a:xfrm>
              <a:off x="6624706" y="919810"/>
              <a:ext cx="2975744" cy="5042406"/>
              <a:chOff x="6615741" y="1894115"/>
              <a:chExt cx="2975744" cy="5042406"/>
            </a:xfrm>
          </p:grpSpPr>
          <p:sp>
            <p:nvSpPr>
              <p:cNvPr id="20" name="Rectangle 19"/>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1" name="Connecteur droit avec flèche 20"/>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23" name="Rectangle 22"/>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4" name="Connecteur droit avec flèche 23"/>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16" name="Connecteur en angle 15"/>
            <p:cNvCxnSpPr>
              <a:stCxn id="8" idx="0"/>
              <a:endCxn id="20"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a:stCxn id="20" idx="3"/>
              <a:endCxn id="9"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en angle 17"/>
            <p:cNvCxnSpPr>
              <a:stCxn id="23" idx="3"/>
              <a:endCxn id="9"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22" idx="3"/>
              <a:endCxn id="9"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25" name="Rectangle à coins arrondis 24"/>
          <p:cNvSpPr/>
          <p:nvPr/>
        </p:nvSpPr>
        <p:spPr>
          <a:xfrm>
            <a:off x="9996205" y="579944"/>
            <a:ext cx="1251342" cy="540839"/>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59753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17440"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a:xfrm>
            <a:off x="902208" y="103295"/>
            <a:ext cx="10515600" cy="948520"/>
          </a:xfrm>
        </p:spPr>
        <p:txBody>
          <a:bodyPr anchor="ctr"/>
          <a:lstStyle/>
          <a:p>
            <a:r>
              <a:rPr lang="en-US" sz="2400" dirty="0"/>
              <a:t>Decision variables: granularity and notation</a:t>
            </a:r>
          </a:p>
        </p:txBody>
      </p:sp>
      <p:graphicFrame>
        <p:nvGraphicFramePr>
          <p:cNvPr id="27" name="Tableau 26"/>
          <p:cNvGraphicFramePr>
            <a:graphicFrameLocks noGrp="1"/>
          </p:cNvGraphicFramePr>
          <p:nvPr>
            <p:extLst>
              <p:ext uri="{D42A27DB-BD31-4B8C-83A1-F6EECF244321}">
                <p14:modId xmlns:p14="http://schemas.microsoft.com/office/powerpoint/2010/main" val="3875385155"/>
              </p:ext>
            </p:extLst>
          </p:nvPr>
        </p:nvGraphicFramePr>
        <p:xfrm>
          <a:off x="1794933" y="1286934"/>
          <a:ext cx="8602134" cy="4199465"/>
        </p:xfrm>
        <a:graphic>
          <a:graphicData uri="http://schemas.openxmlformats.org/drawingml/2006/table">
            <a:tbl>
              <a:tblPr firstRow="1" bandRow="1">
                <a:tableStyleId>{C083E6E3-FA7D-4D7B-A595-EF9225AFEA82}</a:tableStyleId>
              </a:tblPr>
              <a:tblGrid>
                <a:gridCol w="1198880">
                  <a:extLst>
                    <a:ext uri="{9D8B030D-6E8A-4147-A177-3AD203B41FA5}">
                      <a16:colId xmlns:a16="http://schemas.microsoft.com/office/drawing/2014/main" val="20000"/>
                    </a:ext>
                  </a:extLst>
                </a:gridCol>
                <a:gridCol w="731520">
                  <a:extLst>
                    <a:ext uri="{9D8B030D-6E8A-4147-A177-3AD203B41FA5}">
                      <a16:colId xmlns:a16="http://schemas.microsoft.com/office/drawing/2014/main" val="3995679505"/>
                    </a:ext>
                  </a:extLst>
                </a:gridCol>
                <a:gridCol w="3251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2201334">
                  <a:extLst>
                    <a:ext uri="{9D8B030D-6E8A-4147-A177-3AD203B41FA5}">
                      <a16:colId xmlns:a16="http://schemas.microsoft.com/office/drawing/2014/main" val="2369915918"/>
                    </a:ext>
                  </a:extLst>
                </a:gridCol>
              </a:tblGrid>
              <a:tr h="771506">
                <a:tc>
                  <a:txBody>
                    <a:bodyPr/>
                    <a:lstStyle/>
                    <a:p>
                      <a:pPr algn="ctr"/>
                      <a:r>
                        <a:rPr lang="fr-FR" sz="1200" dirty="0" smtClean="0"/>
                        <a:t>Variable</a:t>
                      </a:r>
                      <a:endParaRPr lang="fr-FR" sz="1200" dirty="0"/>
                    </a:p>
                  </a:txBody>
                  <a:tcPr anchor="ctr"/>
                </a:tc>
                <a:tc>
                  <a:txBody>
                    <a:bodyPr/>
                    <a:lstStyle/>
                    <a:p>
                      <a:pPr algn="ctr"/>
                      <a:r>
                        <a:rPr lang="fr-FR" sz="1200" dirty="0" smtClean="0"/>
                        <a:t>Type</a:t>
                      </a:r>
                      <a:endParaRPr lang="fr-FR" sz="1200" dirty="0"/>
                    </a:p>
                  </a:txBody>
                  <a:tcPr anchor="ctr"/>
                </a:tc>
                <a:tc>
                  <a:txBody>
                    <a:bodyPr/>
                    <a:lstStyle/>
                    <a:p>
                      <a:pPr algn="ctr"/>
                      <a:r>
                        <a:rPr lang="fr-FR" sz="1200" dirty="0" smtClean="0"/>
                        <a:t>Description</a:t>
                      </a:r>
                      <a:endParaRPr lang="fr-FR" sz="1200" dirty="0"/>
                    </a:p>
                  </a:txBody>
                  <a:tcPr anchor="ctr"/>
                </a:tc>
                <a:tc>
                  <a:txBody>
                    <a:bodyPr/>
                    <a:lstStyle/>
                    <a:p>
                      <a:pPr algn="ctr"/>
                      <a:r>
                        <a:rPr lang="fr-FR" sz="1200" dirty="0" err="1" smtClean="0"/>
                        <a:t>Granularity</a:t>
                      </a:r>
                      <a:endParaRPr lang="fr-FR" sz="1200" dirty="0"/>
                    </a:p>
                  </a:txBody>
                  <a:tcPr anchor="ctr"/>
                </a:tc>
                <a:tc>
                  <a:txBody>
                    <a:bodyPr/>
                    <a:lstStyle/>
                    <a:p>
                      <a:pPr algn="ctr"/>
                      <a:r>
                        <a:rPr lang="fr-FR" sz="1200" dirty="0" smtClean="0"/>
                        <a:t>Notation</a:t>
                      </a:r>
                      <a:endParaRPr lang="fr-FR" sz="1200" dirty="0"/>
                    </a:p>
                  </a:txBody>
                  <a:tcPr anchor="ctr"/>
                </a:tc>
                <a:extLst>
                  <a:ext uri="{0D108BD9-81ED-4DB2-BD59-A6C34878D82A}">
                    <a16:rowId xmlns:a16="http://schemas.microsoft.com/office/drawing/2014/main" val="10000"/>
                  </a:ext>
                </a:extLst>
              </a:tr>
              <a:tr h="1142653">
                <a:tc>
                  <a:txBody>
                    <a:bodyPr/>
                    <a:lstStyle/>
                    <a:p>
                      <a:r>
                        <a:rPr lang="fr-FR" sz="1200" dirty="0" err="1" smtClean="0"/>
                        <a:t>ProdExist</a:t>
                      </a:r>
                      <a:endParaRPr lang="fr-FR" sz="1200" dirty="0"/>
                    </a:p>
                  </a:txBody>
                  <a:tcPr anchor="ctr"/>
                </a:tc>
                <a:tc>
                  <a:txBody>
                    <a:bodyPr/>
                    <a:lstStyle/>
                    <a:p>
                      <a:r>
                        <a:rPr lang="fr-FR" sz="1200" kern="1200" baseline="0" dirty="0" err="1" smtClean="0"/>
                        <a:t>Float</a:t>
                      </a:r>
                      <a:endParaRPr lang="fr-FR" sz="1200" kern="1200" baseline="0" dirty="0">
                        <a:solidFill>
                          <a:schemeClr val="dk1"/>
                        </a:solidFill>
                        <a:latin typeface="+mn-lt"/>
                        <a:ea typeface="+mn-ea"/>
                        <a:cs typeface="+mn-cs"/>
                      </a:endParaRPr>
                    </a:p>
                  </a:txBody>
                  <a:tcPr anchor="ctr"/>
                </a:tc>
                <a:tc>
                  <a:txBody>
                    <a:bodyPr/>
                    <a:lstStyle/>
                    <a:p>
                      <a:r>
                        <a:rPr lang="en-US" sz="1200" kern="1200" baseline="0" dirty="0" smtClean="0"/>
                        <a:t>Production by year by product by existing entity</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year</a:t>
                      </a:r>
                      <a:r>
                        <a:rPr lang="fr-FR" sz="1200" dirty="0" smtClean="0"/>
                        <a:t>/Product/</a:t>
                      </a:r>
                      <a:r>
                        <a:rPr lang="fr-FR" sz="1200" dirty="0" err="1" smtClean="0"/>
                        <a:t>Entity</a:t>
                      </a: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ProdExist</a:t>
                      </a:r>
                      <a:r>
                        <a:rPr lang="en-US" sz="1200" dirty="0" smtClean="0"/>
                        <a:t>[year][product][entity]</a:t>
                      </a:r>
                      <a:endParaRPr lang="fr-FR" sz="1200" b="0" dirty="0" smtClean="0"/>
                    </a:p>
                  </a:txBody>
                  <a:tcPr anchor="ctr"/>
                </a:tc>
                <a:extLst>
                  <a:ext uri="{0D108BD9-81ED-4DB2-BD59-A6C34878D82A}">
                    <a16:rowId xmlns:a16="http://schemas.microsoft.com/office/drawing/2014/main" val="168417544"/>
                  </a:ext>
                </a:extLst>
              </a:tr>
              <a:tr h="1142653">
                <a:tc>
                  <a:txBody>
                    <a:bodyPr/>
                    <a:lstStyle/>
                    <a:p>
                      <a:r>
                        <a:rPr lang="fr-FR" sz="1200" dirty="0" err="1" smtClean="0"/>
                        <a:t>ProdNew</a:t>
                      </a:r>
                      <a:endParaRPr lang="fr-FR" sz="1200" dirty="0"/>
                    </a:p>
                  </a:txBody>
                  <a:tcPr anchor="ctr"/>
                </a:tc>
                <a:tc>
                  <a:txBody>
                    <a:bodyPr/>
                    <a:lstStyle/>
                    <a:p>
                      <a:r>
                        <a:rPr lang="fr-FR" sz="1200" kern="1200" baseline="0" dirty="0" err="1" smtClean="0"/>
                        <a:t>Float</a:t>
                      </a:r>
                      <a:endParaRPr lang="fr-FR" sz="1200" kern="1200" baseline="0" dirty="0">
                        <a:solidFill>
                          <a:schemeClr val="dk1"/>
                        </a:solidFill>
                        <a:latin typeface="+mn-lt"/>
                        <a:ea typeface="+mn-ea"/>
                        <a:cs typeface="+mn-cs"/>
                      </a:endParaRPr>
                    </a:p>
                  </a:txBody>
                  <a:tcPr anchor="ctr"/>
                </a:tc>
                <a:tc>
                  <a:txBody>
                    <a:bodyPr/>
                    <a:lstStyle/>
                    <a:p>
                      <a:r>
                        <a:rPr lang="en-US" sz="1200" kern="1200" baseline="0" dirty="0" smtClean="0"/>
                        <a:t>Production by year by product by new entity</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year</a:t>
                      </a:r>
                      <a:r>
                        <a:rPr lang="fr-FR" sz="1200" baseline="0" dirty="0" smtClean="0"/>
                        <a:t>/Product/</a:t>
                      </a:r>
                      <a:r>
                        <a:rPr lang="fr-FR" sz="1200" baseline="0" dirty="0" err="1" smtClean="0"/>
                        <a:t>Entity</a:t>
                      </a:r>
                      <a:endParaRPr lang="fr-FR" sz="120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smtClean="0"/>
                        <a:t>ProdNew</a:t>
                      </a:r>
                      <a:r>
                        <a:rPr lang="fr-FR" sz="1200" dirty="0" smtClean="0"/>
                        <a:t>[</a:t>
                      </a:r>
                      <a:r>
                        <a:rPr lang="fr-FR" sz="1200" dirty="0" err="1" smtClean="0"/>
                        <a:t>year</a:t>
                      </a:r>
                      <a:r>
                        <a:rPr lang="fr-FR" sz="1200" dirty="0" smtClean="0"/>
                        <a:t>][</a:t>
                      </a:r>
                      <a:r>
                        <a:rPr lang="fr-FR" sz="1200" dirty="0" err="1" smtClean="0"/>
                        <a:t>product</a:t>
                      </a:r>
                      <a:r>
                        <a:rPr lang="fr-FR" sz="1200" dirty="0" smtClean="0"/>
                        <a:t>][</a:t>
                      </a:r>
                      <a:r>
                        <a:rPr lang="fr-FR" sz="1200" dirty="0" err="1" smtClean="0"/>
                        <a:t>entity</a:t>
                      </a:r>
                      <a:r>
                        <a:rPr lang="fr-FR" sz="1200" dirty="0" smtClean="0"/>
                        <a:t>]</a:t>
                      </a:r>
                    </a:p>
                  </a:txBody>
                  <a:tcPr anchor="ctr"/>
                </a:tc>
                <a:extLst>
                  <a:ext uri="{0D108BD9-81ED-4DB2-BD59-A6C34878D82A}">
                    <a16:rowId xmlns:a16="http://schemas.microsoft.com/office/drawing/2014/main" val="25365630"/>
                  </a:ext>
                </a:extLst>
              </a:tr>
              <a:tr h="1142653">
                <a:tc>
                  <a:txBody>
                    <a:bodyPr/>
                    <a:lstStyle/>
                    <a:p>
                      <a:r>
                        <a:rPr lang="fr-FR" sz="1200" dirty="0" err="1" smtClean="0"/>
                        <a:t>Inv</a:t>
                      </a:r>
                      <a:endParaRPr lang="fr-FR" sz="1200" dirty="0"/>
                    </a:p>
                  </a:txBody>
                  <a:tcPr anchor="ctr"/>
                </a:tc>
                <a:tc>
                  <a:txBody>
                    <a:bodyPr/>
                    <a:lstStyle/>
                    <a:p>
                      <a:r>
                        <a:rPr lang="fr-FR" sz="1200" kern="1200" baseline="0" dirty="0" err="1" smtClean="0"/>
                        <a:t>Binary</a:t>
                      </a:r>
                      <a:endParaRPr lang="fr-FR" sz="1200" kern="1200" baseline="0" dirty="0">
                        <a:solidFill>
                          <a:schemeClr val="dk1"/>
                        </a:solidFill>
                        <a:latin typeface="+mn-lt"/>
                        <a:ea typeface="+mn-ea"/>
                        <a:cs typeface="+mn-cs"/>
                      </a:endParaRPr>
                    </a:p>
                  </a:txBody>
                  <a:tcPr anchor="ctr"/>
                </a:tc>
                <a:tc>
                  <a:txBody>
                    <a:bodyPr/>
                    <a:lstStyle/>
                    <a:p>
                      <a:r>
                        <a:rPr lang="en-US" sz="1200" kern="1200" baseline="0" dirty="0" smtClean="0"/>
                        <a:t>Binary variable of investment in an entity during a year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year</a:t>
                      </a:r>
                      <a:r>
                        <a:rPr lang="fr-FR" sz="1200" baseline="0" dirty="0" smtClean="0"/>
                        <a:t> /</a:t>
                      </a:r>
                      <a:r>
                        <a:rPr lang="fr-FR" sz="1200" baseline="0" dirty="0" err="1" smtClean="0"/>
                        <a:t>Entity</a:t>
                      </a:r>
                      <a:endParaRPr lang="fr-FR" sz="120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smtClean="0"/>
                        <a:t>Inv</a:t>
                      </a:r>
                      <a:r>
                        <a:rPr lang="fr-FR" sz="1200" dirty="0" smtClean="0"/>
                        <a:t>[</a:t>
                      </a:r>
                      <a:r>
                        <a:rPr lang="fr-FR" sz="1200" dirty="0" err="1" smtClean="0"/>
                        <a:t>year</a:t>
                      </a:r>
                      <a:r>
                        <a:rPr lang="fr-FR" sz="1200" dirty="0" smtClean="0"/>
                        <a:t>][</a:t>
                      </a:r>
                      <a:r>
                        <a:rPr lang="fr-FR" sz="1200" dirty="0" err="1" smtClean="0"/>
                        <a:t>entity</a:t>
                      </a:r>
                      <a:r>
                        <a:rPr lang="fr-FR" sz="1200" dirty="0" smtClean="0"/>
                        <a:t>]</a:t>
                      </a:r>
                    </a:p>
                  </a:txBody>
                  <a:tcPr anchor="ctr"/>
                </a:tc>
                <a:extLst>
                  <a:ext uri="{0D108BD9-81ED-4DB2-BD59-A6C34878D82A}">
                    <a16:rowId xmlns:a16="http://schemas.microsoft.com/office/drawing/2014/main" val="131237948"/>
                  </a:ext>
                </a:extLst>
              </a:tr>
            </a:tbl>
          </a:graphicData>
        </a:graphic>
      </p:graphicFrame>
    </p:spTree>
    <p:extLst>
      <p:ext uri="{BB962C8B-B14F-4D97-AF65-F5344CB8AC3E}">
        <p14:creationId xmlns:p14="http://schemas.microsoft.com/office/powerpoint/2010/main" val="35984895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18464"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nchor="ctr"/>
          <a:lstStyle/>
          <a:p>
            <a:r>
              <a:rPr lang="fr-FR" sz="2400" dirty="0" err="1"/>
              <a:t>Parameters</a:t>
            </a:r>
            <a:r>
              <a:rPr lang="fr-FR" sz="2400" dirty="0"/>
              <a:t>: </a:t>
            </a:r>
            <a:r>
              <a:rPr lang="fr-FR" sz="2400" dirty="0" err="1"/>
              <a:t>granularity</a:t>
            </a:r>
            <a:r>
              <a:rPr lang="fr-FR" sz="2400" dirty="0"/>
              <a:t> and notation</a:t>
            </a:r>
          </a:p>
        </p:txBody>
      </p:sp>
      <p:graphicFrame>
        <p:nvGraphicFramePr>
          <p:cNvPr id="6" name="Tableau 5"/>
          <p:cNvGraphicFramePr>
            <a:graphicFrameLocks noGrp="1"/>
          </p:cNvGraphicFramePr>
          <p:nvPr>
            <p:extLst>
              <p:ext uri="{D42A27DB-BD31-4B8C-83A1-F6EECF244321}">
                <p14:modId xmlns:p14="http://schemas.microsoft.com/office/powerpoint/2010/main" val="3661831900"/>
              </p:ext>
            </p:extLst>
          </p:nvPr>
        </p:nvGraphicFramePr>
        <p:xfrm>
          <a:off x="1256295" y="1329241"/>
          <a:ext cx="9679411" cy="4741361"/>
        </p:xfrm>
        <a:graphic>
          <a:graphicData uri="http://schemas.openxmlformats.org/drawingml/2006/table">
            <a:tbl>
              <a:tblPr firstRow="1" bandRow="1">
                <a:tableStyleId>{C083E6E3-FA7D-4D7B-A595-EF9225AFEA82}</a:tableStyleId>
              </a:tblPr>
              <a:tblGrid>
                <a:gridCol w="1702359">
                  <a:extLst>
                    <a:ext uri="{9D8B030D-6E8A-4147-A177-3AD203B41FA5}">
                      <a16:colId xmlns:a16="http://schemas.microsoft.com/office/drawing/2014/main" val="20000"/>
                    </a:ext>
                  </a:extLst>
                </a:gridCol>
                <a:gridCol w="3947921">
                  <a:extLst>
                    <a:ext uri="{9D8B030D-6E8A-4147-A177-3AD203B41FA5}">
                      <a16:colId xmlns:a16="http://schemas.microsoft.com/office/drawing/2014/main" val="20001"/>
                    </a:ext>
                  </a:extLst>
                </a:gridCol>
                <a:gridCol w="1525936">
                  <a:extLst>
                    <a:ext uri="{9D8B030D-6E8A-4147-A177-3AD203B41FA5}">
                      <a16:colId xmlns:a16="http://schemas.microsoft.com/office/drawing/2014/main" val="20002"/>
                    </a:ext>
                  </a:extLst>
                </a:gridCol>
                <a:gridCol w="2503195">
                  <a:extLst>
                    <a:ext uri="{9D8B030D-6E8A-4147-A177-3AD203B41FA5}">
                      <a16:colId xmlns:a16="http://schemas.microsoft.com/office/drawing/2014/main" val="2369915918"/>
                    </a:ext>
                  </a:extLst>
                </a:gridCol>
              </a:tblGrid>
              <a:tr h="582829">
                <a:tc>
                  <a:txBody>
                    <a:bodyPr/>
                    <a:lstStyle/>
                    <a:p>
                      <a:pPr algn="ctr"/>
                      <a:r>
                        <a:rPr lang="fr-FR" sz="1200" dirty="0" err="1" smtClean="0"/>
                        <a:t>Parameters</a:t>
                      </a:r>
                      <a:endParaRPr lang="fr-FR" sz="1200" dirty="0"/>
                    </a:p>
                  </a:txBody>
                  <a:tcPr anchor="ctr"/>
                </a:tc>
                <a:tc>
                  <a:txBody>
                    <a:bodyPr/>
                    <a:lstStyle/>
                    <a:p>
                      <a:pPr algn="ctr"/>
                      <a:r>
                        <a:rPr lang="fr-FR" sz="1200" dirty="0" smtClean="0"/>
                        <a:t>Description</a:t>
                      </a:r>
                      <a:endParaRPr lang="fr-FR" sz="1200" dirty="0"/>
                    </a:p>
                  </a:txBody>
                  <a:tcPr anchor="ctr"/>
                </a:tc>
                <a:tc>
                  <a:txBody>
                    <a:bodyPr/>
                    <a:lstStyle/>
                    <a:p>
                      <a:pPr algn="ctr"/>
                      <a:r>
                        <a:rPr lang="fr-FR" sz="1200" dirty="0" err="1" smtClean="0"/>
                        <a:t>Granularity</a:t>
                      </a:r>
                      <a:endParaRPr lang="fr-FR" sz="1200" dirty="0"/>
                    </a:p>
                  </a:txBody>
                  <a:tcPr anchor="ctr"/>
                </a:tc>
                <a:tc>
                  <a:txBody>
                    <a:bodyPr/>
                    <a:lstStyle/>
                    <a:p>
                      <a:pPr algn="ctr"/>
                      <a:r>
                        <a:rPr lang="fr-FR" sz="1200" dirty="0" smtClean="0"/>
                        <a:t>Notation</a:t>
                      </a:r>
                      <a:endParaRPr lang="fr-FR" sz="1200" dirty="0"/>
                    </a:p>
                  </a:txBody>
                  <a:tcPr anchor="ctr"/>
                </a:tc>
                <a:extLst>
                  <a:ext uri="{0D108BD9-81ED-4DB2-BD59-A6C34878D82A}">
                    <a16:rowId xmlns:a16="http://schemas.microsoft.com/office/drawing/2014/main" val="10000"/>
                  </a:ext>
                </a:extLst>
              </a:tr>
              <a:tr h="505085">
                <a:tc>
                  <a:txBody>
                    <a:bodyPr/>
                    <a:lstStyle/>
                    <a:p>
                      <a:r>
                        <a:rPr lang="fr-FR" sz="1200" kern="1200" baseline="0" dirty="0" err="1" smtClean="0"/>
                        <a:t>Demand</a:t>
                      </a:r>
                      <a:endParaRPr lang="fr-FR" sz="1200" kern="1200" baseline="0" dirty="0">
                        <a:solidFill>
                          <a:schemeClr val="dk1"/>
                        </a:solidFill>
                        <a:latin typeface="+mn-lt"/>
                        <a:ea typeface="+mn-ea"/>
                        <a:cs typeface="+mn-cs"/>
                      </a:endParaRPr>
                    </a:p>
                  </a:txBody>
                  <a:tcPr anchor="ctr"/>
                </a:tc>
                <a:tc>
                  <a:txBody>
                    <a:bodyPr/>
                    <a:lstStyle/>
                    <a:p>
                      <a:pPr marL="0" algn="l" defTabSz="914400" rtl="0" eaLnBrk="1" latinLnBrk="0" hangingPunct="1"/>
                      <a:r>
                        <a:rPr lang="en-US" sz="1200" kern="1200" baseline="0" dirty="0" smtClean="0"/>
                        <a:t>Demand by product by year</a:t>
                      </a:r>
                      <a:endParaRPr lang="fr-FR" sz="1200" kern="1200" baseline="0" dirty="0">
                        <a:solidFill>
                          <a:schemeClr val="dk1"/>
                        </a:solidFill>
                        <a:latin typeface="+mn-lt"/>
                        <a:ea typeface="+mn-ea"/>
                        <a:cs typeface="+mn-cs"/>
                      </a:endParaRPr>
                    </a:p>
                  </a:txBody>
                  <a:tcPr anchor="ctr"/>
                </a:tc>
                <a:tc>
                  <a:txBody>
                    <a:bodyPr/>
                    <a:lstStyle/>
                    <a:p>
                      <a:r>
                        <a:rPr lang="fr-FR" sz="1200" dirty="0" smtClean="0"/>
                        <a:t>/</a:t>
                      </a:r>
                      <a:r>
                        <a:rPr lang="fr-FR" sz="1200" dirty="0" err="1" smtClean="0"/>
                        <a:t>Year</a:t>
                      </a:r>
                      <a:r>
                        <a:rPr lang="fr-FR" sz="1200" baseline="0" dirty="0" smtClean="0"/>
                        <a:t> </a:t>
                      </a:r>
                      <a:r>
                        <a:rPr lang="fr-FR" sz="1200" dirty="0" smtClean="0"/>
                        <a:t>/</a:t>
                      </a:r>
                      <a:r>
                        <a:rPr lang="fr-FR" sz="1200" baseline="0" dirty="0" smtClean="0"/>
                        <a:t>Product</a:t>
                      </a:r>
                      <a:endParaRPr lang="fr-FR" sz="1200" dirty="0"/>
                    </a:p>
                  </a:txBody>
                  <a:tcPr anchor="ctr"/>
                </a:tc>
                <a:tc>
                  <a:txBody>
                    <a:bodyPr/>
                    <a:lstStyle/>
                    <a:p>
                      <a:r>
                        <a:rPr lang="fr-FR" sz="1200" dirty="0" err="1" smtClean="0"/>
                        <a:t>Demand</a:t>
                      </a:r>
                      <a:r>
                        <a:rPr lang="fr-FR" sz="1200" dirty="0" smtClean="0"/>
                        <a:t>[</a:t>
                      </a:r>
                      <a:r>
                        <a:rPr lang="fr-FR" sz="1200" dirty="0" err="1" smtClean="0"/>
                        <a:t>year</a:t>
                      </a:r>
                      <a:r>
                        <a:rPr lang="fr-FR" sz="1200" dirty="0" smtClean="0"/>
                        <a:t>][</a:t>
                      </a:r>
                      <a:r>
                        <a:rPr lang="fr-FR" sz="1200" dirty="0" err="1" smtClean="0"/>
                        <a:t>product</a:t>
                      </a:r>
                      <a:r>
                        <a:rPr lang="fr-FR" sz="1200" dirty="0" smtClean="0"/>
                        <a:t>]</a:t>
                      </a:r>
                      <a:endParaRPr lang="fr-FR" sz="1200" dirty="0"/>
                    </a:p>
                  </a:txBody>
                  <a:tcPr anchor="ctr"/>
                </a:tc>
                <a:extLst>
                  <a:ext uri="{0D108BD9-81ED-4DB2-BD59-A6C34878D82A}">
                    <a16:rowId xmlns:a16="http://schemas.microsoft.com/office/drawing/2014/main" val="10001"/>
                  </a:ext>
                </a:extLst>
              </a:tr>
              <a:tr h="505085">
                <a:tc>
                  <a:txBody>
                    <a:bodyPr/>
                    <a:lstStyle/>
                    <a:p>
                      <a:r>
                        <a:rPr lang="fr-FR" sz="1200" kern="1200" baseline="0" dirty="0" err="1" smtClean="0"/>
                        <a:t>Capacity</a:t>
                      </a:r>
                      <a:endParaRPr lang="fr-FR" sz="1200" kern="1200" baseline="0" dirty="0">
                        <a:solidFill>
                          <a:schemeClr val="dk1"/>
                        </a:solidFill>
                        <a:latin typeface="+mn-lt"/>
                        <a:ea typeface="+mn-ea"/>
                        <a:cs typeface="+mn-cs"/>
                      </a:endParaRPr>
                    </a:p>
                  </a:txBody>
                  <a:tcPr anchor="ctr"/>
                </a:tc>
                <a:tc>
                  <a:txBody>
                    <a:bodyPr/>
                    <a:lstStyle/>
                    <a:p>
                      <a:pPr marL="0" algn="l" defTabSz="914400" rtl="0" eaLnBrk="1" latinLnBrk="0" hangingPunct="1"/>
                      <a:r>
                        <a:rPr lang="en-US" sz="1200" kern="1200" baseline="0" dirty="0" smtClean="0"/>
                        <a:t>The capacity of an entity in DAP equivalent</a:t>
                      </a:r>
                    </a:p>
                  </a:txBody>
                  <a:tcPr anchor="ctr"/>
                </a:tc>
                <a:tc>
                  <a:txBody>
                    <a:bodyPr/>
                    <a:lstStyle/>
                    <a:p>
                      <a:r>
                        <a:rPr lang="fr-FR" sz="1200" dirty="0" smtClean="0"/>
                        <a:t>/</a:t>
                      </a:r>
                      <a:r>
                        <a:rPr lang="fr-FR" sz="1200" dirty="0" err="1" smtClean="0"/>
                        <a:t>Entity</a:t>
                      </a:r>
                      <a:r>
                        <a:rPr lang="fr-FR" sz="1200" dirty="0" smtClean="0"/>
                        <a:t>/</a:t>
                      </a:r>
                      <a:r>
                        <a:rPr lang="fr-FR" sz="1200" dirty="0" err="1" smtClean="0"/>
                        <a:t>Year</a:t>
                      </a:r>
                      <a:endParaRPr lang="fr-FR" sz="1200" dirty="0"/>
                    </a:p>
                  </a:txBody>
                  <a:tcPr anchor="ctr"/>
                </a:tc>
                <a:tc>
                  <a:txBody>
                    <a:bodyPr/>
                    <a:lstStyle/>
                    <a:p>
                      <a:r>
                        <a:rPr lang="fr-FR" sz="1200" dirty="0" smtClean="0"/>
                        <a:t>Capa[</a:t>
                      </a:r>
                      <a:r>
                        <a:rPr lang="fr-FR" sz="1200" dirty="0" err="1" smtClean="0"/>
                        <a:t>entity</a:t>
                      </a:r>
                      <a:r>
                        <a:rPr lang="fr-FR" sz="1200" dirty="0" smtClean="0"/>
                        <a:t>][</a:t>
                      </a:r>
                      <a:r>
                        <a:rPr lang="fr-FR" sz="1200" dirty="0" err="1" smtClean="0"/>
                        <a:t>year</a:t>
                      </a:r>
                      <a:r>
                        <a:rPr lang="fr-FR" sz="1200" dirty="0" smtClean="0"/>
                        <a:t>]</a:t>
                      </a:r>
                      <a:endParaRPr lang="fr-FR" sz="1200" dirty="0"/>
                    </a:p>
                  </a:txBody>
                  <a:tcPr anchor="ctr"/>
                </a:tc>
                <a:extLst>
                  <a:ext uri="{0D108BD9-81ED-4DB2-BD59-A6C34878D82A}">
                    <a16:rowId xmlns:a16="http://schemas.microsoft.com/office/drawing/2014/main" val="168417544"/>
                  </a:ext>
                </a:extLst>
              </a:tr>
              <a:tr h="534548">
                <a:tc>
                  <a:txBody>
                    <a:bodyPr/>
                    <a:lstStyle/>
                    <a:p>
                      <a:r>
                        <a:rPr lang="fr-FR" sz="1200" baseline="0" dirty="0" smtClean="0"/>
                        <a:t>Granulation ratio</a:t>
                      </a:r>
                      <a:endParaRPr lang="fr-FR" sz="1200" dirty="0"/>
                    </a:p>
                  </a:txBody>
                  <a:tcPr anchor="ctr"/>
                </a:tc>
                <a:tc>
                  <a:txBody>
                    <a:bodyPr/>
                    <a:lstStyle/>
                    <a:p>
                      <a:r>
                        <a:rPr lang="en-US" sz="1200" kern="1200" baseline="0" dirty="0" smtClean="0"/>
                        <a:t>The granulation ratio of the process by product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/Product/</a:t>
                      </a:r>
                      <a:r>
                        <a:rPr lang="fr-FR" sz="1200" dirty="0" err="1" smtClean="0"/>
                        <a:t>Year</a:t>
                      </a: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t>RatioGranulation</a:t>
                      </a:r>
                      <a:r>
                        <a:rPr lang="fr-FR" sz="1200" dirty="0" smtClean="0"/>
                        <a:t>[</a:t>
                      </a:r>
                      <a:r>
                        <a:rPr lang="fr-FR" sz="1200" dirty="0" err="1" smtClean="0"/>
                        <a:t>product</a:t>
                      </a:r>
                      <a:r>
                        <a:rPr lang="fr-FR" sz="1100" dirty="0" smtClean="0"/>
                        <a:t>][</a:t>
                      </a:r>
                      <a:r>
                        <a:rPr lang="fr-FR" sz="1100" dirty="0" err="1" smtClean="0"/>
                        <a:t>year</a:t>
                      </a:r>
                      <a:r>
                        <a:rPr lang="fr-FR" sz="1100" dirty="0" smtClean="0"/>
                        <a:t>]</a:t>
                      </a:r>
                      <a:endParaRPr lang="fr-FR" sz="1200" dirty="0" smtClean="0"/>
                    </a:p>
                  </a:txBody>
                  <a:tcPr anchor="ctr"/>
                </a:tc>
                <a:extLst>
                  <a:ext uri="{0D108BD9-81ED-4DB2-BD59-A6C34878D82A}">
                    <a16:rowId xmlns:a16="http://schemas.microsoft.com/office/drawing/2014/main" val="10002"/>
                  </a:ext>
                </a:extLst>
              </a:tr>
              <a:tr h="534548">
                <a:tc>
                  <a:txBody>
                    <a:bodyPr/>
                    <a:lstStyle/>
                    <a:p>
                      <a:r>
                        <a:rPr lang="fr-FR" sz="1200" dirty="0" err="1" smtClean="0"/>
                        <a:t>Products</a:t>
                      </a:r>
                      <a:endParaRPr lang="fr-FR" sz="1200" dirty="0"/>
                    </a:p>
                  </a:txBody>
                  <a:tcPr anchor="ctr"/>
                </a:tc>
                <a:tc>
                  <a:txBody>
                    <a:bodyPr/>
                    <a:lstStyle/>
                    <a:p>
                      <a:r>
                        <a:rPr lang="en-US" sz="1200" kern="1200" baseline="0" dirty="0" smtClean="0"/>
                        <a:t>Products that can be produced by an entity</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Entity</a:t>
                      </a: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t>Products</a:t>
                      </a:r>
                      <a:r>
                        <a:rPr lang="fr-FR" sz="1200" dirty="0" smtClean="0"/>
                        <a:t>[</a:t>
                      </a:r>
                      <a:r>
                        <a:rPr lang="fr-FR" sz="1200" dirty="0" err="1" smtClean="0"/>
                        <a:t>entity</a:t>
                      </a:r>
                      <a:r>
                        <a:rPr lang="fr-FR" sz="1200" dirty="0" smtClean="0"/>
                        <a:t>]</a:t>
                      </a:r>
                    </a:p>
                  </a:txBody>
                  <a:tcPr anchor="ctr"/>
                </a:tc>
                <a:extLst>
                  <a:ext uri="{0D108BD9-81ED-4DB2-BD59-A6C34878D82A}">
                    <a16:rowId xmlns:a16="http://schemas.microsoft.com/office/drawing/2014/main" val="708025719"/>
                  </a:ext>
                </a:extLst>
              </a:tr>
              <a:tr h="505085">
                <a:tc>
                  <a:txBody>
                    <a:bodyPr/>
                    <a:lstStyle/>
                    <a:p>
                      <a:r>
                        <a:rPr lang="fr-FR" sz="1200" baseline="0" dirty="0" err="1" smtClean="0"/>
                        <a:t>Capex</a:t>
                      </a:r>
                      <a:endParaRPr lang="fr-FR" sz="1200" baseline="0" dirty="0" smtClean="0"/>
                    </a:p>
                  </a:txBody>
                  <a:tcPr anchor="ctr"/>
                </a:tc>
                <a:tc>
                  <a:txBody>
                    <a:bodyPr/>
                    <a:lstStyle/>
                    <a:p>
                      <a:r>
                        <a:rPr lang="en-US" sz="1200" kern="1200" baseline="0" dirty="0" smtClean="0"/>
                        <a:t>Capex in figures by entity</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Entity</a:t>
                      </a: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t>Capex</a:t>
                      </a:r>
                      <a:r>
                        <a:rPr lang="fr-FR" sz="1200" dirty="0" smtClean="0"/>
                        <a:t>[</a:t>
                      </a:r>
                      <a:r>
                        <a:rPr lang="fr-FR" sz="1200" dirty="0" err="1" smtClean="0"/>
                        <a:t>entity</a:t>
                      </a:r>
                      <a:r>
                        <a:rPr lang="fr-FR" sz="1200" dirty="0" smtClean="0"/>
                        <a:t>]</a:t>
                      </a:r>
                    </a:p>
                  </a:txBody>
                  <a:tcPr anchor="ctr"/>
                </a:tc>
                <a:extLst>
                  <a:ext uri="{0D108BD9-81ED-4DB2-BD59-A6C34878D82A}">
                    <a16:rowId xmlns:a16="http://schemas.microsoft.com/office/drawing/2014/main" val="1711899064"/>
                  </a:ext>
                </a:extLst>
              </a:tr>
              <a:tr h="534548">
                <a:tc>
                  <a:txBody>
                    <a:bodyPr/>
                    <a:lstStyle/>
                    <a:p>
                      <a:r>
                        <a:rPr lang="fr-FR" sz="1200" baseline="0" dirty="0" err="1" smtClean="0"/>
                        <a:t>Capex_y</a:t>
                      </a:r>
                      <a:endParaRPr lang="fr-FR" sz="1200" baseline="0" dirty="0" smtClean="0"/>
                    </a:p>
                  </a:txBody>
                  <a:tcPr anchor="ctr"/>
                </a:tc>
                <a:tc>
                  <a:txBody>
                    <a:bodyPr/>
                    <a:lstStyle/>
                    <a:p>
                      <a:r>
                        <a:rPr lang="en-US" sz="1200" kern="1200" baseline="0" dirty="0" smtClean="0"/>
                        <a:t>The percentage of the capex that must be injected "y" years before going into production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t>/</a:t>
                      </a:r>
                      <a:r>
                        <a:rPr lang="fr-FR" sz="1200" baseline="0" dirty="0" err="1" smtClean="0"/>
                        <a:t>Entity</a:t>
                      </a: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t>Capex_y</a:t>
                      </a:r>
                      <a:r>
                        <a:rPr lang="fr-FR" sz="1200" dirty="0" smtClean="0"/>
                        <a:t>[</a:t>
                      </a:r>
                      <a:r>
                        <a:rPr lang="fr-FR" sz="1200" dirty="0" err="1" smtClean="0"/>
                        <a:t>entity</a:t>
                      </a:r>
                      <a:r>
                        <a:rPr lang="fr-FR" sz="1200" dirty="0" smtClean="0"/>
                        <a:t>]</a:t>
                      </a:r>
                    </a:p>
                  </a:txBody>
                  <a:tcPr anchor="ctr"/>
                </a:tc>
                <a:extLst>
                  <a:ext uri="{0D108BD9-81ED-4DB2-BD59-A6C34878D82A}">
                    <a16:rowId xmlns:a16="http://schemas.microsoft.com/office/drawing/2014/main" val="2168215107"/>
                  </a:ext>
                </a:extLst>
              </a:tr>
              <a:tr h="534548">
                <a:tc>
                  <a:txBody>
                    <a:bodyPr/>
                    <a:lstStyle/>
                    <a:p>
                      <a:r>
                        <a:rPr lang="fr-FR" sz="1200" baseline="0" dirty="0" err="1" smtClean="0"/>
                        <a:t>Opex</a:t>
                      </a:r>
                      <a:endParaRPr lang="fr-FR" sz="1200" baseline="0" dirty="0" smtClean="0"/>
                    </a:p>
                  </a:txBody>
                  <a:tcPr anchor="ctr"/>
                </a:tc>
                <a:tc>
                  <a:txBody>
                    <a:bodyPr/>
                    <a:lstStyle/>
                    <a:p>
                      <a:r>
                        <a:rPr lang="en-US" sz="1200" kern="1200" baseline="0" dirty="0" smtClean="0"/>
                        <a:t>Operational cost per </a:t>
                      </a:r>
                      <a:r>
                        <a:rPr lang="en-US" sz="1200" kern="1200" baseline="0" dirty="0" err="1" smtClean="0"/>
                        <a:t>tonne</a:t>
                      </a:r>
                      <a:r>
                        <a:rPr lang="en-US" sz="1200" kern="1200" baseline="0" dirty="0" smtClean="0"/>
                        <a:t> per entity by product</a:t>
                      </a:r>
                      <a:endParaRPr lang="fr-FR" sz="120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Entity</a:t>
                      </a:r>
                      <a:r>
                        <a:rPr lang="fr-FR" sz="1200" dirty="0" smtClean="0"/>
                        <a:t>/Product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err="1" smtClean="0"/>
                        <a:t>Opex</a:t>
                      </a:r>
                      <a:r>
                        <a:rPr lang="fr-FR" sz="1200" dirty="0" smtClean="0"/>
                        <a:t>[</a:t>
                      </a:r>
                      <a:r>
                        <a:rPr lang="fr-FR" sz="1200" dirty="0" err="1" smtClean="0"/>
                        <a:t>entity</a:t>
                      </a:r>
                      <a:r>
                        <a:rPr lang="fr-FR" sz="1200" dirty="0" smtClean="0"/>
                        <a:t>][</a:t>
                      </a:r>
                      <a:r>
                        <a:rPr lang="fr-FR" sz="1200" dirty="0" err="1" smtClean="0"/>
                        <a:t>product</a:t>
                      </a:r>
                      <a:r>
                        <a:rPr lang="fr-FR" sz="1200" dirty="0" smtClean="0"/>
                        <a:t>]</a:t>
                      </a:r>
                    </a:p>
                  </a:txBody>
                  <a:tcPr anchor="ctr"/>
                </a:tc>
                <a:extLst>
                  <a:ext uri="{0D108BD9-81ED-4DB2-BD59-A6C34878D82A}">
                    <a16:rowId xmlns:a16="http://schemas.microsoft.com/office/drawing/2014/main" val="2247313295"/>
                  </a:ext>
                </a:extLst>
              </a:tr>
              <a:tr h="505085">
                <a:tc>
                  <a:txBody>
                    <a:bodyPr/>
                    <a:lstStyle/>
                    <a:p>
                      <a:r>
                        <a:rPr lang="fr-FR" sz="1200" baseline="0" dirty="0" smtClean="0"/>
                        <a:t>WACC</a:t>
                      </a:r>
                    </a:p>
                  </a:txBody>
                  <a:tcPr anchor="ctr"/>
                </a:tc>
                <a:tc>
                  <a:txBody>
                    <a:bodyPr/>
                    <a:lstStyle/>
                    <a:p>
                      <a:r>
                        <a:rPr lang="fr-FR" sz="1200" kern="1200" baseline="0" dirty="0" smtClean="0"/>
                        <a:t>The discount rate</a:t>
                      </a:r>
                      <a:endParaRPr lang="fr-FR" sz="120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WACC</a:t>
                      </a:r>
                    </a:p>
                  </a:txBody>
                  <a:tcPr anchor="ctr"/>
                </a:tc>
                <a:extLst>
                  <a:ext uri="{0D108BD9-81ED-4DB2-BD59-A6C34878D82A}">
                    <a16:rowId xmlns:a16="http://schemas.microsoft.com/office/drawing/2014/main" val="1793111083"/>
                  </a:ext>
                </a:extLst>
              </a:tr>
            </a:tbl>
          </a:graphicData>
        </a:graphic>
      </p:graphicFrame>
    </p:spTree>
    <p:extLst>
      <p:ext uri="{BB962C8B-B14F-4D97-AF65-F5344CB8AC3E}">
        <p14:creationId xmlns:p14="http://schemas.microsoft.com/office/powerpoint/2010/main" val="3019506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19484" name="Diapositive think-cell" r:id="rId11" imgW="473" imgH="473" progId="TCLayout.ActiveDocument.1">
                  <p:embed/>
                </p:oleObj>
              </mc:Choice>
              <mc:Fallback>
                <p:oleObj name="Diapositive think-cell" r:id="rId11" imgW="473" imgH="473" progId="TCLayout.ActiveDocument.1">
                  <p:embed/>
                  <p:pic>
                    <p:nvPicPr>
                      <p:cNvPr id="0" name=""/>
                      <p:cNvPicPr/>
                      <p:nvPr/>
                    </p:nvPicPr>
                    <p:blipFill>
                      <a:blip r:embed="rId12"/>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nchor="ctr"/>
          <a:lstStyle/>
          <a:p>
            <a:r>
              <a:rPr lang="en-US" sz="2400" dirty="0"/>
              <a:t>The model satisfies the demand while minimizing the cost</a:t>
            </a:r>
          </a:p>
        </p:txBody>
      </p:sp>
      <p:sp>
        <p:nvSpPr>
          <p:cNvPr id="7" name="Rectangle 6"/>
          <p:cNvSpPr/>
          <p:nvPr/>
        </p:nvSpPr>
        <p:spPr>
          <a:xfrm rot="16200000">
            <a:off x="-99065" y="2051236"/>
            <a:ext cx="2577313" cy="57476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400" b="1" dirty="0" err="1" smtClean="0">
                <a:solidFill>
                  <a:schemeClr val="tx1"/>
                </a:solidFill>
              </a:rPr>
              <a:t>Costs</a:t>
            </a:r>
            <a:endParaRPr lang="fr-FR" sz="1400" b="1" dirty="0">
              <a:solidFill>
                <a:schemeClr val="tx1"/>
              </a:solidFill>
            </a:endParaRPr>
          </a:p>
        </p:txBody>
      </p:sp>
      <p:sp>
        <p:nvSpPr>
          <p:cNvPr id="8" name="Rectangle 7"/>
          <p:cNvSpPr/>
          <p:nvPr/>
        </p:nvSpPr>
        <p:spPr>
          <a:xfrm>
            <a:off x="1954991" y="1051941"/>
            <a:ext cx="1643421" cy="720000"/>
          </a:xfrm>
          <a:prstGeom prst="rect">
            <a:avLst/>
          </a:prstGeom>
          <a:solidFill>
            <a:srgbClr val="51754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en-US" sz="1200" b="1" dirty="0">
                <a:solidFill>
                  <a:schemeClr val="bg1"/>
                </a:solidFill>
              </a:rPr>
              <a:t>Operational costs of the existing</a:t>
            </a:r>
            <a:endParaRPr lang="fr-FR" sz="1200" b="1" dirty="0">
              <a:solidFill>
                <a:schemeClr val="bg1"/>
              </a:solidFill>
            </a:endParaRPr>
          </a:p>
        </p:txBody>
      </p:sp>
      <p:sp>
        <p:nvSpPr>
          <p:cNvPr id="9" name="Rectangle 8"/>
          <p:cNvSpPr/>
          <p:nvPr/>
        </p:nvSpPr>
        <p:spPr>
          <a:xfrm>
            <a:off x="1954991" y="1979923"/>
            <a:ext cx="1643421" cy="720000"/>
          </a:xfrm>
          <a:prstGeom prst="rect">
            <a:avLst/>
          </a:prstGeom>
          <a:solidFill>
            <a:srgbClr val="90B29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err="1">
                <a:solidFill>
                  <a:schemeClr val="bg1"/>
                </a:solidFill>
              </a:rPr>
              <a:t>Operational</a:t>
            </a:r>
            <a:r>
              <a:rPr lang="fr-FR" sz="1200" b="1" dirty="0">
                <a:solidFill>
                  <a:schemeClr val="bg1"/>
                </a:solidFill>
              </a:rPr>
              <a:t> </a:t>
            </a:r>
            <a:r>
              <a:rPr lang="fr-FR" sz="1200" b="1" dirty="0" err="1">
                <a:solidFill>
                  <a:schemeClr val="bg1"/>
                </a:solidFill>
              </a:rPr>
              <a:t>costs</a:t>
            </a:r>
            <a:r>
              <a:rPr lang="fr-FR" sz="1200" b="1" dirty="0">
                <a:solidFill>
                  <a:schemeClr val="bg1"/>
                </a:solidFill>
              </a:rPr>
              <a:t> of news</a:t>
            </a:r>
          </a:p>
        </p:txBody>
      </p:sp>
      <p:sp>
        <p:nvSpPr>
          <p:cNvPr id="12" name="ZoneTexte 11"/>
          <p:cNvSpPr txBox="1"/>
          <p:nvPr/>
        </p:nvSpPr>
        <p:spPr>
          <a:xfrm>
            <a:off x="3678802" y="1049963"/>
            <a:ext cx="2160000" cy="72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Operational cost of production of the existing</a:t>
            </a:r>
            <a:endParaRPr lang="fr-FR" sz="1200" dirty="0"/>
          </a:p>
        </p:txBody>
      </p:sp>
      <p:sp>
        <p:nvSpPr>
          <p:cNvPr id="13" name="ZoneTexte 12"/>
          <p:cNvSpPr txBox="1"/>
          <p:nvPr/>
        </p:nvSpPr>
        <p:spPr>
          <a:xfrm>
            <a:off x="3678802" y="1979923"/>
            <a:ext cx="2160000" cy="72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Operational cost of new entities</a:t>
            </a:r>
            <a:endParaRPr lang="fr-FR" sz="1200" dirty="0"/>
          </a:p>
        </p:txBody>
      </p:sp>
      <p:sp>
        <p:nvSpPr>
          <p:cNvPr id="15" name="Flèche vers le bas 14"/>
          <p:cNvSpPr/>
          <p:nvPr/>
        </p:nvSpPr>
        <p:spPr>
          <a:xfrm rot="16200000">
            <a:off x="6551505" y="2198786"/>
            <a:ext cx="555698" cy="435754"/>
          </a:xfrm>
          <a:prstGeom prst="downArrow">
            <a:avLst/>
          </a:prstGeom>
          <a:solidFill>
            <a:srgbClr val="E2E2E2"/>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200" b="1" dirty="0" err="1">
              <a:solidFill>
                <a:schemeClr val="tx1"/>
              </a:solidFill>
            </a:endParaRPr>
          </a:p>
        </p:txBody>
      </p:sp>
      <p:sp>
        <p:nvSpPr>
          <p:cNvPr id="16" name="Rectangle 15"/>
          <p:cNvSpPr/>
          <p:nvPr/>
        </p:nvSpPr>
        <p:spPr>
          <a:xfrm>
            <a:off x="7285887" y="2078195"/>
            <a:ext cx="3287199" cy="676936"/>
          </a:xfrm>
          <a:prstGeom prst="rect">
            <a:avLst/>
          </a:prstGeom>
          <a:ln/>
        </p:spPr>
        <p:style>
          <a:lnRef idx="2">
            <a:schemeClr val="accent2"/>
          </a:lnRef>
          <a:fillRef idx="1">
            <a:schemeClr val="lt1"/>
          </a:fillRef>
          <a:effectRef idx="0">
            <a:schemeClr val="accent2"/>
          </a:effectRef>
          <a:fontRef idx="minor">
            <a:schemeClr val="dk1"/>
          </a:fontRef>
        </p:style>
        <p:txBody>
          <a:bodyPr tIns="90000" bIns="90000" rtlCol="0" anchor="ctr"/>
          <a:lstStyle/>
          <a:p>
            <a:pPr algn="ctr"/>
            <a:r>
              <a:rPr lang="en-US" sz="1400" b="1" dirty="0">
                <a:solidFill>
                  <a:schemeClr val="tx1"/>
                </a:solidFill>
              </a:rPr>
              <a:t>Objective function: </a:t>
            </a:r>
            <a:r>
              <a:rPr lang="en-US" sz="1400" b="1" dirty="0">
                <a:solidFill>
                  <a:srgbClr val="548235"/>
                </a:solidFill>
              </a:rPr>
              <a:t>Minimize the total discounted cost</a:t>
            </a:r>
            <a:endParaRPr lang="fr-FR" sz="1400" b="1" dirty="0">
              <a:solidFill>
                <a:srgbClr val="548235"/>
              </a:solidFill>
            </a:endParaRPr>
          </a:p>
        </p:txBody>
      </p:sp>
      <p:sp>
        <p:nvSpPr>
          <p:cNvPr id="28" name="Oval 2"/>
          <p:cNvSpPr>
            <a:spLocks noChangeAspect="1" noChangeArrowheads="1"/>
          </p:cNvSpPr>
          <p:nvPr>
            <p:custDataLst>
              <p:tags r:id="rId4"/>
            </p:custDataLst>
          </p:nvPr>
        </p:nvSpPr>
        <p:spPr bwMode="gray">
          <a:xfrm>
            <a:off x="1608487" y="1276941"/>
            <a:ext cx="269931" cy="270000"/>
          </a:xfrm>
          <a:prstGeom prst="ellipse">
            <a:avLst/>
          </a:prstGeom>
          <a:solidFill>
            <a:srgbClr val="51754B"/>
          </a:solidFill>
          <a:ln w="9525" algn="ctr">
            <a:solidFill>
              <a:srgbClr val="51754B"/>
            </a:solidFill>
            <a:round/>
            <a:headEnd/>
            <a:tailEnd/>
          </a:ln>
          <a:effectLst/>
        </p:spPr>
        <p:txBody>
          <a:bodyPr wrap="none" lIns="0" tIns="0" rIns="0" bIns="0" anchor="ctr"/>
          <a:lstStyle/>
          <a:p>
            <a:pPr algn="ctr"/>
            <a:r>
              <a:rPr lang="fr-FR" sz="1200" b="1" dirty="0">
                <a:solidFill>
                  <a:schemeClr val="bg1"/>
                </a:solidFill>
                <a:latin typeface="Verdana"/>
                <a:sym typeface="Verdana"/>
              </a:rPr>
              <a:t>1</a:t>
            </a:r>
          </a:p>
        </p:txBody>
      </p:sp>
      <p:sp>
        <p:nvSpPr>
          <p:cNvPr id="29" name="Oval 3"/>
          <p:cNvSpPr>
            <a:spLocks noChangeAspect="1" noChangeArrowheads="1"/>
          </p:cNvSpPr>
          <p:nvPr>
            <p:custDataLst>
              <p:tags r:id="rId5"/>
            </p:custDataLst>
          </p:nvPr>
        </p:nvSpPr>
        <p:spPr bwMode="gray">
          <a:xfrm>
            <a:off x="1608487" y="2204923"/>
            <a:ext cx="269931" cy="270000"/>
          </a:xfrm>
          <a:prstGeom prst="ellipse">
            <a:avLst/>
          </a:prstGeom>
          <a:solidFill>
            <a:srgbClr val="90B29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2</a:t>
            </a:r>
          </a:p>
        </p:txBody>
      </p:sp>
      <p:sp>
        <p:nvSpPr>
          <p:cNvPr id="34" name="Rectangle 33"/>
          <p:cNvSpPr/>
          <p:nvPr/>
        </p:nvSpPr>
        <p:spPr>
          <a:xfrm>
            <a:off x="1954991" y="2907276"/>
            <a:ext cx="1643421" cy="720000"/>
          </a:xfrm>
          <a:prstGeom prst="rect">
            <a:avLst/>
          </a:prstGeom>
          <a:solidFill>
            <a:srgbClr val="E1ECBB"/>
          </a:solidFill>
          <a:ln w="9525">
            <a:solidFill>
              <a:srgbClr val="E1ECBB"/>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rPr>
              <a:t>Investment </a:t>
            </a:r>
            <a:r>
              <a:rPr lang="fr-FR" sz="1200" b="1" dirty="0" err="1">
                <a:solidFill>
                  <a:schemeClr val="bg1"/>
                </a:solidFill>
              </a:rPr>
              <a:t>costs</a:t>
            </a:r>
            <a:endParaRPr lang="fr-FR" sz="1200" b="1" dirty="0">
              <a:solidFill>
                <a:schemeClr val="bg1"/>
              </a:solidFill>
            </a:endParaRPr>
          </a:p>
        </p:txBody>
      </p:sp>
      <p:sp>
        <p:nvSpPr>
          <p:cNvPr id="39" name="ZoneTexte 38"/>
          <p:cNvSpPr txBox="1"/>
          <p:nvPr/>
        </p:nvSpPr>
        <p:spPr>
          <a:xfrm>
            <a:off x="3678802" y="2907276"/>
            <a:ext cx="2160000" cy="72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Investment cost of new entities</a:t>
            </a:r>
            <a:endParaRPr lang="fr-FR" sz="1200" dirty="0"/>
          </a:p>
        </p:txBody>
      </p:sp>
      <p:sp>
        <p:nvSpPr>
          <p:cNvPr id="40" name="Oval 3"/>
          <p:cNvSpPr>
            <a:spLocks noChangeAspect="1" noChangeArrowheads="1"/>
          </p:cNvSpPr>
          <p:nvPr>
            <p:custDataLst>
              <p:tags r:id="rId6"/>
            </p:custDataLst>
          </p:nvPr>
        </p:nvSpPr>
        <p:spPr bwMode="gray">
          <a:xfrm>
            <a:off x="1608487" y="3132276"/>
            <a:ext cx="269931" cy="270000"/>
          </a:xfrm>
          <a:prstGeom prst="ellipse">
            <a:avLst/>
          </a:prstGeom>
          <a:solidFill>
            <a:srgbClr val="E1ECBB"/>
          </a:solidFill>
          <a:ln w="9525">
            <a:solidFill>
              <a:srgbClr val="E1ECBB"/>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3</a:t>
            </a:r>
          </a:p>
        </p:txBody>
      </p:sp>
      <p:grpSp>
        <p:nvGrpSpPr>
          <p:cNvPr id="4" name="Groupe 3"/>
          <p:cNvGrpSpPr/>
          <p:nvPr/>
        </p:nvGrpSpPr>
        <p:grpSpPr>
          <a:xfrm>
            <a:off x="705619" y="3976292"/>
            <a:ext cx="10908777" cy="2409289"/>
            <a:chOff x="1377867" y="4177859"/>
            <a:chExt cx="9554861" cy="2110266"/>
          </a:xfrm>
        </p:grpSpPr>
        <p:sp>
          <p:nvSpPr>
            <p:cNvPr id="35" name="Rectangle 34"/>
            <p:cNvSpPr/>
            <p:nvPr/>
          </p:nvSpPr>
          <p:spPr>
            <a:xfrm>
              <a:off x="9370141" y="4177859"/>
              <a:ext cx="1560326" cy="689628"/>
            </a:xfrm>
            <a:prstGeom prst="rect">
              <a:avLst/>
            </a:prstGeom>
            <a:solidFill>
              <a:srgbClr val="51754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en-US" sz="1200" b="1" dirty="0">
                  <a:solidFill>
                    <a:schemeClr val="bg1"/>
                  </a:solidFill>
                </a:rPr>
                <a:t>Operational costs of the existing</a:t>
              </a:r>
              <a:endParaRPr lang="fr-FR" sz="1200" b="1" dirty="0">
                <a:solidFill>
                  <a:schemeClr val="bg1"/>
                </a:solidFill>
              </a:endParaRPr>
            </a:p>
          </p:txBody>
        </p:sp>
        <p:sp>
          <p:nvSpPr>
            <p:cNvPr id="36" name="Rectangle 35"/>
            <p:cNvSpPr/>
            <p:nvPr/>
          </p:nvSpPr>
          <p:spPr>
            <a:xfrm>
              <a:off x="9369948" y="4919694"/>
              <a:ext cx="1562780" cy="653881"/>
            </a:xfrm>
            <a:prstGeom prst="rect">
              <a:avLst/>
            </a:prstGeom>
            <a:solidFill>
              <a:srgbClr val="90B29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err="1">
                  <a:solidFill>
                    <a:schemeClr val="bg1"/>
                  </a:solidFill>
                </a:rPr>
                <a:t>Operational</a:t>
              </a:r>
              <a:r>
                <a:rPr lang="fr-FR" sz="1200" b="1" dirty="0">
                  <a:solidFill>
                    <a:schemeClr val="bg1"/>
                  </a:solidFill>
                </a:rPr>
                <a:t> </a:t>
              </a:r>
              <a:r>
                <a:rPr lang="fr-FR" sz="1200" b="1" dirty="0" err="1">
                  <a:solidFill>
                    <a:schemeClr val="bg1"/>
                  </a:solidFill>
                </a:rPr>
                <a:t>costs</a:t>
              </a:r>
              <a:r>
                <a:rPr lang="fr-FR" sz="1200" b="1" dirty="0">
                  <a:solidFill>
                    <a:schemeClr val="bg1"/>
                  </a:solidFill>
                </a:rPr>
                <a:t> of news</a:t>
              </a:r>
            </a:p>
          </p:txBody>
        </p:sp>
        <p:sp>
          <p:nvSpPr>
            <p:cNvPr id="37" name="Rectangle 36"/>
            <p:cNvSpPr/>
            <p:nvPr/>
          </p:nvSpPr>
          <p:spPr>
            <a:xfrm>
              <a:off x="9369948" y="5625781"/>
              <a:ext cx="1562780" cy="653881"/>
            </a:xfrm>
            <a:prstGeom prst="rect">
              <a:avLst/>
            </a:prstGeom>
            <a:solidFill>
              <a:srgbClr val="E1ECBB"/>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rPr>
                <a:t>Investment </a:t>
              </a:r>
              <a:r>
                <a:rPr lang="fr-FR" sz="1200" b="1" dirty="0" err="1">
                  <a:solidFill>
                    <a:schemeClr val="bg1"/>
                  </a:solidFill>
                </a:rPr>
                <a:t>costs</a:t>
              </a:r>
              <a:endParaRPr lang="fr-FR" sz="1200" b="1" dirty="0">
                <a:solidFill>
                  <a:schemeClr val="bg1"/>
                </a:solidFill>
              </a:endParaRPr>
            </a:p>
          </p:txBody>
        </p:sp>
        <p:grpSp>
          <p:nvGrpSpPr>
            <p:cNvPr id="3" name="Groupe 2"/>
            <p:cNvGrpSpPr/>
            <p:nvPr/>
          </p:nvGrpSpPr>
          <p:grpSpPr>
            <a:xfrm>
              <a:off x="1377867" y="4177861"/>
              <a:ext cx="7762899" cy="2110264"/>
              <a:chOff x="1377867" y="4177861"/>
              <a:chExt cx="7762899" cy="2110264"/>
            </a:xfrm>
          </p:grpSpPr>
          <mc:AlternateContent xmlns:mc="http://schemas.openxmlformats.org/markup-compatibility/2006" xmlns:a14="http://schemas.microsoft.com/office/drawing/2010/main">
            <mc:Choice Requires="a14">
              <p:sp>
                <p:nvSpPr>
                  <p:cNvPr id="17" name="Accolades 16"/>
                  <p:cNvSpPr/>
                  <p:nvPr/>
                </p:nvSpPr>
                <p:spPr>
                  <a:xfrm rot="16200000">
                    <a:off x="5072988" y="960725"/>
                    <a:ext cx="689626" cy="7123898"/>
                  </a:xfrm>
                  <a:prstGeom prst="bracePair">
                    <a:avLst/>
                  </a:prstGeom>
                  <a:ln>
                    <a:solidFill>
                      <a:srgbClr val="51754B"/>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200" dirty="0"/>
                      <a:t> ∑ </a:t>
                    </a:r>
                    <a:r>
                      <a:rPr lang="fr-FR" sz="1200" dirty="0" smtClean="0"/>
                      <a:t>[</a:t>
                    </a:r>
                    <a:r>
                      <a:rPr lang="fr-FR" sz="1200" dirty="0" err="1" smtClean="0"/>
                      <a:t>year</a:t>
                    </a:r>
                    <a:r>
                      <a:rPr lang="fr-FR" sz="1200" dirty="0" smtClean="0"/>
                      <a:t>, </a:t>
                    </a:r>
                    <a:r>
                      <a:rPr lang="fr-FR" sz="1200" dirty="0" err="1" smtClean="0"/>
                      <a:t>product</a:t>
                    </a:r>
                    <a:r>
                      <a:rPr lang="fr-FR" sz="1200" dirty="0"/>
                      <a:t>, </a:t>
                    </a:r>
                    <a:r>
                      <a:rPr lang="fr-FR" sz="1200" dirty="0" err="1" smtClean="0"/>
                      <a:t>entity</a:t>
                    </a:r>
                    <a:r>
                      <a:rPr lang="fr-FR" sz="1200" dirty="0" smtClean="0"/>
                      <a:t>] </a:t>
                    </a:r>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rPr>
                              <m:t>1</m:t>
                            </m:r>
                          </m:num>
                          <m:den>
                            <m:sSup>
                              <m:sSupPr>
                                <m:ctrlPr>
                                  <a:rPr lang="fr-FR" sz="1200" i="1">
                                    <a:latin typeface="Cambria Math" panose="02040503050406030204" pitchFamily="18" charset="0"/>
                                  </a:rPr>
                                </m:ctrlPr>
                              </m:sSupPr>
                              <m:e>
                                <m:r>
                                  <a:rPr lang="fr-FR" sz="1200" i="1">
                                    <a:latin typeface="Cambria Math" panose="02040503050406030204" pitchFamily="18" charset="0"/>
                                  </a:rPr>
                                  <m:t>(1+</m:t>
                                </m:r>
                                <m:r>
                                  <a:rPr lang="fr-FR" sz="1200" i="1">
                                    <a:latin typeface="Cambria Math" panose="02040503050406030204" pitchFamily="18" charset="0"/>
                                  </a:rPr>
                                  <m:t>𝑊𝐴𝐶𝐶</m:t>
                                </m:r>
                                <m:r>
                                  <a:rPr lang="fr-FR" sz="1200" i="1">
                                    <a:latin typeface="Cambria Math" panose="02040503050406030204" pitchFamily="18" charset="0"/>
                                  </a:rPr>
                                  <m:t>)</m:t>
                                </m:r>
                              </m:e>
                              <m:sup>
                                <m:r>
                                  <a:rPr lang="fr-FR" sz="1200" i="1">
                                    <a:latin typeface="Cambria Math" panose="02040503050406030204" pitchFamily="18" charset="0"/>
                                  </a:rPr>
                                  <m:t>𝑎𝑛𝑛</m:t>
                                </m:r>
                                <m:r>
                                  <a:rPr lang="fr-FR" sz="1200" i="1">
                                    <a:latin typeface="Cambria Math" panose="02040503050406030204" pitchFamily="18" charset="0"/>
                                  </a:rPr>
                                  <m:t>é</m:t>
                                </m:r>
                                <m:r>
                                  <a:rPr lang="fr-FR" sz="1200" i="1">
                                    <a:latin typeface="Cambria Math" panose="02040503050406030204" pitchFamily="18" charset="0"/>
                                  </a:rPr>
                                  <m:t>𝑒</m:t>
                                </m:r>
                              </m:sup>
                            </m:sSup>
                          </m:den>
                        </m:f>
                      </m:oMath>
                    </a14:m>
                    <a:r>
                      <a:rPr lang="fr-FR" sz="1200" dirty="0"/>
                      <a:t> (</a:t>
                    </a:r>
                    <a:r>
                      <a:rPr lang="fr-FR" sz="1200" b="1" dirty="0" err="1" smtClean="0"/>
                      <a:t>ProdExist</a:t>
                    </a:r>
                    <a:r>
                      <a:rPr lang="fr-FR" sz="1200" dirty="0" smtClean="0"/>
                      <a:t>[</a:t>
                    </a:r>
                    <a:r>
                      <a:rPr lang="fr-FR" sz="1200" dirty="0" err="1" smtClean="0"/>
                      <a:t>year</a:t>
                    </a:r>
                    <a:r>
                      <a:rPr lang="fr-FR" sz="1200" dirty="0" smtClean="0"/>
                      <a:t>][</a:t>
                    </a:r>
                    <a:r>
                      <a:rPr lang="fr-FR" sz="1200" dirty="0" err="1" smtClean="0"/>
                      <a:t>product</a:t>
                    </a:r>
                    <a:r>
                      <a:rPr lang="fr-FR" sz="1200" dirty="0"/>
                      <a:t>][</a:t>
                    </a:r>
                    <a:r>
                      <a:rPr lang="fr-FR" sz="1200" dirty="0" err="1" smtClean="0"/>
                      <a:t>entity</a:t>
                    </a:r>
                    <a:r>
                      <a:rPr lang="fr-FR" sz="1200" dirty="0" smtClean="0"/>
                      <a:t>] </a:t>
                    </a:r>
                    <a:r>
                      <a:rPr lang="fr-FR" sz="1200" dirty="0"/>
                      <a:t>x </a:t>
                    </a:r>
                    <a:r>
                      <a:rPr lang="fr-FR" sz="1200" b="1" dirty="0" err="1" smtClean="0"/>
                      <a:t>Opex</a:t>
                    </a:r>
                    <a:r>
                      <a:rPr lang="fr-FR" sz="1200" dirty="0" smtClean="0"/>
                      <a:t>[</a:t>
                    </a:r>
                    <a:r>
                      <a:rPr lang="fr-FR" sz="1200" dirty="0" err="1" smtClean="0"/>
                      <a:t>entity</a:t>
                    </a:r>
                    <a:r>
                      <a:rPr lang="fr-FR" sz="1200" dirty="0" smtClean="0"/>
                      <a:t>][</a:t>
                    </a:r>
                    <a:r>
                      <a:rPr lang="fr-FR" sz="1200" dirty="0" err="1" smtClean="0"/>
                      <a:t>product</a:t>
                    </a:r>
                    <a:r>
                      <a:rPr lang="fr-FR" sz="1200" dirty="0"/>
                      <a:t>]) </a:t>
                    </a:r>
                  </a:p>
                </p:txBody>
              </p:sp>
            </mc:Choice>
            <mc:Fallback xmlns="">
              <p:sp>
                <p:nvSpPr>
                  <p:cNvPr id="17" name="Accolades 16"/>
                  <p:cNvSpPr>
                    <a:spLocks noRot="1" noChangeAspect="1" noMove="1" noResize="1" noEditPoints="1" noAdjustHandles="1" noChangeArrowheads="1" noChangeShapeType="1" noTextEdit="1"/>
                  </p:cNvSpPr>
                  <p:nvPr/>
                </p:nvSpPr>
                <p:spPr>
                  <a:xfrm rot="16200000">
                    <a:off x="5072988" y="960725"/>
                    <a:ext cx="689626" cy="7123898"/>
                  </a:xfrm>
                  <a:prstGeom prst="bracePair">
                    <a:avLst/>
                  </a:prstGeom>
                  <a:blipFill rotWithShape="0">
                    <a:blip r:embed="rId13"/>
                    <a:stretch>
                      <a:fillRect/>
                    </a:stretch>
                  </a:blipFill>
                  <a:ln>
                    <a:solidFill>
                      <a:srgbClr val="51754B"/>
                    </a:solidFill>
                  </a:ln>
                </p:spPr>
                <p:txBody>
                  <a:bodyPr/>
                  <a:lstStyle/>
                  <a:p>
                    <a:r>
                      <a:rPr lang="fr-FR">
                        <a:noFill/>
                      </a:rPr>
                      <a:t> </a:t>
                    </a:r>
                  </a:p>
                </p:txBody>
              </p:sp>
            </mc:Fallback>
          </mc:AlternateContent>
          <p:sp>
            <p:nvSpPr>
              <p:cNvPr id="31" name="Oval 2"/>
              <p:cNvSpPr>
                <a:spLocks noChangeAspect="1" noChangeArrowheads="1"/>
              </p:cNvSpPr>
              <p:nvPr>
                <p:custDataLst>
                  <p:tags r:id="rId7"/>
                </p:custDataLst>
              </p:nvPr>
            </p:nvSpPr>
            <p:spPr bwMode="gray">
              <a:xfrm>
                <a:off x="1379071" y="4387673"/>
                <a:ext cx="269931" cy="270000"/>
              </a:xfrm>
              <a:prstGeom prst="ellipse">
                <a:avLst/>
              </a:prstGeom>
              <a:solidFill>
                <a:srgbClr val="51754B"/>
              </a:solidFill>
              <a:ln w="9525" algn="ctr">
                <a:solidFill>
                  <a:srgbClr val="51754B"/>
                </a:solidFill>
                <a:round/>
                <a:headEnd/>
                <a:tailEnd/>
              </a:ln>
              <a:effectLst/>
            </p:spPr>
            <p:txBody>
              <a:bodyPr wrap="none" lIns="0" tIns="0" rIns="0" bIns="0" anchor="ctr"/>
              <a:lstStyle/>
              <a:p>
                <a:pPr algn="ctr"/>
                <a:r>
                  <a:rPr lang="fr-FR" sz="1200" b="1" dirty="0">
                    <a:solidFill>
                      <a:schemeClr val="bg1"/>
                    </a:solidFill>
                    <a:latin typeface="Verdana"/>
                    <a:sym typeface="Verdana"/>
                  </a:rPr>
                  <a:t>1</a:t>
                </a:r>
              </a:p>
            </p:txBody>
          </p:sp>
          <p:sp>
            <p:nvSpPr>
              <p:cNvPr id="32" name="Oval 3"/>
              <p:cNvSpPr>
                <a:spLocks noChangeAspect="1" noChangeArrowheads="1"/>
              </p:cNvSpPr>
              <p:nvPr>
                <p:custDataLst>
                  <p:tags r:id="rId8"/>
                </p:custDataLst>
              </p:nvPr>
            </p:nvSpPr>
            <p:spPr bwMode="gray">
              <a:xfrm>
                <a:off x="1379070" y="5111634"/>
                <a:ext cx="269931" cy="270000"/>
              </a:xfrm>
              <a:prstGeom prst="ellipse">
                <a:avLst/>
              </a:prstGeom>
              <a:solidFill>
                <a:srgbClr val="90B29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2</a:t>
                </a:r>
              </a:p>
            </p:txBody>
          </p:sp>
          <p:sp>
            <p:nvSpPr>
              <p:cNvPr id="33" name="Oval 4"/>
              <p:cNvSpPr>
                <a:spLocks noChangeAspect="1" noChangeArrowheads="1"/>
              </p:cNvSpPr>
              <p:nvPr>
                <p:custDataLst>
                  <p:tags r:id="rId9"/>
                </p:custDataLst>
              </p:nvPr>
            </p:nvSpPr>
            <p:spPr bwMode="gray">
              <a:xfrm>
                <a:off x="1377867" y="5817721"/>
                <a:ext cx="269931" cy="251187"/>
              </a:xfrm>
              <a:prstGeom prst="ellipse">
                <a:avLst/>
              </a:prstGeom>
              <a:solidFill>
                <a:srgbClr val="E1ECBB"/>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3</a:t>
                </a:r>
              </a:p>
            </p:txBody>
          </p:sp>
          <mc:AlternateContent xmlns:mc="http://schemas.openxmlformats.org/markup-compatibility/2006" xmlns:a14="http://schemas.microsoft.com/office/drawing/2010/main">
            <mc:Choice Requires="a14">
              <p:sp>
                <p:nvSpPr>
                  <p:cNvPr id="41" name="Accolades 40"/>
                  <p:cNvSpPr/>
                  <p:nvPr/>
                </p:nvSpPr>
                <p:spPr>
                  <a:xfrm rot="16200000">
                    <a:off x="5072988" y="1684684"/>
                    <a:ext cx="689626" cy="7123898"/>
                  </a:xfrm>
                  <a:prstGeom prst="bracePair">
                    <a:avLst/>
                  </a:prstGeom>
                  <a:ln>
                    <a:solidFill>
                      <a:srgbClr val="90B290"/>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200" dirty="0"/>
                      <a:t> ∑ </a:t>
                    </a:r>
                    <a:r>
                      <a:rPr lang="fr-FR" sz="1200" dirty="0" smtClean="0"/>
                      <a:t>[</a:t>
                    </a:r>
                    <a:r>
                      <a:rPr lang="fr-FR" sz="1200" dirty="0" err="1" smtClean="0"/>
                      <a:t>year</a:t>
                    </a:r>
                    <a:r>
                      <a:rPr lang="fr-FR" sz="1200" dirty="0" smtClean="0"/>
                      <a:t>, </a:t>
                    </a:r>
                    <a:r>
                      <a:rPr lang="fr-FR" sz="1200" dirty="0" err="1" smtClean="0"/>
                      <a:t>product</a:t>
                    </a:r>
                    <a:r>
                      <a:rPr lang="fr-FR" sz="1200" dirty="0"/>
                      <a:t>, </a:t>
                    </a:r>
                    <a:r>
                      <a:rPr lang="fr-FR" sz="1200" dirty="0" err="1" smtClean="0"/>
                      <a:t>entity</a:t>
                    </a:r>
                    <a:r>
                      <a:rPr lang="fr-FR" sz="1200" dirty="0" smtClean="0"/>
                      <a:t>] </a:t>
                    </a:r>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rPr>
                              <m:t>1</m:t>
                            </m:r>
                          </m:num>
                          <m:den>
                            <m:sSup>
                              <m:sSupPr>
                                <m:ctrlPr>
                                  <a:rPr lang="fr-FR" sz="1200" i="1">
                                    <a:latin typeface="Cambria Math" panose="02040503050406030204" pitchFamily="18" charset="0"/>
                                  </a:rPr>
                                </m:ctrlPr>
                              </m:sSupPr>
                              <m:e>
                                <m:r>
                                  <a:rPr lang="fr-FR" sz="1200" i="1">
                                    <a:latin typeface="Cambria Math" panose="02040503050406030204" pitchFamily="18" charset="0"/>
                                  </a:rPr>
                                  <m:t>(1+</m:t>
                                </m:r>
                                <m:r>
                                  <a:rPr lang="fr-FR" sz="1200" i="1">
                                    <a:latin typeface="Cambria Math" panose="02040503050406030204" pitchFamily="18" charset="0"/>
                                  </a:rPr>
                                  <m:t>𝑊𝐴𝐶𝐶</m:t>
                                </m:r>
                                <m:r>
                                  <a:rPr lang="fr-FR" sz="1200" i="1">
                                    <a:latin typeface="Cambria Math" panose="02040503050406030204" pitchFamily="18" charset="0"/>
                                  </a:rPr>
                                  <m:t>)</m:t>
                                </m:r>
                              </m:e>
                              <m:sup>
                                <m:r>
                                  <a:rPr lang="fr-FR" sz="1200" i="1">
                                    <a:latin typeface="Cambria Math" panose="02040503050406030204" pitchFamily="18" charset="0"/>
                                  </a:rPr>
                                  <m:t>𝑎𝑛𝑛</m:t>
                                </m:r>
                                <m:r>
                                  <a:rPr lang="fr-FR" sz="1200" i="1">
                                    <a:latin typeface="Cambria Math" panose="02040503050406030204" pitchFamily="18" charset="0"/>
                                  </a:rPr>
                                  <m:t>é</m:t>
                                </m:r>
                                <m:r>
                                  <a:rPr lang="fr-FR" sz="1200" i="1">
                                    <a:latin typeface="Cambria Math" panose="02040503050406030204" pitchFamily="18" charset="0"/>
                                  </a:rPr>
                                  <m:t>𝑒</m:t>
                                </m:r>
                              </m:sup>
                            </m:sSup>
                          </m:den>
                        </m:f>
                      </m:oMath>
                    </a14:m>
                    <a:r>
                      <a:rPr lang="fr-FR" sz="1200" dirty="0"/>
                      <a:t> (</a:t>
                    </a:r>
                    <a:r>
                      <a:rPr lang="fr-FR" sz="1200" b="1" dirty="0" err="1" smtClean="0"/>
                      <a:t>ProdNew</a:t>
                    </a:r>
                    <a:r>
                      <a:rPr lang="fr-FR" sz="1200" dirty="0" smtClean="0"/>
                      <a:t>[</a:t>
                    </a:r>
                    <a:r>
                      <a:rPr lang="fr-FR" sz="1200" dirty="0" err="1" smtClean="0"/>
                      <a:t>year</a:t>
                    </a:r>
                    <a:r>
                      <a:rPr lang="fr-FR" sz="1200" dirty="0" smtClean="0"/>
                      <a:t>][</a:t>
                    </a:r>
                    <a:r>
                      <a:rPr lang="fr-FR" sz="1200" dirty="0" err="1" smtClean="0"/>
                      <a:t>product</a:t>
                    </a:r>
                    <a:r>
                      <a:rPr lang="fr-FR" sz="1200" dirty="0"/>
                      <a:t>][</a:t>
                    </a:r>
                    <a:r>
                      <a:rPr lang="fr-FR" sz="1200" dirty="0" err="1" smtClean="0"/>
                      <a:t>entity</a:t>
                    </a:r>
                    <a:r>
                      <a:rPr lang="fr-FR" sz="1200" dirty="0" smtClean="0"/>
                      <a:t>] </a:t>
                    </a:r>
                    <a:r>
                      <a:rPr lang="fr-FR" sz="1200" dirty="0"/>
                      <a:t>x </a:t>
                    </a:r>
                    <a:r>
                      <a:rPr lang="fr-FR" sz="1200" b="1" dirty="0" err="1" smtClean="0"/>
                      <a:t>Opex</a:t>
                    </a:r>
                    <a:r>
                      <a:rPr lang="fr-FR" sz="1200" dirty="0" smtClean="0"/>
                      <a:t>[</a:t>
                    </a:r>
                    <a:r>
                      <a:rPr lang="fr-FR" sz="1200" dirty="0" err="1" smtClean="0"/>
                      <a:t>entity</a:t>
                    </a:r>
                    <a:r>
                      <a:rPr lang="fr-FR" sz="1200" dirty="0" smtClean="0"/>
                      <a:t>][</a:t>
                    </a:r>
                    <a:r>
                      <a:rPr lang="fr-FR" sz="1200" dirty="0" err="1" smtClean="0"/>
                      <a:t>product</a:t>
                    </a:r>
                    <a:r>
                      <a:rPr lang="fr-FR" sz="1200" dirty="0"/>
                      <a:t>]) </a:t>
                    </a:r>
                  </a:p>
                </p:txBody>
              </p:sp>
            </mc:Choice>
            <mc:Fallback xmlns="">
              <p:sp>
                <p:nvSpPr>
                  <p:cNvPr id="41" name="Accolades 40"/>
                  <p:cNvSpPr>
                    <a:spLocks noRot="1" noChangeAspect="1" noMove="1" noResize="1" noEditPoints="1" noAdjustHandles="1" noChangeArrowheads="1" noChangeShapeType="1" noTextEdit="1"/>
                  </p:cNvSpPr>
                  <p:nvPr/>
                </p:nvSpPr>
                <p:spPr>
                  <a:xfrm rot="16200000">
                    <a:off x="5072988" y="1684684"/>
                    <a:ext cx="689626" cy="7123898"/>
                  </a:xfrm>
                  <a:prstGeom prst="bracePair">
                    <a:avLst/>
                  </a:prstGeom>
                  <a:blipFill rotWithShape="0">
                    <a:blip r:embed="rId14"/>
                    <a:stretch>
                      <a:fillRect/>
                    </a:stretch>
                  </a:blipFill>
                  <a:ln>
                    <a:solidFill>
                      <a:srgbClr val="90B29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 name="Accolades 41"/>
                  <p:cNvSpPr/>
                  <p:nvPr/>
                </p:nvSpPr>
                <p:spPr>
                  <a:xfrm rot="16200000">
                    <a:off x="5070959" y="2218318"/>
                    <a:ext cx="689626" cy="7449988"/>
                  </a:xfrm>
                  <a:prstGeom prst="bracePair">
                    <a:avLst/>
                  </a:prstGeom>
                  <a:ln>
                    <a:solidFill>
                      <a:srgbClr val="E1ECBB"/>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200" dirty="0"/>
                      <a:t> ∑ </a:t>
                    </a:r>
                    <a:r>
                      <a:rPr lang="fr-FR" sz="1200" dirty="0" smtClean="0"/>
                      <a:t>[</a:t>
                    </a:r>
                    <a:r>
                      <a:rPr lang="fr-FR" sz="1200" dirty="0" err="1" smtClean="0"/>
                      <a:t>year</a:t>
                    </a:r>
                    <a:r>
                      <a:rPr lang="fr-FR" sz="1200" dirty="0" smtClean="0"/>
                      <a:t>, </a:t>
                    </a:r>
                    <a:r>
                      <a:rPr lang="fr-FR" sz="1200" dirty="0" err="1" smtClean="0"/>
                      <a:t>entity</a:t>
                    </a:r>
                    <a:r>
                      <a:rPr lang="fr-FR" sz="1200" dirty="0" smtClean="0"/>
                      <a:t>] </a:t>
                    </a:r>
                    <a14:m>
                      <m:oMath xmlns:m="http://schemas.openxmlformats.org/officeDocument/2006/math">
                        <m:f>
                          <m:fPr>
                            <m:ctrlPr>
                              <a:rPr lang="fr-FR" sz="1200" i="1">
                                <a:latin typeface="Cambria Math" panose="02040503050406030204" pitchFamily="18" charset="0"/>
                              </a:rPr>
                            </m:ctrlPr>
                          </m:fPr>
                          <m:num>
                            <m:r>
                              <a:rPr lang="fr-FR" sz="1200" i="1">
                                <a:latin typeface="Cambria Math" panose="02040503050406030204" pitchFamily="18" charset="0"/>
                              </a:rPr>
                              <m:t>1</m:t>
                            </m:r>
                          </m:num>
                          <m:den>
                            <m:sSup>
                              <m:sSupPr>
                                <m:ctrlPr>
                                  <a:rPr lang="fr-FR" sz="1200" i="1">
                                    <a:latin typeface="Cambria Math" panose="02040503050406030204" pitchFamily="18" charset="0"/>
                                  </a:rPr>
                                </m:ctrlPr>
                              </m:sSupPr>
                              <m:e>
                                <m:r>
                                  <a:rPr lang="fr-FR" sz="1200" i="1">
                                    <a:latin typeface="Cambria Math" panose="02040503050406030204" pitchFamily="18" charset="0"/>
                                  </a:rPr>
                                  <m:t>(1+</m:t>
                                </m:r>
                                <m:r>
                                  <a:rPr lang="fr-FR" sz="1200" i="1">
                                    <a:latin typeface="Cambria Math" panose="02040503050406030204" pitchFamily="18" charset="0"/>
                                  </a:rPr>
                                  <m:t>𝑊𝐴𝐶𝐶</m:t>
                                </m:r>
                                <m:r>
                                  <a:rPr lang="fr-FR" sz="1200" i="1">
                                    <a:latin typeface="Cambria Math" panose="02040503050406030204" pitchFamily="18" charset="0"/>
                                  </a:rPr>
                                  <m:t>)</m:t>
                                </m:r>
                              </m:e>
                              <m:sup>
                                <m:r>
                                  <a:rPr lang="fr-FR" sz="1200" i="1">
                                    <a:latin typeface="Cambria Math" panose="02040503050406030204" pitchFamily="18" charset="0"/>
                                  </a:rPr>
                                  <m:t>𝑎𝑛𝑛</m:t>
                                </m:r>
                                <m:r>
                                  <a:rPr lang="fr-FR" sz="1200" i="1">
                                    <a:latin typeface="Cambria Math" panose="02040503050406030204" pitchFamily="18" charset="0"/>
                                  </a:rPr>
                                  <m:t>é</m:t>
                                </m:r>
                                <m:r>
                                  <a:rPr lang="fr-FR" sz="1200" i="1">
                                    <a:latin typeface="Cambria Math" panose="02040503050406030204" pitchFamily="18" charset="0"/>
                                  </a:rPr>
                                  <m:t>𝑒</m:t>
                                </m:r>
                              </m:sup>
                            </m:sSup>
                          </m:den>
                        </m:f>
                      </m:oMath>
                    </a14:m>
                    <a:r>
                      <a:rPr lang="fr-FR" sz="1200" dirty="0"/>
                      <a:t> (</a:t>
                    </a:r>
                    <a:r>
                      <a:rPr lang="fr-FR" sz="1200" b="1" dirty="0" err="1" smtClean="0"/>
                      <a:t>Inv</a:t>
                    </a:r>
                    <a:r>
                      <a:rPr lang="fr-FR" sz="1200" dirty="0" smtClean="0"/>
                      <a:t>[year+3</a:t>
                    </a:r>
                    <a:r>
                      <a:rPr lang="fr-FR" sz="1200" dirty="0"/>
                      <a:t>][</a:t>
                    </a:r>
                    <a:r>
                      <a:rPr lang="fr-FR" sz="1200" dirty="0" err="1" smtClean="0"/>
                      <a:t>entity</a:t>
                    </a:r>
                    <a:r>
                      <a:rPr lang="fr-FR" sz="1200" dirty="0" smtClean="0"/>
                      <a:t>] </a:t>
                    </a:r>
                    <a:r>
                      <a:rPr lang="fr-FR" sz="1200" dirty="0"/>
                      <a:t>x </a:t>
                    </a:r>
                    <a:r>
                      <a:rPr lang="fr-FR" sz="1200" b="1" dirty="0" smtClean="0"/>
                      <a:t>Capex_3</a:t>
                    </a:r>
                    <a:r>
                      <a:rPr lang="fr-FR" sz="1200" dirty="0" smtClean="0"/>
                      <a:t>[</a:t>
                    </a:r>
                    <a:r>
                      <a:rPr lang="fr-FR" sz="1200" dirty="0" err="1" smtClean="0"/>
                      <a:t>entity</a:t>
                    </a:r>
                    <a:r>
                      <a:rPr lang="fr-FR" sz="1200" dirty="0" smtClean="0"/>
                      <a:t>] </a:t>
                    </a:r>
                    <a:r>
                      <a:rPr lang="fr-FR" sz="1200" dirty="0"/>
                      <a:t>+ </a:t>
                    </a:r>
                    <a:r>
                      <a:rPr lang="fr-FR" sz="1200" b="1" dirty="0" err="1" smtClean="0"/>
                      <a:t>Inv</a:t>
                    </a:r>
                    <a:r>
                      <a:rPr lang="fr-FR" sz="1200" dirty="0" smtClean="0"/>
                      <a:t>[year+2</a:t>
                    </a:r>
                    <a:r>
                      <a:rPr lang="fr-FR" sz="1200" dirty="0"/>
                      <a:t>][</a:t>
                    </a:r>
                    <a:r>
                      <a:rPr lang="fr-FR" sz="1200" dirty="0" err="1" smtClean="0"/>
                      <a:t>entity</a:t>
                    </a:r>
                    <a:r>
                      <a:rPr lang="fr-FR" sz="1200" dirty="0" smtClean="0"/>
                      <a:t>] </a:t>
                    </a:r>
                    <a:r>
                      <a:rPr lang="fr-FR" sz="1200" dirty="0"/>
                      <a:t>x </a:t>
                    </a:r>
                    <a:r>
                      <a:rPr lang="fr-FR" sz="1200" b="1" dirty="0" smtClean="0"/>
                      <a:t>Capex_2</a:t>
                    </a:r>
                    <a:r>
                      <a:rPr lang="fr-FR" sz="1200" dirty="0" smtClean="0"/>
                      <a:t>[</a:t>
                    </a:r>
                    <a:r>
                      <a:rPr lang="fr-FR" sz="1200" dirty="0" err="1" smtClean="0"/>
                      <a:t>entity</a:t>
                    </a:r>
                    <a:r>
                      <a:rPr lang="fr-FR" sz="1200" dirty="0" smtClean="0"/>
                      <a:t>] </a:t>
                    </a:r>
                    <a:r>
                      <a:rPr lang="fr-FR" sz="1200" dirty="0"/>
                      <a:t>+ </a:t>
                    </a:r>
                    <a:r>
                      <a:rPr lang="fr-FR" sz="1200" b="1" dirty="0" err="1" smtClean="0"/>
                      <a:t>Inv</a:t>
                    </a:r>
                    <a:r>
                      <a:rPr lang="fr-FR" sz="1200" dirty="0" smtClean="0"/>
                      <a:t>[year+1</a:t>
                    </a:r>
                    <a:r>
                      <a:rPr lang="fr-FR" sz="1200" dirty="0"/>
                      <a:t>][</a:t>
                    </a:r>
                    <a:r>
                      <a:rPr lang="fr-FR" sz="1200" dirty="0" err="1" smtClean="0"/>
                      <a:t>entity</a:t>
                    </a:r>
                    <a:r>
                      <a:rPr lang="fr-FR" sz="1200" dirty="0" smtClean="0"/>
                      <a:t>] </a:t>
                    </a:r>
                    <a:r>
                      <a:rPr lang="fr-FR" sz="1200" dirty="0"/>
                      <a:t>x </a:t>
                    </a:r>
                    <a:r>
                      <a:rPr lang="fr-FR" sz="1200" b="1" dirty="0" smtClean="0"/>
                      <a:t>Capex_1</a:t>
                    </a:r>
                    <a:r>
                      <a:rPr lang="fr-FR" sz="1200" dirty="0" smtClean="0"/>
                      <a:t>[</a:t>
                    </a:r>
                    <a:r>
                      <a:rPr lang="fr-FR" sz="1200" dirty="0" err="1" smtClean="0"/>
                      <a:t>entity</a:t>
                    </a:r>
                    <a:r>
                      <a:rPr lang="fr-FR" sz="1200" dirty="0" smtClean="0"/>
                      <a:t>] </a:t>
                    </a:r>
                    <a:r>
                      <a:rPr lang="fr-FR" sz="1200" dirty="0"/>
                      <a:t>+ </a:t>
                    </a:r>
                    <a:r>
                      <a:rPr lang="fr-FR" sz="1200" b="1" dirty="0" err="1" smtClean="0"/>
                      <a:t>Inv</a:t>
                    </a:r>
                    <a:r>
                      <a:rPr lang="fr-FR" sz="1200" dirty="0" smtClean="0"/>
                      <a:t>[</a:t>
                    </a:r>
                    <a:r>
                      <a:rPr lang="fr-FR" sz="1200" dirty="0" err="1" smtClean="0"/>
                      <a:t>year</a:t>
                    </a:r>
                    <a:r>
                      <a:rPr lang="fr-FR" sz="1200" dirty="0" smtClean="0"/>
                      <a:t>][</a:t>
                    </a:r>
                    <a:r>
                      <a:rPr lang="fr-FR" sz="1200" dirty="0" err="1" smtClean="0"/>
                      <a:t>entity</a:t>
                    </a:r>
                    <a:r>
                      <a:rPr lang="fr-FR" sz="1200" dirty="0" smtClean="0"/>
                      <a:t>] </a:t>
                    </a:r>
                    <a:r>
                      <a:rPr lang="fr-FR" sz="1200" dirty="0"/>
                      <a:t>x </a:t>
                    </a:r>
                    <a:r>
                      <a:rPr lang="fr-FR" sz="1200" b="1" dirty="0" smtClean="0"/>
                      <a:t>Capex_0</a:t>
                    </a:r>
                    <a:r>
                      <a:rPr lang="fr-FR" sz="1200" dirty="0" smtClean="0"/>
                      <a:t>[</a:t>
                    </a:r>
                    <a:r>
                      <a:rPr lang="fr-FR" sz="1200" dirty="0" err="1" smtClean="0"/>
                      <a:t>entity</a:t>
                    </a:r>
                    <a:r>
                      <a:rPr lang="fr-FR" sz="1200" dirty="0" smtClean="0"/>
                      <a:t>]) </a:t>
                    </a:r>
                    <a:endParaRPr lang="fr-FR" sz="1200" dirty="0"/>
                  </a:p>
                </p:txBody>
              </p:sp>
            </mc:Choice>
            <mc:Fallback xmlns="">
              <p:sp>
                <p:nvSpPr>
                  <p:cNvPr id="42" name="Accolades 41"/>
                  <p:cNvSpPr>
                    <a:spLocks noRot="1" noChangeAspect="1" noMove="1" noResize="1" noEditPoints="1" noAdjustHandles="1" noChangeArrowheads="1" noChangeShapeType="1" noTextEdit="1"/>
                  </p:cNvSpPr>
                  <p:nvPr/>
                </p:nvSpPr>
                <p:spPr>
                  <a:xfrm rot="16200000">
                    <a:off x="5070959" y="2218318"/>
                    <a:ext cx="689626" cy="7449988"/>
                  </a:xfrm>
                  <a:prstGeom prst="bracePair">
                    <a:avLst/>
                  </a:prstGeom>
                  <a:blipFill rotWithShape="0">
                    <a:blip r:embed="rId15"/>
                    <a:stretch>
                      <a:fillRect/>
                    </a:stretch>
                  </a:blipFill>
                  <a:ln>
                    <a:solidFill>
                      <a:srgbClr val="E1ECBB"/>
                    </a:solidFill>
                  </a:ln>
                </p:spPr>
                <p:txBody>
                  <a:bodyPr/>
                  <a:lstStyle/>
                  <a:p>
                    <a:r>
                      <a:rPr lang="fr-FR">
                        <a:noFill/>
                      </a:rPr>
                      <a:t> </a:t>
                    </a:r>
                  </a:p>
                </p:txBody>
              </p:sp>
            </mc:Fallback>
          </mc:AlternateContent>
        </p:grpSp>
      </p:grpSp>
    </p:spTree>
    <p:extLst>
      <p:ext uri="{BB962C8B-B14F-4D97-AF65-F5344CB8AC3E}">
        <p14:creationId xmlns:p14="http://schemas.microsoft.com/office/powerpoint/2010/main" val="39657805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3"/>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0509" name="Diapositive think-cell" r:id="rId6" imgW="473" imgH="473" progId="TCLayout.ActiveDocument.1">
                  <p:embed/>
                </p:oleObj>
              </mc:Choice>
              <mc:Fallback>
                <p:oleObj name="Diapositive think-cell" r:id="rId6" imgW="473" imgH="473" progId="TCLayout.ActiveDocument.1">
                  <p:embed/>
                  <p:pic>
                    <p:nvPicPr>
                      <p:cNvPr id="0" name=""/>
                      <p:cNvPicPr/>
                      <p:nvPr/>
                    </p:nvPicPr>
                    <p:blipFill>
                      <a:blip r:embed="rId7"/>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4"/>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vert="horz" lIns="91440" tIns="45720" rIns="91440" bIns="45720" rtlCol="0" anchor="ctr">
            <a:normAutofit/>
          </a:bodyPr>
          <a:lstStyle/>
          <a:p>
            <a:r>
              <a:rPr lang="fr-FR" sz="2400" dirty="0" err="1"/>
              <a:t>Constraints</a:t>
            </a:r>
            <a:r>
              <a:rPr lang="fr-FR" sz="2400" dirty="0"/>
              <a:t> of the model</a:t>
            </a:r>
          </a:p>
        </p:txBody>
      </p:sp>
      <p:graphicFrame>
        <p:nvGraphicFramePr>
          <p:cNvPr id="25" name="Tableau 24"/>
          <p:cNvGraphicFramePr>
            <a:graphicFrameLocks noGrp="1"/>
          </p:cNvGraphicFramePr>
          <p:nvPr>
            <p:extLst>
              <p:ext uri="{D42A27DB-BD31-4B8C-83A1-F6EECF244321}">
                <p14:modId xmlns:p14="http://schemas.microsoft.com/office/powerpoint/2010/main" val="1375167605"/>
              </p:ext>
            </p:extLst>
          </p:nvPr>
        </p:nvGraphicFramePr>
        <p:xfrm>
          <a:off x="1358426" y="1159933"/>
          <a:ext cx="9475148" cy="4546601"/>
        </p:xfrm>
        <a:graphic>
          <a:graphicData uri="http://schemas.openxmlformats.org/drawingml/2006/table">
            <a:tbl>
              <a:tblPr firstRow="1" bandRow="1">
                <a:tableStyleId>{C083E6E3-FA7D-4D7B-A595-EF9225AFEA82}</a:tableStyleId>
              </a:tblPr>
              <a:tblGrid>
                <a:gridCol w="4544907">
                  <a:extLst>
                    <a:ext uri="{9D8B030D-6E8A-4147-A177-3AD203B41FA5}">
                      <a16:colId xmlns:a16="http://schemas.microsoft.com/office/drawing/2014/main" val="20000"/>
                    </a:ext>
                  </a:extLst>
                </a:gridCol>
                <a:gridCol w="4930241">
                  <a:extLst>
                    <a:ext uri="{9D8B030D-6E8A-4147-A177-3AD203B41FA5}">
                      <a16:colId xmlns:a16="http://schemas.microsoft.com/office/drawing/2014/main" val="3995679505"/>
                    </a:ext>
                  </a:extLst>
                </a:gridCol>
              </a:tblGrid>
              <a:tr h="656617">
                <a:tc>
                  <a:txBody>
                    <a:bodyPr/>
                    <a:lstStyle/>
                    <a:p>
                      <a:pPr algn="ctr"/>
                      <a:r>
                        <a:rPr lang="fr-FR" sz="1200" dirty="0" err="1" smtClean="0"/>
                        <a:t>Idea</a:t>
                      </a:r>
                      <a:endParaRPr lang="fr-FR" sz="1200" dirty="0"/>
                    </a:p>
                  </a:txBody>
                  <a:tcPr anchor="ctr"/>
                </a:tc>
                <a:tc>
                  <a:txBody>
                    <a:bodyPr/>
                    <a:lstStyle/>
                    <a:p>
                      <a:pPr algn="ctr"/>
                      <a:r>
                        <a:rPr lang="fr-FR" sz="1200" dirty="0" err="1" smtClean="0"/>
                        <a:t>Mathematical</a:t>
                      </a:r>
                      <a:r>
                        <a:rPr lang="fr-FR" sz="1200" dirty="0" smtClean="0"/>
                        <a:t> formulation</a:t>
                      </a:r>
                      <a:endParaRPr lang="fr-FR" sz="1200" dirty="0"/>
                    </a:p>
                  </a:txBody>
                  <a:tcPr anchor="ctr"/>
                </a:tc>
                <a:extLst>
                  <a:ext uri="{0D108BD9-81ED-4DB2-BD59-A6C34878D82A}">
                    <a16:rowId xmlns:a16="http://schemas.microsoft.com/office/drawing/2014/main" val="10000"/>
                  </a:ext>
                </a:extLst>
              </a:tr>
              <a:tr h="972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ym typeface="Wingdings" panose="05000000000000000000" pitchFamily="2" charset="2"/>
                        </a:rPr>
                        <a:t>The sum of the outputs of the existing entities and those of the new entities must be equal to the demand</a:t>
                      </a:r>
                      <a:endParaRPr lang="fr-FR" sz="1200" b="1" dirty="0" smtClean="0"/>
                    </a:p>
                  </a:txBody>
                  <a:tcPr anchor="ctr"/>
                </a:tc>
                <a:tc>
                  <a:txBody>
                    <a:bodyPr/>
                    <a:lstStyle/>
                    <a:p>
                      <a:r>
                        <a:rPr lang="fr-FR" sz="1200" dirty="0" smtClean="0"/>
                        <a:t>∑[</a:t>
                      </a:r>
                      <a:r>
                        <a:rPr lang="fr-FR" sz="1200" dirty="0" err="1" smtClean="0"/>
                        <a:t>entity</a:t>
                      </a:r>
                      <a:r>
                        <a:rPr lang="fr-FR" sz="1200" dirty="0" smtClean="0"/>
                        <a:t>] (</a:t>
                      </a:r>
                      <a:r>
                        <a:rPr lang="fr-FR" sz="1200" dirty="0" err="1" smtClean="0"/>
                        <a:t>ProdExist</a:t>
                      </a:r>
                      <a:r>
                        <a:rPr lang="fr-FR" sz="1200" dirty="0" smtClean="0"/>
                        <a:t>[</a:t>
                      </a:r>
                      <a:r>
                        <a:rPr lang="fr-FR" sz="1200" dirty="0" err="1" smtClean="0"/>
                        <a:t>year</a:t>
                      </a:r>
                      <a:r>
                        <a:rPr lang="fr-FR" sz="1200" dirty="0" smtClean="0"/>
                        <a:t>][</a:t>
                      </a:r>
                      <a:r>
                        <a:rPr lang="fr-FR" sz="1200" dirty="0" err="1" smtClean="0"/>
                        <a:t>product</a:t>
                      </a:r>
                      <a:r>
                        <a:rPr lang="fr-FR" sz="1200" dirty="0" smtClean="0"/>
                        <a:t>][</a:t>
                      </a:r>
                      <a:r>
                        <a:rPr lang="fr-FR" sz="1200" dirty="0" err="1" smtClean="0"/>
                        <a:t>entity</a:t>
                      </a:r>
                      <a:r>
                        <a:rPr lang="fr-FR" sz="1200" dirty="0" smtClean="0"/>
                        <a:t>] + </a:t>
                      </a:r>
                      <a:r>
                        <a:rPr lang="fr-FR" sz="1200" dirty="0" err="1" smtClean="0"/>
                        <a:t>ProdNew</a:t>
                      </a:r>
                      <a:r>
                        <a:rPr lang="fr-FR" sz="1200" dirty="0" smtClean="0"/>
                        <a:t>[</a:t>
                      </a:r>
                      <a:r>
                        <a:rPr lang="fr-FR" sz="1200" dirty="0" err="1" smtClean="0"/>
                        <a:t>year</a:t>
                      </a:r>
                      <a:r>
                        <a:rPr lang="fr-FR" sz="1200" dirty="0" smtClean="0"/>
                        <a:t>][</a:t>
                      </a:r>
                      <a:r>
                        <a:rPr lang="fr-FR" sz="1200" dirty="0" err="1" smtClean="0"/>
                        <a:t>product</a:t>
                      </a:r>
                      <a:r>
                        <a:rPr lang="fr-FR" sz="1200" dirty="0" smtClean="0"/>
                        <a:t>][</a:t>
                      </a:r>
                      <a:r>
                        <a:rPr lang="fr-FR" sz="1200" dirty="0" err="1" smtClean="0"/>
                        <a:t>entity</a:t>
                      </a:r>
                      <a:r>
                        <a:rPr lang="fr-FR" sz="1200" dirty="0" smtClean="0"/>
                        <a:t>]) = </a:t>
                      </a:r>
                      <a:r>
                        <a:rPr lang="fr-FR" sz="1200" dirty="0" err="1" smtClean="0"/>
                        <a:t>Demand</a:t>
                      </a:r>
                      <a:r>
                        <a:rPr lang="fr-FR" sz="1200" dirty="0" smtClean="0"/>
                        <a:t>[</a:t>
                      </a:r>
                      <a:r>
                        <a:rPr lang="fr-FR" sz="1200" dirty="0" err="1" smtClean="0"/>
                        <a:t>year</a:t>
                      </a:r>
                      <a:r>
                        <a:rPr lang="fr-FR" sz="1200" dirty="0" smtClean="0"/>
                        <a:t>][</a:t>
                      </a:r>
                      <a:r>
                        <a:rPr lang="fr-FR" sz="1200" dirty="0" err="1" smtClean="0"/>
                        <a:t>product</a:t>
                      </a:r>
                      <a:r>
                        <a:rPr lang="fr-FR" sz="1200" dirty="0" smtClean="0"/>
                        <a:t>]</a:t>
                      </a:r>
                    </a:p>
                  </a:txBody>
                  <a:tcPr anchor="ctr"/>
                </a:tc>
                <a:extLst>
                  <a:ext uri="{0D108BD9-81ED-4DB2-BD59-A6C34878D82A}">
                    <a16:rowId xmlns:a16="http://schemas.microsoft.com/office/drawing/2014/main" val="168417544"/>
                  </a:ext>
                </a:extLst>
              </a:tr>
              <a:tr h="972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ym typeface="Wingdings" panose="05000000000000000000" pitchFamily="2" charset="2"/>
                        </a:rPr>
                        <a:t>The sum of productions by product of an existing entity should not exceed the capacity of the entity</a:t>
                      </a:r>
                      <a:endParaRPr lang="fr-FR" sz="1200" b="1"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product</a:t>
                      </a:r>
                      <a:r>
                        <a:rPr lang="fr-FR" sz="1200" dirty="0" smtClean="0"/>
                        <a:t>] </a:t>
                      </a:r>
                      <a:r>
                        <a:rPr lang="fr-FR" sz="1200" dirty="0" err="1" smtClean="0"/>
                        <a:t>ProdExist</a:t>
                      </a:r>
                      <a:r>
                        <a:rPr lang="fr-FR" sz="1200" dirty="0" smtClean="0"/>
                        <a:t>[</a:t>
                      </a:r>
                      <a:r>
                        <a:rPr lang="fr-FR" sz="1200" dirty="0" err="1" smtClean="0"/>
                        <a:t>year</a:t>
                      </a:r>
                      <a:r>
                        <a:rPr lang="fr-FR" sz="1200" dirty="0" smtClean="0"/>
                        <a:t>][</a:t>
                      </a:r>
                      <a:r>
                        <a:rPr lang="fr-FR" sz="1200" dirty="0" err="1" smtClean="0"/>
                        <a:t>product</a:t>
                      </a:r>
                      <a:r>
                        <a:rPr lang="fr-FR" sz="1200" dirty="0" smtClean="0"/>
                        <a:t>][</a:t>
                      </a:r>
                      <a:r>
                        <a:rPr lang="fr-FR" sz="1200" dirty="0" err="1" smtClean="0"/>
                        <a:t>entity</a:t>
                      </a:r>
                      <a:r>
                        <a:rPr lang="fr-FR" sz="1200" dirty="0" smtClean="0"/>
                        <a:t>] * 1/</a:t>
                      </a:r>
                      <a:r>
                        <a:rPr lang="fr-FR" sz="1200" dirty="0" err="1" smtClean="0"/>
                        <a:t>RatioGranulation</a:t>
                      </a:r>
                      <a:r>
                        <a:rPr lang="fr-FR" sz="1200" dirty="0" smtClean="0"/>
                        <a:t>[</a:t>
                      </a:r>
                      <a:r>
                        <a:rPr lang="fr-FR" sz="1200" dirty="0" err="1" smtClean="0"/>
                        <a:t>product</a:t>
                      </a:r>
                      <a:r>
                        <a:rPr lang="fr-FR" sz="1200" dirty="0" smtClean="0"/>
                        <a:t>][</a:t>
                      </a:r>
                      <a:r>
                        <a:rPr lang="fr-FR" sz="1200" dirty="0" err="1" smtClean="0"/>
                        <a:t>year</a:t>
                      </a:r>
                      <a:r>
                        <a:rPr lang="fr-FR" sz="1200" dirty="0" smtClean="0"/>
                        <a:t>] ≤ Capa[</a:t>
                      </a:r>
                      <a:r>
                        <a:rPr lang="fr-FR" sz="1200" dirty="0" err="1" smtClean="0"/>
                        <a:t>entity</a:t>
                      </a:r>
                      <a:r>
                        <a:rPr lang="fr-FR" sz="1200" dirty="0" smtClean="0"/>
                        <a:t>][</a:t>
                      </a:r>
                      <a:r>
                        <a:rPr lang="fr-FR" sz="1200" dirty="0" err="1" smtClean="0"/>
                        <a:t>year</a:t>
                      </a:r>
                      <a:r>
                        <a:rPr lang="fr-FR" sz="1200" dirty="0" smtClean="0"/>
                        <a:t>]</a:t>
                      </a:r>
                      <a:endParaRPr lang="fr-FR" sz="1200" kern="1200" baseline="0" dirty="0" smtClean="0">
                        <a:solidFill>
                          <a:schemeClr val="dk1"/>
                        </a:solidFill>
                        <a:latin typeface="+mn-lt"/>
                        <a:ea typeface="+mn-ea"/>
                        <a:cs typeface="+mn-cs"/>
                      </a:endParaRPr>
                    </a:p>
                  </a:txBody>
                  <a:tcPr anchor="ctr"/>
                </a:tc>
                <a:extLst>
                  <a:ext uri="{0D108BD9-81ED-4DB2-BD59-A6C34878D82A}">
                    <a16:rowId xmlns:a16="http://schemas.microsoft.com/office/drawing/2014/main" val="25365630"/>
                  </a:ext>
                </a:extLst>
              </a:tr>
              <a:tr h="972496">
                <a:tc>
                  <a:txBody>
                    <a:bodyPr/>
                    <a:lstStyle/>
                    <a:p>
                      <a:r>
                        <a:rPr lang="en-US" sz="1200" dirty="0" smtClean="0"/>
                        <a:t>The sum of productions by product of a new entity should not exceed the capacity of the entity if it exists</a:t>
                      </a:r>
                      <a:endParaRPr lang="fr-FR"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a:t>
                      </a:r>
                      <a:r>
                        <a:rPr lang="fr-FR" sz="1200" dirty="0" err="1" smtClean="0"/>
                        <a:t>product</a:t>
                      </a:r>
                      <a:r>
                        <a:rPr lang="fr-FR" sz="1200" dirty="0" smtClean="0"/>
                        <a:t>] </a:t>
                      </a:r>
                      <a:r>
                        <a:rPr lang="fr-FR" sz="1200" dirty="0" err="1" smtClean="0"/>
                        <a:t>ProdNew</a:t>
                      </a:r>
                      <a:r>
                        <a:rPr lang="fr-FR" sz="1200" dirty="0" smtClean="0"/>
                        <a:t>[</a:t>
                      </a:r>
                      <a:r>
                        <a:rPr lang="fr-FR" sz="1200" dirty="0" err="1" smtClean="0"/>
                        <a:t>year</a:t>
                      </a:r>
                      <a:r>
                        <a:rPr lang="fr-FR" sz="1200" dirty="0" smtClean="0"/>
                        <a:t>][</a:t>
                      </a:r>
                      <a:r>
                        <a:rPr lang="fr-FR" sz="1200" dirty="0" err="1" smtClean="0"/>
                        <a:t>product</a:t>
                      </a:r>
                      <a:r>
                        <a:rPr lang="fr-FR" sz="1200" dirty="0" smtClean="0"/>
                        <a:t>][</a:t>
                      </a:r>
                      <a:r>
                        <a:rPr lang="fr-FR" sz="1200" dirty="0" err="1" smtClean="0"/>
                        <a:t>entity</a:t>
                      </a:r>
                      <a:r>
                        <a:rPr lang="fr-FR" sz="1200" dirty="0" smtClean="0"/>
                        <a:t>] * 1/</a:t>
                      </a:r>
                      <a:r>
                        <a:rPr lang="fr-FR" sz="1200" dirty="0" err="1" smtClean="0"/>
                        <a:t>RatioGranulation</a:t>
                      </a:r>
                      <a:r>
                        <a:rPr lang="fr-FR" sz="1200" dirty="0" smtClean="0"/>
                        <a:t>[</a:t>
                      </a:r>
                      <a:r>
                        <a:rPr lang="fr-FR" sz="1200" dirty="0" err="1" smtClean="0"/>
                        <a:t>product</a:t>
                      </a:r>
                      <a:r>
                        <a:rPr lang="fr-FR" sz="1200" dirty="0" smtClean="0"/>
                        <a:t>][</a:t>
                      </a:r>
                      <a:r>
                        <a:rPr lang="fr-FR" sz="1200" dirty="0" err="1" smtClean="0"/>
                        <a:t>year</a:t>
                      </a:r>
                      <a:r>
                        <a:rPr lang="fr-FR" sz="1200" dirty="0" smtClean="0"/>
                        <a:t>] ≤ ∑[</a:t>
                      </a:r>
                      <a:r>
                        <a:rPr lang="fr-FR" sz="1200" dirty="0" err="1" smtClean="0"/>
                        <a:t>year</a:t>
                      </a:r>
                      <a:r>
                        <a:rPr lang="fr-FR" sz="1200" dirty="0" smtClean="0"/>
                        <a:t>&lt;=</a:t>
                      </a:r>
                      <a:r>
                        <a:rPr lang="fr-FR" sz="1200" dirty="0" err="1" smtClean="0"/>
                        <a:t>year</a:t>
                      </a:r>
                      <a:r>
                        <a:rPr lang="fr-FR" sz="1200" baseline="0" dirty="0" smtClean="0"/>
                        <a:t> i</a:t>
                      </a:r>
                      <a:r>
                        <a:rPr lang="fr-FR" sz="1200" dirty="0" smtClean="0"/>
                        <a:t>] </a:t>
                      </a:r>
                      <a:r>
                        <a:rPr lang="fr-FR" sz="1200" dirty="0" err="1" smtClean="0"/>
                        <a:t>Inv</a:t>
                      </a:r>
                      <a:r>
                        <a:rPr lang="fr-FR" sz="1200" dirty="0" smtClean="0"/>
                        <a:t>[</a:t>
                      </a:r>
                      <a:r>
                        <a:rPr lang="fr-FR" sz="1200" dirty="0" err="1" smtClean="0"/>
                        <a:t>year</a:t>
                      </a:r>
                      <a:r>
                        <a:rPr lang="fr-FR" sz="1200" dirty="0" smtClean="0"/>
                        <a:t>][</a:t>
                      </a:r>
                      <a:r>
                        <a:rPr lang="fr-FR" sz="1200" dirty="0" err="1" smtClean="0"/>
                        <a:t>entity</a:t>
                      </a:r>
                      <a:r>
                        <a:rPr lang="fr-FR" sz="1200" dirty="0" smtClean="0"/>
                        <a:t>] * Capa[</a:t>
                      </a:r>
                      <a:r>
                        <a:rPr lang="fr-FR" sz="1200" dirty="0" err="1" smtClean="0"/>
                        <a:t>entity</a:t>
                      </a:r>
                      <a:r>
                        <a:rPr lang="fr-FR" sz="1200" dirty="0" smtClean="0"/>
                        <a:t>][</a:t>
                      </a:r>
                      <a:r>
                        <a:rPr lang="fr-FR" sz="1200" dirty="0" err="1" smtClean="0"/>
                        <a:t>year</a:t>
                      </a:r>
                      <a:r>
                        <a:rPr lang="fr-FR" sz="1200" dirty="0" smtClean="0"/>
                        <a:t>]</a:t>
                      </a:r>
                      <a:endParaRPr lang="fr-FR" sz="1200" kern="1200" baseline="0" dirty="0" smtClean="0">
                        <a:solidFill>
                          <a:schemeClr val="dk1"/>
                        </a:solidFill>
                        <a:latin typeface="+mn-lt"/>
                        <a:ea typeface="+mn-ea"/>
                        <a:cs typeface="+mn-cs"/>
                      </a:endParaRPr>
                    </a:p>
                  </a:txBody>
                  <a:tcPr anchor="ctr"/>
                </a:tc>
                <a:extLst>
                  <a:ext uri="{0D108BD9-81ED-4DB2-BD59-A6C34878D82A}">
                    <a16:rowId xmlns:a16="http://schemas.microsoft.com/office/drawing/2014/main" val="131237948"/>
                  </a:ext>
                </a:extLst>
              </a:tr>
              <a:tr h="972496">
                <a:tc>
                  <a:txBody>
                    <a:bodyPr/>
                    <a:lstStyle/>
                    <a:p>
                      <a:r>
                        <a:rPr lang="en-US" sz="1200" kern="1200" baseline="0" dirty="0" smtClean="0"/>
                        <a:t>Investment in a unit is only once</a:t>
                      </a:r>
                      <a:endParaRPr lang="fr-FR" sz="1200" kern="1200" baseline="0" dirty="0" smtClean="0">
                        <a:solidFill>
                          <a:schemeClr val="dk1"/>
                        </a:solidFill>
                        <a:latin typeface="+mn-lt"/>
                        <a:ea typeface="+mn-ea"/>
                        <a:cs typeface="+mn-cs"/>
                      </a:endParaRPr>
                    </a:p>
                  </a:txBody>
                  <a:tcPr anchor="ctr"/>
                </a:tc>
                <a:tc>
                  <a:txBody>
                    <a:bodyPr/>
                    <a:lstStyle/>
                    <a:p>
                      <a:r>
                        <a:rPr lang="fr-FR" sz="1200" dirty="0" smtClean="0"/>
                        <a:t>∑[</a:t>
                      </a:r>
                      <a:r>
                        <a:rPr lang="fr-FR" sz="1200" dirty="0" err="1" smtClean="0"/>
                        <a:t>year</a:t>
                      </a:r>
                      <a:r>
                        <a:rPr lang="fr-FR" sz="1200" dirty="0" smtClean="0"/>
                        <a:t>] </a:t>
                      </a:r>
                      <a:r>
                        <a:rPr lang="fr-FR" sz="1200" dirty="0" err="1" smtClean="0"/>
                        <a:t>Inv</a:t>
                      </a:r>
                      <a:r>
                        <a:rPr lang="fr-FR" sz="1200" dirty="0" smtClean="0"/>
                        <a:t>[</a:t>
                      </a:r>
                      <a:r>
                        <a:rPr lang="fr-FR" sz="1200" dirty="0" err="1" smtClean="0"/>
                        <a:t>year</a:t>
                      </a:r>
                      <a:r>
                        <a:rPr lang="fr-FR" sz="1200" dirty="0" smtClean="0"/>
                        <a:t>][</a:t>
                      </a:r>
                      <a:r>
                        <a:rPr lang="fr-FR" sz="1200" dirty="0" err="1" smtClean="0"/>
                        <a:t>entity</a:t>
                      </a:r>
                      <a:r>
                        <a:rPr lang="fr-FR" sz="1200" dirty="0" smtClean="0"/>
                        <a:t>] ≤ 1</a:t>
                      </a:r>
                      <a:endParaRPr lang="fr-FR" sz="1200"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89119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954740"/>
            <a:ext cx="12192000" cy="948520"/>
          </a:xfrm>
        </p:spPr>
        <p:txBody>
          <a:bodyPr/>
          <a:lstStyle/>
          <a:p>
            <a:r>
              <a:rPr lang="fr-FR" dirty="0" err="1" smtClean="0"/>
              <a:t>Backpropagation</a:t>
            </a:r>
            <a:r>
              <a:rPr lang="fr-FR" dirty="0" smtClean="0"/>
              <a:t>: model description</a:t>
            </a:r>
            <a:endParaRPr lang="fr-FR" dirty="0"/>
          </a:p>
        </p:txBody>
      </p:sp>
      <p:sp>
        <p:nvSpPr>
          <p:cNvPr id="3" name="Espace réservé du numéro de diapositive 2"/>
          <p:cNvSpPr>
            <a:spLocks noGrp="1"/>
          </p:cNvSpPr>
          <p:nvPr>
            <p:ph type="sldNum" sz="quarter" idx="10"/>
          </p:nvPr>
        </p:nvSpPr>
        <p:spPr/>
        <p:txBody>
          <a:bodyPr/>
          <a:lstStyle/>
          <a:p>
            <a:fld id="{78E7AD6D-3F89-684A-BD5F-28F82F8A3A3D}" type="slidenum">
              <a:rPr lang="fr-FR" smtClean="0"/>
              <a:pPr/>
              <a:t>55</a:t>
            </a:fld>
            <a:endParaRPr lang="fr-FR" dirty="0"/>
          </a:p>
        </p:txBody>
      </p:sp>
      <p:grpSp>
        <p:nvGrpSpPr>
          <p:cNvPr id="4" name="Groupe 3"/>
          <p:cNvGrpSpPr/>
          <p:nvPr/>
        </p:nvGrpSpPr>
        <p:grpSpPr>
          <a:xfrm>
            <a:off x="7772400" y="654424"/>
            <a:ext cx="4183081" cy="1838451"/>
            <a:chOff x="596479" y="919810"/>
            <a:chExt cx="11038598" cy="5042406"/>
          </a:xfrm>
        </p:grpSpPr>
        <p:sp>
          <p:nvSpPr>
            <p:cNvPr id="5" name="Rectangle 4"/>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 name="Rectangle 5"/>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7" name="Rectangle 6"/>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8" name="Rectangle 7"/>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9" name="Rectangle 8"/>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10" name="Connecteur droit avec flèche 9"/>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ZoneTexte 10"/>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12" name="ZoneTexte 11"/>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13" name="Rectangle 12"/>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14" name="Connecteur droit avec flèche 13"/>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15" name="Groupe 14"/>
            <p:cNvGrpSpPr/>
            <p:nvPr/>
          </p:nvGrpSpPr>
          <p:grpSpPr>
            <a:xfrm>
              <a:off x="6624706" y="919810"/>
              <a:ext cx="2975744" cy="5042406"/>
              <a:chOff x="6615741" y="1894115"/>
              <a:chExt cx="2975744" cy="5042406"/>
            </a:xfrm>
          </p:grpSpPr>
          <p:sp>
            <p:nvSpPr>
              <p:cNvPr id="20" name="Rectangle 19"/>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1" name="Connecteur droit avec flèche 20"/>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23" name="Rectangle 22"/>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4" name="Connecteur droit avec flèche 23"/>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16" name="Connecteur en angle 15"/>
            <p:cNvCxnSpPr>
              <a:stCxn id="8" idx="0"/>
              <a:endCxn id="20"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a:stCxn id="20" idx="3"/>
              <a:endCxn id="9"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en angle 17"/>
            <p:cNvCxnSpPr>
              <a:stCxn id="23" idx="3"/>
              <a:endCxn id="9"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22" idx="3"/>
              <a:endCxn id="9"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25" name="Rectangle à coins arrondis 24"/>
          <p:cNvSpPr/>
          <p:nvPr/>
        </p:nvSpPr>
        <p:spPr>
          <a:xfrm>
            <a:off x="9996205" y="1154808"/>
            <a:ext cx="1251342" cy="814272"/>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01972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FE930EA7-5B45-4B57-A31F-4DBDCE1D6B47}" type="slidenum">
              <a:rPr lang="fr-FR" smtClean="0"/>
              <a:t>56</a:t>
            </a:fld>
            <a:endParaRPr lang="fr-FR"/>
          </a:p>
        </p:txBody>
      </p:sp>
      <p:sp>
        <p:nvSpPr>
          <p:cNvPr id="4" name="Titre 1"/>
          <p:cNvSpPr txBox="1">
            <a:spLocks/>
          </p:cNvSpPr>
          <p:nvPr/>
        </p:nvSpPr>
        <p:spPr>
          <a:xfrm>
            <a:off x="838200" y="94667"/>
            <a:ext cx="10515600" cy="1183290"/>
          </a:xfrm>
          <a:prstGeom prst="rect">
            <a:avLst/>
          </a:prstGeom>
        </p:spPr>
        <p:txBody>
          <a:bodyPr anchor="ctr"/>
          <a:lstStyle>
            <a:lvl1pPr algn="l" defTabSz="914400" rtl="0" eaLnBrk="1" latinLnBrk="0" hangingPunct="1">
              <a:lnSpc>
                <a:spcPct val="90000"/>
              </a:lnSpc>
              <a:spcBef>
                <a:spcPct val="0"/>
              </a:spcBef>
              <a:buNone/>
              <a:defRPr lang="fr-FR" sz="2400" b="1" i="0" kern="1200" baseline="0" dirty="0">
                <a:solidFill>
                  <a:srgbClr val="1D85AA"/>
                </a:solidFill>
                <a:latin typeface="Verdana" panose="020B0604030504040204" pitchFamily="34" charset="0"/>
                <a:ea typeface="Verdana" panose="020B0604030504040204" pitchFamily="34" charset="0"/>
                <a:cs typeface="Verdana" panose="020B0604030504040204" pitchFamily="34" charset="0"/>
              </a:defRPr>
            </a:lvl1pPr>
          </a:lstStyle>
          <a:p>
            <a:r>
              <a:rPr lang="fr-FR" dirty="0" smtClean="0"/>
              <a:t>Back propagation relies on the input data </a:t>
            </a:r>
            <a:r>
              <a:rPr lang="fr-FR" dirty="0" err="1" smtClean="0"/>
              <a:t>being</a:t>
            </a:r>
            <a:r>
              <a:rPr lang="fr-FR" dirty="0" smtClean="0"/>
              <a:t> </a:t>
            </a:r>
            <a:r>
              <a:rPr lang="fr-FR" dirty="0" err="1" smtClean="0"/>
              <a:t>fully</a:t>
            </a:r>
            <a:r>
              <a:rPr lang="fr-FR" dirty="0" smtClean="0"/>
              <a:t> and </a:t>
            </a:r>
            <a:r>
              <a:rPr lang="fr-FR" dirty="0" err="1" smtClean="0"/>
              <a:t>correctly</a:t>
            </a:r>
            <a:r>
              <a:rPr lang="fr-FR" dirty="0" smtClean="0"/>
              <a:t> </a:t>
            </a:r>
            <a:r>
              <a:rPr lang="fr-FR" dirty="0" err="1" smtClean="0"/>
              <a:t>written</a:t>
            </a:r>
            <a:endParaRPr lang="fr-FR" dirty="0"/>
          </a:p>
        </p:txBody>
      </p:sp>
      <p:grpSp>
        <p:nvGrpSpPr>
          <p:cNvPr id="107" name="Groupe 106"/>
          <p:cNvGrpSpPr/>
          <p:nvPr/>
        </p:nvGrpSpPr>
        <p:grpSpPr>
          <a:xfrm>
            <a:off x="1314992" y="2870320"/>
            <a:ext cx="9562016" cy="2752684"/>
            <a:chOff x="1964772" y="2143199"/>
            <a:chExt cx="9562016" cy="2752684"/>
          </a:xfrm>
        </p:grpSpPr>
        <p:grpSp>
          <p:nvGrpSpPr>
            <p:cNvPr id="16" name="Groupe 15"/>
            <p:cNvGrpSpPr/>
            <p:nvPr/>
          </p:nvGrpSpPr>
          <p:grpSpPr>
            <a:xfrm>
              <a:off x="1964772" y="2143199"/>
              <a:ext cx="8262455" cy="2752684"/>
              <a:chOff x="1619685" y="2914379"/>
              <a:chExt cx="8262455" cy="2752684"/>
            </a:xfrm>
          </p:grpSpPr>
          <p:grpSp>
            <p:nvGrpSpPr>
              <p:cNvPr id="15" name="Groupe 14"/>
              <p:cNvGrpSpPr/>
              <p:nvPr/>
            </p:nvGrpSpPr>
            <p:grpSpPr>
              <a:xfrm>
                <a:off x="8351569" y="2914379"/>
                <a:ext cx="1530571" cy="2752679"/>
                <a:chOff x="8351569" y="2914379"/>
                <a:chExt cx="1530571" cy="2752679"/>
              </a:xfrm>
            </p:grpSpPr>
            <p:sp>
              <p:nvSpPr>
                <p:cNvPr id="62" name="Rectangle 61"/>
                <p:cNvSpPr/>
                <p:nvPr/>
              </p:nvSpPr>
              <p:spPr>
                <a:xfrm>
                  <a:off x="8351569" y="2914379"/>
                  <a:ext cx="1530571" cy="27526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r>
                    <a:rPr lang="fr-FR" sz="1400" b="1" dirty="0" err="1" smtClean="0">
                      <a:solidFill>
                        <a:schemeClr val="accent1"/>
                      </a:solidFill>
                      <a:latin typeface="Calibri" panose="020F0502020204030204" pitchFamily="34" charset="0"/>
                      <a:cs typeface="Calibri" panose="020F0502020204030204" pitchFamily="34" charset="0"/>
                    </a:rPr>
                    <a:t>Consumptions</a:t>
                  </a: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a:solidFill>
                      <a:schemeClr val="accent1"/>
                    </a:solidFill>
                    <a:latin typeface="Calibri" panose="020F0502020204030204" pitchFamily="34" charset="0"/>
                    <a:cs typeface="Calibri" panose="020F0502020204030204" pitchFamily="34" charset="0"/>
                  </a:endParaRPr>
                </a:p>
                <a:p>
                  <a:pPr algn="ctr"/>
                  <a:r>
                    <a:rPr lang="fr-FR" sz="1400" b="1" dirty="0" smtClean="0">
                      <a:solidFill>
                        <a:schemeClr val="accent1"/>
                      </a:solidFill>
                      <a:latin typeface="Calibri" panose="020F0502020204030204" pitchFamily="34" charset="0"/>
                      <a:cs typeface="Calibri" panose="020F0502020204030204" pitchFamily="34" charset="0"/>
                    </a:rPr>
                    <a:t>Productions</a:t>
                  </a:r>
                  <a:endParaRPr lang="fr-FR" sz="1400" b="1" dirty="0">
                    <a:solidFill>
                      <a:schemeClr val="accent1"/>
                    </a:solidFill>
                    <a:latin typeface="Calibri" panose="020F0502020204030204" pitchFamily="34" charset="0"/>
                    <a:cs typeface="Calibri" panose="020F0502020204030204" pitchFamily="34" charset="0"/>
                  </a:endParaRPr>
                </a:p>
              </p:txBody>
            </p:sp>
            <p:pic>
              <p:nvPicPr>
                <p:cNvPr id="64" name="Image 63" descr="Capture d’écran"/>
                <p:cNvPicPr>
                  <a:picLocks noChangeAspect="1"/>
                </p:cNvPicPr>
                <p:nvPr/>
              </p:nvPicPr>
              <p:blipFill rotWithShape="1">
                <a:blip r:embed="rId2" cstate="print">
                  <a:extLst>
                    <a:ext uri="{28A0092B-C50C-407E-A947-70E740481C1C}">
                      <a14:useLocalDpi xmlns:a14="http://schemas.microsoft.com/office/drawing/2010/main" val="0"/>
                    </a:ext>
                  </a:extLst>
                </a:blip>
                <a:srcRect b="69491"/>
                <a:stretch/>
              </p:blipFill>
              <p:spPr>
                <a:xfrm>
                  <a:off x="8495847" y="3028842"/>
                  <a:ext cx="1272007" cy="728208"/>
                </a:xfrm>
                <a:prstGeom prst="rect">
                  <a:avLst/>
                </a:prstGeom>
              </p:spPr>
            </p:pic>
          </p:grpSp>
          <p:grpSp>
            <p:nvGrpSpPr>
              <p:cNvPr id="14" name="Groupe 13"/>
              <p:cNvGrpSpPr/>
              <p:nvPr/>
            </p:nvGrpSpPr>
            <p:grpSpPr>
              <a:xfrm>
                <a:off x="6668598" y="2914380"/>
                <a:ext cx="1530571" cy="2752679"/>
                <a:chOff x="6668598" y="2914380"/>
                <a:chExt cx="1530571" cy="2752679"/>
              </a:xfrm>
            </p:grpSpPr>
            <p:sp>
              <p:nvSpPr>
                <p:cNvPr id="50" name="Rectangle 49"/>
                <p:cNvSpPr/>
                <p:nvPr/>
              </p:nvSpPr>
              <p:spPr>
                <a:xfrm>
                  <a:off x="6668598" y="2914380"/>
                  <a:ext cx="1530571" cy="27526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r>
                    <a:rPr lang="fr-FR" sz="1400" b="1" dirty="0" err="1" smtClean="0">
                      <a:solidFill>
                        <a:schemeClr val="accent1"/>
                      </a:solidFill>
                      <a:latin typeface="Calibri" panose="020F0502020204030204" pitchFamily="34" charset="0"/>
                      <a:cs typeface="Calibri" panose="020F0502020204030204" pitchFamily="34" charset="0"/>
                    </a:rPr>
                    <a:t>Consumptions</a:t>
                  </a: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b="1" dirty="0">
                    <a:solidFill>
                      <a:schemeClr val="accent1"/>
                    </a:solidFill>
                    <a:latin typeface="Calibri" panose="020F0502020204030204" pitchFamily="34" charset="0"/>
                    <a:cs typeface="Calibri" panose="020F0502020204030204" pitchFamily="34" charset="0"/>
                  </a:endParaRPr>
                </a:p>
                <a:p>
                  <a:pPr algn="ctr"/>
                  <a:r>
                    <a:rPr lang="fr-FR" sz="1400" b="1" dirty="0" smtClean="0">
                      <a:solidFill>
                        <a:schemeClr val="accent1"/>
                      </a:solidFill>
                      <a:latin typeface="Calibri" panose="020F0502020204030204" pitchFamily="34" charset="0"/>
                      <a:cs typeface="Calibri" panose="020F0502020204030204" pitchFamily="34" charset="0"/>
                    </a:rPr>
                    <a:t>Productions</a:t>
                  </a:r>
                  <a:endParaRPr lang="fr-FR" sz="1400" b="1" dirty="0">
                    <a:solidFill>
                      <a:schemeClr val="accent1"/>
                    </a:solidFill>
                    <a:latin typeface="Calibri" panose="020F0502020204030204" pitchFamily="34" charset="0"/>
                    <a:cs typeface="Calibri" panose="020F0502020204030204" pitchFamily="34" charset="0"/>
                  </a:endParaRPr>
                </a:p>
              </p:txBody>
            </p:sp>
            <p:pic>
              <p:nvPicPr>
                <p:cNvPr id="44" name="Image 43"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b="69625"/>
                <a:stretch/>
              </p:blipFill>
              <p:spPr>
                <a:xfrm>
                  <a:off x="6812876" y="3028842"/>
                  <a:ext cx="1272007" cy="727880"/>
                </a:xfrm>
                <a:prstGeom prst="rect">
                  <a:avLst/>
                </a:prstGeom>
              </p:spPr>
            </p:pic>
          </p:grpSp>
          <p:grpSp>
            <p:nvGrpSpPr>
              <p:cNvPr id="13" name="Groupe 12"/>
              <p:cNvGrpSpPr/>
              <p:nvPr/>
            </p:nvGrpSpPr>
            <p:grpSpPr>
              <a:xfrm>
                <a:off x="4985627" y="2914381"/>
                <a:ext cx="1530571" cy="2752679"/>
                <a:chOff x="4985627" y="2914381"/>
                <a:chExt cx="1530571" cy="2752679"/>
              </a:xfrm>
            </p:grpSpPr>
            <p:sp>
              <p:nvSpPr>
                <p:cNvPr id="59" name="Rectangle 58"/>
                <p:cNvSpPr/>
                <p:nvPr/>
              </p:nvSpPr>
              <p:spPr>
                <a:xfrm>
                  <a:off x="4985627" y="2914381"/>
                  <a:ext cx="1530571" cy="27526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46" name="Image 45" descr="Capture d’écran"/>
                <p:cNvPicPr>
                  <a:picLocks noChangeAspect="1"/>
                </p:cNvPicPr>
                <p:nvPr/>
              </p:nvPicPr>
              <p:blipFill rotWithShape="1">
                <a:blip r:embed="rId4" cstate="print">
                  <a:extLst>
                    <a:ext uri="{28A0092B-C50C-407E-A947-70E740481C1C}">
                      <a14:useLocalDpi xmlns:a14="http://schemas.microsoft.com/office/drawing/2010/main" val="0"/>
                    </a:ext>
                  </a:extLst>
                </a:blip>
                <a:srcRect b="69673"/>
                <a:stretch/>
              </p:blipFill>
              <p:spPr>
                <a:xfrm>
                  <a:off x="5129905" y="3028842"/>
                  <a:ext cx="1272007" cy="727880"/>
                </a:xfrm>
                <a:prstGeom prst="rect">
                  <a:avLst/>
                </a:prstGeom>
              </p:spPr>
            </p:pic>
          </p:grpSp>
          <p:grpSp>
            <p:nvGrpSpPr>
              <p:cNvPr id="6" name="Groupe 5"/>
              <p:cNvGrpSpPr/>
              <p:nvPr/>
            </p:nvGrpSpPr>
            <p:grpSpPr>
              <a:xfrm>
                <a:off x="1619685" y="2914382"/>
                <a:ext cx="1530571" cy="2752679"/>
                <a:chOff x="1333165" y="3782867"/>
                <a:chExt cx="1530571" cy="2752679"/>
              </a:xfrm>
            </p:grpSpPr>
            <p:sp>
              <p:nvSpPr>
                <p:cNvPr id="28" name="Rectangle 27"/>
                <p:cNvSpPr/>
                <p:nvPr/>
              </p:nvSpPr>
              <p:spPr>
                <a:xfrm>
                  <a:off x="1333165" y="3782867"/>
                  <a:ext cx="1530571" cy="27526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dirty="0" smtClean="0">
                    <a:latin typeface="Calibri" panose="020F0502020204030204" pitchFamily="34" charset="0"/>
                    <a:cs typeface="Calibri" panose="020F0502020204030204" pitchFamily="34" charset="0"/>
                  </a:endParaRPr>
                </a:p>
                <a:p>
                  <a:pPr algn="ctr"/>
                  <a:endParaRPr lang="fr-FR" sz="1400" dirty="0">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endParaRPr lang="fr-FR" sz="1400" b="1" dirty="0" smtClean="0">
                    <a:solidFill>
                      <a:schemeClr val="accent1"/>
                    </a:solidFill>
                    <a:latin typeface="Calibri" panose="020F0502020204030204" pitchFamily="34" charset="0"/>
                    <a:cs typeface="Calibri" panose="020F0502020204030204" pitchFamily="34" charset="0"/>
                  </a:endParaRPr>
                </a:p>
                <a:p>
                  <a:pPr algn="ctr"/>
                  <a:r>
                    <a:rPr lang="fr-FR" sz="1400" b="1" dirty="0" err="1" smtClean="0">
                      <a:solidFill>
                        <a:schemeClr val="accent1"/>
                      </a:solidFill>
                      <a:latin typeface="Calibri" panose="020F0502020204030204" pitchFamily="34" charset="0"/>
                      <a:cs typeface="Calibri" panose="020F0502020204030204" pitchFamily="34" charset="0"/>
                    </a:rPr>
                    <a:t>Consumptions</a:t>
                  </a:r>
                  <a:endParaRPr lang="fr-FR" sz="1400" b="1" dirty="0" smtClean="0">
                    <a:solidFill>
                      <a:schemeClr val="accent1"/>
                    </a:solidFill>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endParaRPr lang="fr-FR" sz="1400" dirty="0">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endParaRPr lang="fr-FR" sz="1400" dirty="0" smtClean="0">
                    <a:latin typeface="Calibri" panose="020F0502020204030204" pitchFamily="34" charset="0"/>
                    <a:cs typeface="Calibri" panose="020F0502020204030204" pitchFamily="34" charset="0"/>
                  </a:endParaRPr>
                </a:p>
                <a:p>
                  <a:pPr algn="ctr"/>
                  <a:r>
                    <a:rPr lang="fr-FR" sz="1400" b="1" dirty="0" smtClean="0">
                      <a:solidFill>
                        <a:schemeClr val="accent1"/>
                      </a:solidFill>
                      <a:latin typeface="Calibri" panose="020F0502020204030204" pitchFamily="34" charset="0"/>
                      <a:cs typeface="Calibri" panose="020F0502020204030204" pitchFamily="34" charset="0"/>
                    </a:rPr>
                    <a:t>Productions</a:t>
                  </a:r>
                  <a:endParaRPr lang="fr-FR" sz="1400" b="1" dirty="0">
                    <a:solidFill>
                      <a:schemeClr val="accent1"/>
                    </a:solidFill>
                    <a:latin typeface="Calibri" panose="020F0502020204030204" pitchFamily="34" charset="0"/>
                    <a:cs typeface="Calibri" panose="020F0502020204030204" pitchFamily="34" charset="0"/>
                  </a:endParaRPr>
                </a:p>
              </p:txBody>
            </p:sp>
            <p:pic>
              <p:nvPicPr>
                <p:cNvPr id="42" name="Image 41" descr="Capture d’écran"/>
                <p:cNvPicPr>
                  <a:picLocks noChangeAspect="1"/>
                </p:cNvPicPr>
                <p:nvPr/>
              </p:nvPicPr>
              <p:blipFill rotWithShape="1">
                <a:blip r:embed="rId5" cstate="print">
                  <a:extLst>
                    <a:ext uri="{28A0092B-C50C-407E-A947-70E740481C1C}">
                      <a14:useLocalDpi xmlns:a14="http://schemas.microsoft.com/office/drawing/2010/main" val="0"/>
                    </a:ext>
                  </a:extLst>
                </a:blip>
                <a:srcRect b="68447"/>
                <a:stretch/>
              </p:blipFill>
              <p:spPr>
                <a:xfrm>
                  <a:off x="1477443" y="3879583"/>
                  <a:ext cx="1272007" cy="745627"/>
                </a:xfrm>
                <a:prstGeom prst="rect">
                  <a:avLst/>
                </a:prstGeom>
              </p:spPr>
            </p:pic>
          </p:grpSp>
          <p:sp>
            <p:nvSpPr>
              <p:cNvPr id="56" name="Rectangle 55"/>
              <p:cNvSpPr/>
              <p:nvPr/>
            </p:nvSpPr>
            <p:spPr>
              <a:xfrm>
                <a:off x="3302656" y="2914384"/>
                <a:ext cx="1530571" cy="27526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43" name="Image 42" descr="Capture d’écran"/>
              <p:cNvPicPr>
                <a:picLocks noChangeAspect="1"/>
              </p:cNvPicPr>
              <p:nvPr/>
            </p:nvPicPr>
            <p:blipFill rotWithShape="1">
              <a:blip r:embed="rId6" cstate="print">
                <a:extLst>
                  <a:ext uri="{28A0092B-C50C-407E-A947-70E740481C1C}">
                    <a14:useLocalDpi xmlns:a14="http://schemas.microsoft.com/office/drawing/2010/main" val="0"/>
                  </a:ext>
                </a:extLst>
              </a:blip>
              <a:srcRect b="68603"/>
              <a:stretch/>
            </p:blipFill>
            <p:spPr>
              <a:xfrm>
                <a:off x="3465822" y="3020854"/>
                <a:ext cx="1234230" cy="735868"/>
              </a:xfrm>
              <a:prstGeom prst="rect">
                <a:avLst/>
              </a:prstGeom>
            </p:spPr>
          </p:pic>
        </p:grpSp>
        <p:sp>
          <p:nvSpPr>
            <p:cNvPr id="65" name="Rectangle 64"/>
            <p:cNvSpPr/>
            <p:nvPr/>
          </p:nvSpPr>
          <p:spPr>
            <a:xfrm>
              <a:off x="8801908" y="3379012"/>
              <a:ext cx="636003" cy="407624"/>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smtClean="0">
                  <a:latin typeface="Calibri" panose="020F0502020204030204" pitchFamily="34" charset="0"/>
                  <a:cs typeface="Calibri" panose="020F0502020204030204" pitchFamily="34" charset="0"/>
                </a:rPr>
                <a:t>Rock</a:t>
              </a:r>
              <a:endParaRPr lang="fr-FR" sz="1400" dirty="0">
                <a:latin typeface="Calibri" panose="020F0502020204030204" pitchFamily="34" charset="0"/>
                <a:cs typeface="Calibri" panose="020F0502020204030204" pitchFamily="34" charset="0"/>
              </a:endParaRPr>
            </a:p>
          </p:txBody>
        </p:sp>
        <p:sp>
          <p:nvSpPr>
            <p:cNvPr id="66" name="Rectangle 65"/>
            <p:cNvSpPr/>
            <p:nvPr/>
          </p:nvSpPr>
          <p:spPr>
            <a:xfrm>
              <a:off x="9476938" y="3379012"/>
              <a:ext cx="636003" cy="4076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dirty="0" smtClean="0">
                  <a:latin typeface="Calibri" panose="020F0502020204030204" pitchFamily="34" charset="0"/>
                  <a:cs typeface="Calibri" panose="020F0502020204030204" pitchFamily="34" charset="0"/>
                </a:rPr>
                <a:t>Acid</a:t>
              </a:r>
              <a:endParaRPr lang="fr-FR" sz="1400" dirty="0">
                <a:latin typeface="Calibri" panose="020F0502020204030204" pitchFamily="34" charset="0"/>
                <a:cs typeface="Calibri" panose="020F0502020204030204" pitchFamily="34" charset="0"/>
              </a:endParaRPr>
            </a:p>
          </p:txBody>
        </p:sp>
        <p:cxnSp>
          <p:nvCxnSpPr>
            <p:cNvPr id="69" name="Connecteur droit avec flèche 68"/>
            <p:cNvCxnSpPr/>
            <p:nvPr/>
          </p:nvCxnSpPr>
          <p:spPr>
            <a:xfrm flipH="1">
              <a:off x="9959248" y="4682169"/>
              <a:ext cx="720000" cy="11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1" name="ZoneTexte 70"/>
            <p:cNvSpPr txBox="1"/>
            <p:nvPr/>
          </p:nvSpPr>
          <p:spPr>
            <a:xfrm>
              <a:off x="10679248" y="4483863"/>
              <a:ext cx="847540" cy="400110"/>
            </a:xfrm>
            <a:prstGeom prst="rect">
              <a:avLst/>
            </a:prstGeom>
            <a:noFill/>
          </p:spPr>
          <p:txBody>
            <a:bodyPr wrap="none" rtlCol="0">
              <a:spAutoFit/>
            </a:bodyPr>
            <a:lstStyle/>
            <a:p>
              <a:r>
                <a:rPr lang="fr-FR" sz="2000" b="1" dirty="0" err="1" smtClean="0">
                  <a:solidFill>
                    <a:schemeClr val="accent1"/>
                  </a:solidFill>
                  <a:latin typeface="Calibri" panose="020F0502020204030204" pitchFamily="34" charset="0"/>
                  <a:cs typeface="Calibri" panose="020F0502020204030204" pitchFamily="34" charset="0"/>
                </a:rPr>
                <a:t>Solver</a:t>
              </a:r>
              <a:endParaRPr lang="fr-FR" sz="2000" b="1" dirty="0">
                <a:solidFill>
                  <a:schemeClr val="accent1"/>
                </a:solidFill>
                <a:latin typeface="Calibri" panose="020F0502020204030204" pitchFamily="34" charset="0"/>
                <a:cs typeface="Calibri" panose="020F0502020204030204" pitchFamily="34" charset="0"/>
              </a:endParaRPr>
            </a:p>
          </p:txBody>
        </p:sp>
        <p:cxnSp>
          <p:nvCxnSpPr>
            <p:cNvPr id="72" name="Connecteur droit avec flèche 71"/>
            <p:cNvCxnSpPr/>
            <p:nvPr/>
          </p:nvCxnSpPr>
          <p:spPr>
            <a:xfrm flipV="1">
              <a:off x="7780583" y="3948306"/>
              <a:ext cx="8950" cy="51820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746823" y="3106757"/>
              <a:ext cx="1425319" cy="7601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6" name="Connecteur en angle 75"/>
            <p:cNvCxnSpPr>
              <a:stCxn id="66" idx="3"/>
              <a:endCxn id="50" idx="2"/>
            </p:cNvCxnSpPr>
            <p:nvPr/>
          </p:nvCxnSpPr>
          <p:spPr>
            <a:xfrm flipH="1">
              <a:off x="7778971" y="3582824"/>
              <a:ext cx="2333970" cy="1313055"/>
            </a:xfrm>
            <a:prstGeom prst="bentConnector4">
              <a:avLst>
                <a:gd name="adj1" fmla="val -9794"/>
                <a:gd name="adj2" fmla="val 11741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stCxn id="65" idx="2"/>
              <a:endCxn id="56" idx="2"/>
            </p:cNvCxnSpPr>
            <p:nvPr/>
          </p:nvCxnSpPr>
          <p:spPr>
            <a:xfrm rot="5400000">
              <a:off x="6211847" y="1987819"/>
              <a:ext cx="1109247" cy="4706881"/>
            </a:xfrm>
            <a:prstGeom prst="bentConnector3">
              <a:avLst>
                <a:gd name="adj1" fmla="val 151398"/>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114503" y="3379012"/>
              <a:ext cx="636003" cy="407624"/>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smtClean="0">
                  <a:latin typeface="Calibri" panose="020F0502020204030204" pitchFamily="34" charset="0"/>
                  <a:cs typeface="Calibri" panose="020F0502020204030204" pitchFamily="34" charset="0"/>
                </a:rPr>
                <a:t>Rock</a:t>
              </a:r>
              <a:endParaRPr lang="fr-FR" sz="1400" dirty="0">
                <a:latin typeface="Calibri" panose="020F0502020204030204" pitchFamily="34" charset="0"/>
                <a:cs typeface="Calibri" panose="020F0502020204030204" pitchFamily="34" charset="0"/>
              </a:endParaRPr>
            </a:p>
          </p:txBody>
        </p:sp>
        <p:sp>
          <p:nvSpPr>
            <p:cNvPr id="83" name="Rectangle 82"/>
            <p:cNvSpPr/>
            <p:nvPr/>
          </p:nvSpPr>
          <p:spPr>
            <a:xfrm>
              <a:off x="7789533" y="3379012"/>
              <a:ext cx="636003" cy="407624"/>
            </a:xfrm>
            <a:prstGeom prst="rect">
              <a:avLst/>
            </a:prstGeom>
            <a:solidFill>
              <a:srgbClr val="CCCC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dirty="0" err="1" smtClean="0">
                  <a:latin typeface="Calibri" panose="020F0502020204030204" pitchFamily="34" charset="0"/>
                  <a:cs typeface="Calibri" panose="020F0502020204030204" pitchFamily="34" charset="0"/>
                </a:rPr>
                <a:t>S.acid</a:t>
              </a:r>
              <a:endParaRPr lang="fr-FR" sz="1400" dirty="0">
                <a:latin typeface="Calibri" panose="020F0502020204030204" pitchFamily="34" charset="0"/>
                <a:cs typeface="Calibri" panose="020F0502020204030204" pitchFamily="34" charset="0"/>
              </a:endParaRPr>
            </a:p>
          </p:txBody>
        </p:sp>
        <p:sp>
          <p:nvSpPr>
            <p:cNvPr id="84" name="Rectangle 83"/>
            <p:cNvSpPr/>
            <p:nvPr/>
          </p:nvSpPr>
          <p:spPr>
            <a:xfrm>
              <a:off x="7059418" y="3106757"/>
              <a:ext cx="1425319" cy="7601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5" name="Connecteur en angle 84"/>
            <p:cNvCxnSpPr>
              <a:stCxn id="83" idx="2"/>
              <a:endCxn id="59" idx="2"/>
            </p:cNvCxnSpPr>
            <p:nvPr/>
          </p:nvCxnSpPr>
          <p:spPr>
            <a:xfrm rot="5400000">
              <a:off x="6547146" y="3335491"/>
              <a:ext cx="1109244" cy="2011535"/>
            </a:xfrm>
            <a:prstGeom prst="bentConnector3">
              <a:avLst>
                <a:gd name="adj1" fmla="val 132527"/>
              </a:avLst>
            </a:prstGeom>
            <a:ln w="57150">
              <a:solidFill>
                <a:srgbClr val="CCCC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en angle 88"/>
            <p:cNvCxnSpPr>
              <a:stCxn id="82" idx="2"/>
              <a:endCxn id="56" idx="2"/>
            </p:cNvCxnSpPr>
            <p:nvPr/>
          </p:nvCxnSpPr>
          <p:spPr>
            <a:xfrm rot="5400000">
              <a:off x="5368144" y="2831521"/>
              <a:ext cx="1109247" cy="3019476"/>
            </a:xfrm>
            <a:prstGeom prst="bentConnector3">
              <a:avLst>
                <a:gd name="adj1" fmla="val 200064"/>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flipV="1">
              <a:off x="9432067" y="3987807"/>
              <a:ext cx="8950" cy="518209"/>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5330714" y="3033962"/>
              <a:ext cx="1530571" cy="1815882"/>
            </a:xfrm>
            <a:prstGeom prst="rect">
              <a:avLst/>
            </a:prstGeom>
          </p:spPr>
          <p:txBody>
            <a:bodyPr wrap="square">
              <a:spAutoFit/>
            </a:bodyPr>
            <a:lstStyle/>
            <a:p>
              <a:pPr algn="ctr"/>
              <a:r>
                <a:rPr lang="fr-FR" sz="1400" b="1" dirty="0" err="1">
                  <a:solidFill>
                    <a:schemeClr val="accent1"/>
                  </a:solidFill>
                  <a:latin typeface="Calibri" panose="020F0502020204030204" pitchFamily="34" charset="0"/>
                  <a:cs typeface="Calibri" panose="020F0502020204030204" pitchFamily="34" charset="0"/>
                </a:rPr>
                <a:t>Consumptions</a:t>
              </a: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smtClean="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smtClean="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r>
                <a:rPr lang="fr-FR" sz="1400" b="1" dirty="0">
                  <a:solidFill>
                    <a:schemeClr val="accent1"/>
                  </a:solidFill>
                  <a:latin typeface="Calibri" panose="020F0502020204030204" pitchFamily="34" charset="0"/>
                  <a:cs typeface="Calibri" panose="020F0502020204030204" pitchFamily="34" charset="0"/>
                </a:rPr>
                <a:t>Productions</a:t>
              </a:r>
            </a:p>
          </p:txBody>
        </p:sp>
        <p:cxnSp>
          <p:nvCxnSpPr>
            <p:cNvPr id="95" name="Connecteur droit avec flèche 94"/>
            <p:cNvCxnSpPr/>
            <p:nvPr/>
          </p:nvCxnSpPr>
          <p:spPr>
            <a:xfrm flipV="1">
              <a:off x="6110995" y="3977033"/>
              <a:ext cx="8950" cy="518209"/>
            </a:xfrm>
            <a:prstGeom prst="straightConnector1">
              <a:avLst/>
            </a:prstGeom>
            <a:ln w="57150">
              <a:solidFill>
                <a:srgbClr val="CCCC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54312" y="3043141"/>
              <a:ext cx="1530571" cy="1815882"/>
            </a:xfrm>
            <a:prstGeom prst="rect">
              <a:avLst/>
            </a:prstGeom>
          </p:spPr>
          <p:txBody>
            <a:bodyPr wrap="square">
              <a:spAutoFit/>
            </a:bodyPr>
            <a:lstStyle/>
            <a:p>
              <a:pPr algn="ctr"/>
              <a:r>
                <a:rPr lang="fr-FR" sz="1400" b="1" dirty="0" err="1">
                  <a:solidFill>
                    <a:schemeClr val="accent1"/>
                  </a:solidFill>
                  <a:latin typeface="Calibri" panose="020F0502020204030204" pitchFamily="34" charset="0"/>
                  <a:cs typeface="Calibri" panose="020F0502020204030204" pitchFamily="34" charset="0"/>
                </a:rPr>
                <a:t>Consumptions</a:t>
              </a:r>
              <a:endParaRPr lang="fr-FR" sz="1400" b="1" dirty="0">
                <a:solidFill>
                  <a:schemeClr val="accent1"/>
                </a:solidFill>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smtClean="0">
                <a:latin typeface="Calibri" panose="020F0502020204030204" pitchFamily="34" charset="0"/>
                <a:cs typeface="Calibri" panose="020F0502020204030204" pitchFamily="34" charset="0"/>
              </a:endParaRPr>
            </a:p>
            <a:p>
              <a:pPr algn="ctr"/>
              <a:endParaRPr lang="fr-FR" sz="1200" dirty="0" smtClean="0">
                <a:latin typeface="Calibri" panose="020F0502020204030204" pitchFamily="34" charset="0"/>
                <a:cs typeface="Calibri" panose="020F0502020204030204" pitchFamily="34" charset="0"/>
              </a:endParaRPr>
            </a:p>
            <a:p>
              <a:pPr algn="ctr"/>
              <a:endParaRPr lang="fr-FR" sz="1200" dirty="0" smtClean="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endParaRPr lang="fr-FR" sz="1200" dirty="0">
                <a:latin typeface="Calibri" panose="020F0502020204030204" pitchFamily="34" charset="0"/>
                <a:cs typeface="Calibri" panose="020F0502020204030204" pitchFamily="34" charset="0"/>
              </a:endParaRPr>
            </a:p>
            <a:p>
              <a:pPr algn="ctr"/>
              <a:r>
                <a:rPr lang="fr-FR" sz="1400" b="1" dirty="0">
                  <a:solidFill>
                    <a:schemeClr val="accent1"/>
                  </a:solidFill>
                  <a:latin typeface="Calibri" panose="020F0502020204030204" pitchFamily="34" charset="0"/>
                  <a:cs typeface="Calibri" panose="020F0502020204030204" pitchFamily="34" charset="0"/>
                </a:rPr>
                <a:t>Productions</a:t>
              </a:r>
            </a:p>
          </p:txBody>
        </p:sp>
        <p:cxnSp>
          <p:nvCxnSpPr>
            <p:cNvPr id="98" name="Connecteur droit avec flèche 97"/>
            <p:cNvCxnSpPr/>
            <p:nvPr/>
          </p:nvCxnSpPr>
          <p:spPr>
            <a:xfrm flipV="1">
              <a:off x="4440629" y="3965654"/>
              <a:ext cx="8950" cy="51820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950375" y="3366157"/>
              <a:ext cx="980509" cy="42047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err="1" smtClean="0">
                  <a:latin typeface="Calibri" panose="020F0502020204030204" pitchFamily="34" charset="0"/>
                  <a:cs typeface="Calibri" panose="020F0502020204030204" pitchFamily="34" charset="0"/>
                </a:rPr>
                <a:t>Raw</a:t>
              </a:r>
              <a:r>
                <a:rPr lang="fr-FR" sz="1400" dirty="0" smtClean="0">
                  <a:latin typeface="Calibri" panose="020F0502020204030204" pitchFamily="34" charset="0"/>
                  <a:cs typeface="Calibri" panose="020F0502020204030204" pitchFamily="34" charset="0"/>
                </a:rPr>
                <a:t> Rock</a:t>
              </a:r>
              <a:endParaRPr lang="fr-FR" sz="1400" dirty="0">
                <a:latin typeface="Calibri" panose="020F0502020204030204" pitchFamily="34" charset="0"/>
                <a:cs typeface="Calibri" panose="020F0502020204030204" pitchFamily="34" charset="0"/>
              </a:endParaRPr>
            </a:p>
          </p:txBody>
        </p:sp>
        <p:sp>
          <p:nvSpPr>
            <p:cNvPr id="100" name="Rectangle 99"/>
            <p:cNvSpPr/>
            <p:nvPr/>
          </p:nvSpPr>
          <p:spPr>
            <a:xfrm>
              <a:off x="3719465" y="3093902"/>
              <a:ext cx="1425319" cy="7601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1" name="Connecteur en angle 100"/>
            <p:cNvCxnSpPr>
              <a:stCxn id="99" idx="3"/>
              <a:endCxn id="28" idx="2"/>
            </p:cNvCxnSpPr>
            <p:nvPr/>
          </p:nvCxnSpPr>
          <p:spPr>
            <a:xfrm flipH="1">
              <a:off x="2730058" y="3576396"/>
              <a:ext cx="2200826" cy="1319485"/>
            </a:xfrm>
            <a:prstGeom prst="bentConnector4">
              <a:avLst>
                <a:gd name="adj1" fmla="val -10387"/>
                <a:gd name="adj2" fmla="val 123169"/>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p:cNvCxnSpPr/>
            <p:nvPr/>
          </p:nvCxnSpPr>
          <p:spPr>
            <a:xfrm flipV="1">
              <a:off x="2700479" y="3965654"/>
              <a:ext cx="8950" cy="51820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TextBox 13">
            <a:extLst>
              <a:ext uri="{FF2B5EF4-FFF2-40B4-BE49-F238E27FC236}">
                <a16:creationId xmlns:a16="http://schemas.microsoft.com/office/drawing/2014/main" id="{4A25F36F-996E-4068-BE5C-0C4634C3D719}"/>
              </a:ext>
            </a:extLst>
          </p:cNvPr>
          <p:cNvSpPr txBox="1">
            <a:spLocks/>
          </p:cNvSpPr>
          <p:nvPr/>
        </p:nvSpPr>
        <p:spPr>
          <a:xfrm>
            <a:off x="668026" y="1484652"/>
            <a:ext cx="10855948" cy="4196343"/>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600" baseline="0">
                <a:latin typeface="+mn-lt"/>
              </a:defRPr>
            </a:lvl1pPr>
            <a:lvl2pPr marL="193675" lvl="1" indent="-192088" defTabSz="895350" eaLnBrk="1" latinLnBrk="0" hangingPunct="1">
              <a:buClr>
                <a:schemeClr val="tx2"/>
              </a:buClr>
              <a:buSzPct val="125000"/>
              <a:buFont typeface="Arial" charset="0"/>
              <a:buChar char="▪"/>
              <a:defRPr sz="1600" baseline="0">
                <a:latin typeface="+mn-lt"/>
              </a:defRPr>
            </a:lvl2pPr>
            <a:lvl3pPr marL="457200" lvl="2" indent="-261938" defTabSz="895350" eaLnBrk="1" latinLnBrk="0" hangingPunct="1">
              <a:buClr>
                <a:schemeClr val="tx2"/>
              </a:buClr>
              <a:buSzPct val="120000"/>
              <a:buFont typeface="Arial" charset="0"/>
              <a:buChar char="–"/>
              <a:defRPr sz="1600" baseline="0">
                <a:latin typeface="+mn-lt"/>
              </a:defRPr>
            </a:lvl3pPr>
            <a:lvl4pPr marL="614363" lvl="3" indent="-155575" defTabSz="895350" eaLnBrk="1" latinLnBrk="0" hangingPunct="1">
              <a:buClr>
                <a:schemeClr val="tx2"/>
              </a:buClr>
              <a:buSzPct val="120000"/>
              <a:buFont typeface="Arial" charset="0"/>
              <a:buChar char="▫"/>
              <a:defRPr sz="1600" baseline="0">
                <a:latin typeface="+mn-lt"/>
              </a:defRPr>
            </a:lvl4pPr>
            <a:lvl5pPr marL="749808" lvl="4" indent="-130175" defTabSz="895350" eaLnBrk="1" latinLnBrk="0" hangingPunct="1">
              <a:buClr>
                <a:schemeClr val="tx2"/>
              </a:buClr>
              <a:buSzPct val="89000"/>
              <a:buFont typeface="Arial"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lvl="2">
              <a:spcBef>
                <a:spcPts val="259"/>
              </a:spcBef>
            </a:pPr>
            <a:r>
              <a:rPr lang="en-US" sz="1200" dirty="0" smtClean="0">
                <a:solidFill>
                  <a:schemeClr val="accent1"/>
                </a:solidFill>
              </a:rPr>
              <a:t>Back-propagation starts from solver results and ends with computing mine productions</a:t>
            </a:r>
          </a:p>
          <a:p>
            <a:pPr lvl="2">
              <a:spcBef>
                <a:spcPts val="259"/>
              </a:spcBef>
            </a:pPr>
            <a:endParaRPr lang="en-US" sz="1200" dirty="0" smtClean="0">
              <a:solidFill>
                <a:schemeClr val="accent1"/>
              </a:solidFill>
            </a:endParaRPr>
          </a:p>
          <a:p>
            <a:pPr lvl="2">
              <a:spcBef>
                <a:spcPts val="259"/>
              </a:spcBef>
            </a:pPr>
            <a:r>
              <a:rPr lang="en-US" sz="1200" dirty="0" smtClean="0">
                <a:solidFill>
                  <a:schemeClr val="accent1"/>
                </a:solidFill>
              </a:rPr>
              <a:t>Back-propagation is </a:t>
            </a:r>
            <a:r>
              <a:rPr lang="en-US" sz="1200" b="1" dirty="0" smtClean="0"/>
              <a:t>a dynamic process</a:t>
            </a:r>
            <a:r>
              <a:rPr lang="en-US" sz="1200" dirty="0" smtClean="0">
                <a:solidFill>
                  <a:schemeClr val="accent1"/>
                </a:solidFill>
              </a:rPr>
              <a:t>: it computes volumes at consumptions and tries to back-propagate them. Therefore, it I </a:t>
            </a:r>
            <a:r>
              <a:rPr lang="en-US" sz="1200" b="1" dirty="0" smtClean="0"/>
              <a:t>necessary</a:t>
            </a:r>
            <a:r>
              <a:rPr lang="en-US" sz="1200" dirty="0" smtClean="0">
                <a:solidFill>
                  <a:schemeClr val="accent1"/>
                </a:solidFill>
              </a:rPr>
              <a:t> to have the big blocks (example: “</a:t>
            </a:r>
            <a:r>
              <a:rPr lang="en-US" sz="1200" dirty="0" err="1" smtClean="0">
                <a:solidFill>
                  <a:schemeClr val="accent1"/>
                </a:solidFill>
              </a:rPr>
              <a:t>Chimie</a:t>
            </a:r>
            <a:r>
              <a:rPr lang="en-US" sz="1200" dirty="0" smtClean="0">
                <a:solidFill>
                  <a:schemeClr val="accent1"/>
                </a:solidFill>
              </a:rPr>
              <a:t>”, “ACP 29”, etc.), to ensure propagation is done correctly.</a:t>
            </a:r>
          </a:p>
          <a:p>
            <a:pPr lvl="2">
              <a:spcBef>
                <a:spcPts val="259"/>
              </a:spcBef>
            </a:pPr>
            <a:endParaRPr lang="en-US" sz="1200" dirty="0">
              <a:solidFill>
                <a:schemeClr val="accent1"/>
              </a:solidFill>
            </a:endParaRPr>
          </a:p>
          <a:p>
            <a:pPr lvl="2">
              <a:spcBef>
                <a:spcPts val="259"/>
              </a:spcBef>
            </a:pPr>
            <a:r>
              <a:rPr lang="en-US" sz="1200" dirty="0" smtClean="0">
                <a:solidFill>
                  <a:schemeClr val="accent1"/>
                </a:solidFill>
              </a:rPr>
              <a:t>Mass, energy and water balances are done dynamically, a balance is made for </a:t>
            </a:r>
            <a:r>
              <a:rPr lang="en-US" sz="1200" b="1" dirty="0" smtClean="0"/>
              <a:t>every item introduced in consumption at a given stage</a:t>
            </a:r>
            <a:r>
              <a:rPr lang="en-US" sz="1200" dirty="0" smtClean="0">
                <a:solidFill>
                  <a:schemeClr val="accent1"/>
                </a:solidFill>
              </a:rPr>
              <a:t>.</a:t>
            </a:r>
          </a:p>
          <a:p>
            <a:pPr lvl="2">
              <a:spcBef>
                <a:spcPts val="259"/>
              </a:spcBef>
            </a:pPr>
            <a:endParaRPr lang="en-US" sz="1200" dirty="0" smtClean="0">
              <a:solidFill>
                <a:schemeClr val="accent1"/>
              </a:solidFill>
            </a:endParaRPr>
          </a:p>
          <a:p>
            <a:pPr lvl="2">
              <a:spcBef>
                <a:spcPts val="259"/>
              </a:spcBef>
            </a:pPr>
            <a:endParaRPr lang="en-US" sz="1200" dirty="0" smtClean="0">
              <a:solidFill>
                <a:schemeClr val="accent1"/>
              </a:solidFill>
            </a:endParaRPr>
          </a:p>
        </p:txBody>
      </p:sp>
    </p:spTree>
    <p:extLst>
      <p:ext uri="{BB962C8B-B14F-4D97-AF65-F5344CB8AC3E}">
        <p14:creationId xmlns:p14="http://schemas.microsoft.com/office/powerpoint/2010/main" val="20377139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954740"/>
            <a:ext cx="12192000" cy="948520"/>
          </a:xfrm>
        </p:spPr>
        <p:txBody>
          <a:bodyPr/>
          <a:lstStyle/>
          <a:p>
            <a:r>
              <a:rPr lang="fr-FR" dirty="0" err="1" smtClean="0"/>
              <a:t>Logistics</a:t>
            </a:r>
            <a:r>
              <a:rPr lang="fr-FR" dirty="0" smtClean="0"/>
              <a:t> </a:t>
            </a:r>
            <a:r>
              <a:rPr lang="fr-FR" dirty="0" err="1" smtClean="0"/>
              <a:t>solver</a:t>
            </a:r>
            <a:r>
              <a:rPr lang="fr-FR" dirty="0" smtClean="0"/>
              <a:t>: model description</a:t>
            </a:r>
            <a:endParaRPr lang="fr-FR" dirty="0"/>
          </a:p>
        </p:txBody>
      </p:sp>
      <p:sp>
        <p:nvSpPr>
          <p:cNvPr id="3" name="Espace réservé du numéro de diapositive 2"/>
          <p:cNvSpPr>
            <a:spLocks noGrp="1"/>
          </p:cNvSpPr>
          <p:nvPr>
            <p:ph type="sldNum" sz="quarter" idx="10"/>
          </p:nvPr>
        </p:nvSpPr>
        <p:spPr/>
        <p:txBody>
          <a:bodyPr/>
          <a:lstStyle/>
          <a:p>
            <a:fld id="{78E7AD6D-3F89-684A-BD5F-28F82F8A3A3D}" type="slidenum">
              <a:rPr lang="fr-FR" smtClean="0"/>
              <a:pPr/>
              <a:t>57</a:t>
            </a:fld>
            <a:endParaRPr lang="fr-FR" dirty="0"/>
          </a:p>
        </p:txBody>
      </p:sp>
      <p:grpSp>
        <p:nvGrpSpPr>
          <p:cNvPr id="4" name="Groupe 3"/>
          <p:cNvGrpSpPr/>
          <p:nvPr/>
        </p:nvGrpSpPr>
        <p:grpSpPr>
          <a:xfrm>
            <a:off x="7772400" y="654424"/>
            <a:ext cx="4183081" cy="1838451"/>
            <a:chOff x="596479" y="919810"/>
            <a:chExt cx="11038598" cy="5042406"/>
          </a:xfrm>
        </p:grpSpPr>
        <p:sp>
          <p:nvSpPr>
            <p:cNvPr id="5" name="Rectangle 4"/>
            <p:cNvSpPr/>
            <p:nvPr/>
          </p:nvSpPr>
          <p:spPr>
            <a:xfrm>
              <a:off x="596479" y="18941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6" name="Rectangle 5"/>
            <p:cNvSpPr/>
            <p:nvPr/>
          </p:nvSpPr>
          <p:spPr>
            <a:xfrm>
              <a:off x="748879" y="20465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7" name="Rectangle 6"/>
            <p:cNvSpPr/>
            <p:nvPr/>
          </p:nvSpPr>
          <p:spPr>
            <a:xfrm>
              <a:off x="901279" y="2198915"/>
              <a:ext cx="1239579" cy="27889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sp>
          <p:nvSpPr>
            <p:cNvPr id="8" name="Rectangle 7"/>
            <p:cNvSpPr/>
            <p:nvPr/>
          </p:nvSpPr>
          <p:spPr>
            <a:xfrm>
              <a:off x="4606905"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sub</a:t>
              </a:r>
              <a:r>
                <a:rPr lang="fr-FR" sz="800" b="1" dirty="0" smtClean="0">
                  <a:latin typeface="Calibri" panose="020F0502020204030204" pitchFamily="34" charset="0"/>
                  <a:cs typeface="Calibri" panose="020F0502020204030204" pitchFamily="34" charset="0"/>
                </a:rPr>
                <a:t>-scenarios</a:t>
              </a:r>
              <a:endParaRPr lang="fr-FR" sz="800" b="1" dirty="0">
                <a:latin typeface="Calibri" panose="020F0502020204030204" pitchFamily="34" charset="0"/>
                <a:cs typeface="Calibri" panose="020F0502020204030204" pitchFamily="34" charset="0"/>
              </a:endParaRPr>
            </a:p>
          </p:txBody>
        </p:sp>
        <p:sp>
          <p:nvSpPr>
            <p:cNvPr id="9" name="Rectangle 8"/>
            <p:cNvSpPr/>
            <p:nvPr/>
          </p:nvSpPr>
          <p:spPr>
            <a:xfrm>
              <a:off x="10428439" y="1894115"/>
              <a:ext cx="1130721"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800"/>
            </a:p>
          </p:txBody>
        </p:sp>
        <p:cxnSp>
          <p:nvCxnSpPr>
            <p:cNvPr id="10" name="Connecteur droit avec flèche 9"/>
            <p:cNvCxnSpPr/>
            <p:nvPr/>
          </p:nvCxnSpPr>
          <p:spPr>
            <a:xfrm>
              <a:off x="2153675" y="3458943"/>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1" name="ZoneTexte 10"/>
            <p:cNvSpPr txBox="1"/>
            <p:nvPr/>
          </p:nvSpPr>
          <p:spPr>
            <a:xfrm>
              <a:off x="838218" y="3270248"/>
              <a:ext cx="1282569" cy="92856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Canvas</a:t>
              </a:r>
              <a:endParaRPr lang="fr-FR" sz="800" b="1" dirty="0">
                <a:latin typeface="Calibri" panose="020F0502020204030204" pitchFamily="34" charset="0"/>
                <a:cs typeface="Calibri" panose="020F0502020204030204" pitchFamily="34" charset="0"/>
              </a:endParaRPr>
            </a:p>
            <a:p>
              <a:pPr algn="ctr"/>
              <a:r>
                <a:rPr lang="fr-FR" sz="800" b="1" dirty="0" smtClean="0">
                  <a:latin typeface="Calibri" panose="020F0502020204030204" pitchFamily="34" charset="0"/>
                  <a:cs typeface="Calibri" panose="020F0502020204030204" pitchFamily="34" charset="0"/>
                </a:rPr>
                <a:t>Inputs</a:t>
              </a:r>
              <a:endParaRPr lang="fr-FR" sz="800" b="1" dirty="0">
                <a:latin typeface="Calibri" panose="020F0502020204030204" pitchFamily="34" charset="0"/>
                <a:cs typeface="Calibri" panose="020F0502020204030204" pitchFamily="34" charset="0"/>
              </a:endParaRPr>
            </a:p>
          </p:txBody>
        </p:sp>
        <p:sp>
          <p:nvSpPr>
            <p:cNvPr id="12" name="ZoneTexte 11"/>
            <p:cNvSpPr txBox="1"/>
            <p:nvPr/>
          </p:nvSpPr>
          <p:spPr>
            <a:xfrm>
              <a:off x="10335585" y="3185887"/>
              <a:ext cx="1299492" cy="590908"/>
            </a:xfrm>
            <a:prstGeom prst="rect">
              <a:avLst/>
            </a:prstGeom>
            <a:noFill/>
          </p:spPr>
          <p:txBody>
            <a:bodyPr wrap="none" rtlCol="0">
              <a:spAutoFit/>
            </a:bodyPr>
            <a:lstStyle/>
            <a:p>
              <a:pPr algn="ctr"/>
              <a:r>
                <a:rPr lang="fr-FR" sz="800" b="1" dirty="0" err="1" smtClean="0">
                  <a:latin typeface="Calibri" panose="020F0502020204030204" pitchFamily="34" charset="0"/>
                  <a:cs typeface="Calibri" panose="020F0502020204030204" pitchFamily="34" charset="0"/>
                </a:rPr>
                <a:t>Results</a:t>
              </a:r>
              <a:endParaRPr lang="fr-FR" sz="800" b="1" dirty="0">
                <a:latin typeface="Calibri" panose="020F0502020204030204" pitchFamily="34" charset="0"/>
                <a:cs typeface="Calibri" panose="020F0502020204030204" pitchFamily="34" charset="0"/>
              </a:endParaRPr>
            </a:p>
          </p:txBody>
        </p:sp>
        <p:sp>
          <p:nvSpPr>
            <p:cNvPr id="13" name="Rectangle 12"/>
            <p:cNvSpPr/>
            <p:nvPr/>
          </p:nvSpPr>
          <p:spPr>
            <a:xfrm>
              <a:off x="2589104" y="1894115"/>
              <a:ext cx="1573407" cy="3093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a:latin typeface="Calibri" panose="020F0502020204030204" pitchFamily="34" charset="0"/>
                  <a:cs typeface="Calibri" panose="020F0502020204030204" pitchFamily="34" charset="0"/>
                </a:rPr>
                <a:t>Creating</a:t>
              </a:r>
              <a:r>
                <a:rPr lang="fr-FR" sz="800" b="1" dirty="0">
                  <a:latin typeface="Calibri" panose="020F0502020204030204" pitchFamily="34" charset="0"/>
                  <a:cs typeface="Calibri" panose="020F0502020204030204" pitchFamily="34" charset="0"/>
                </a:rPr>
                <a:t> </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Entity</a:t>
              </a:r>
              <a:r>
                <a:rPr lang="fr-FR" sz="800" b="1" dirty="0" smtClean="0">
                  <a:latin typeface="Calibri" panose="020F0502020204030204" pitchFamily="34" charset="0"/>
                  <a:cs typeface="Calibri" panose="020F0502020204030204" pitchFamily="34" charset="0"/>
                </a:rPr>
                <a:t> » </a:t>
              </a:r>
              <a:r>
                <a:rPr lang="fr-FR" sz="800" b="1" dirty="0" err="1" smtClean="0">
                  <a:latin typeface="Calibri" panose="020F0502020204030204" pitchFamily="34" charset="0"/>
                  <a:cs typeface="Calibri" panose="020F0502020204030204" pitchFamily="34" charset="0"/>
                </a:rPr>
                <a:t>objects</a:t>
              </a:r>
              <a:endParaRPr lang="fr-FR" sz="800" b="1" dirty="0">
                <a:latin typeface="Calibri" panose="020F0502020204030204" pitchFamily="34" charset="0"/>
                <a:cs typeface="Calibri" panose="020F0502020204030204" pitchFamily="34" charset="0"/>
              </a:endParaRPr>
            </a:p>
          </p:txBody>
        </p:sp>
        <p:cxnSp>
          <p:nvCxnSpPr>
            <p:cNvPr id="14" name="Connecteur droit avec flèche 13"/>
            <p:cNvCxnSpPr/>
            <p:nvPr/>
          </p:nvCxnSpPr>
          <p:spPr>
            <a:xfrm>
              <a:off x="4171476" y="3457509"/>
              <a:ext cx="435429"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15" name="Groupe 14"/>
            <p:cNvGrpSpPr/>
            <p:nvPr/>
          </p:nvGrpSpPr>
          <p:grpSpPr>
            <a:xfrm>
              <a:off x="6624706" y="919810"/>
              <a:ext cx="2975744" cy="5042406"/>
              <a:chOff x="6615741" y="1894115"/>
              <a:chExt cx="2975744" cy="5042406"/>
            </a:xfrm>
          </p:grpSpPr>
          <p:sp>
            <p:nvSpPr>
              <p:cNvPr id="20" name="Rectangle 19"/>
              <p:cNvSpPr/>
              <p:nvPr/>
            </p:nvSpPr>
            <p:spPr>
              <a:xfrm>
                <a:off x="6615741" y="189411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a:latin typeface="Calibri" panose="020F0502020204030204" pitchFamily="34" charset="0"/>
                    <a:cs typeface="Calibri" panose="020F0502020204030204" pitchFamily="34" charset="0"/>
                  </a:rPr>
                  <a:t>Granulation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1" name="Connecteur droit avec flèche 20"/>
              <p:cNvCxnSpPr/>
              <p:nvPr/>
            </p:nvCxnSpPr>
            <p:spPr>
              <a:xfrm flipH="1">
                <a:off x="8091499" y="3089552"/>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6624706" y="3504133"/>
                <a:ext cx="2966779" cy="18388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smtClean="0">
                    <a:latin typeface="Calibri" panose="020F0502020204030204" pitchFamily="34" charset="0"/>
                    <a:cs typeface="Calibri" panose="020F0502020204030204" pitchFamily="34" charset="0"/>
                  </a:rPr>
                  <a:t>Back-Propagation</a:t>
                </a:r>
                <a:endParaRPr lang="fr-FR" sz="800" b="1" dirty="0">
                  <a:latin typeface="Calibri" panose="020F0502020204030204" pitchFamily="34" charset="0"/>
                  <a:cs typeface="Calibri" panose="020F0502020204030204" pitchFamily="34" charset="0"/>
                </a:endParaRPr>
              </a:p>
            </p:txBody>
          </p:sp>
          <p:sp>
            <p:nvSpPr>
              <p:cNvPr id="23" name="Rectangle 22"/>
              <p:cNvSpPr/>
              <p:nvPr/>
            </p:nvSpPr>
            <p:spPr>
              <a:xfrm>
                <a:off x="6624706" y="5757545"/>
                <a:ext cx="2966779" cy="11789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800" b="1" dirty="0" err="1" smtClean="0">
                    <a:latin typeface="Calibri" panose="020F0502020204030204" pitchFamily="34" charset="0"/>
                    <a:cs typeface="Calibri" panose="020F0502020204030204" pitchFamily="34" charset="0"/>
                  </a:rPr>
                  <a:t>Logistics</a:t>
                </a:r>
                <a:r>
                  <a:rPr lang="fr-FR" sz="800" b="1" dirty="0" smtClean="0">
                    <a:latin typeface="Calibri" panose="020F0502020204030204" pitchFamily="34" charset="0"/>
                    <a:cs typeface="Calibri" panose="020F0502020204030204" pitchFamily="34" charset="0"/>
                  </a:rPr>
                  <a:t> </a:t>
                </a:r>
                <a:r>
                  <a:rPr lang="fr-FR" sz="800" b="1" dirty="0" err="1" smtClean="0">
                    <a:latin typeface="Calibri" panose="020F0502020204030204" pitchFamily="34" charset="0"/>
                    <a:cs typeface="Calibri" panose="020F0502020204030204" pitchFamily="34" charset="0"/>
                  </a:rPr>
                  <a:t>solver</a:t>
                </a:r>
                <a:endParaRPr lang="fr-FR" sz="800" b="1" dirty="0">
                  <a:latin typeface="Calibri" panose="020F0502020204030204" pitchFamily="34" charset="0"/>
                  <a:cs typeface="Calibri" panose="020F0502020204030204" pitchFamily="34" charset="0"/>
                </a:endParaRPr>
              </a:p>
            </p:txBody>
          </p:sp>
          <p:cxnSp>
            <p:nvCxnSpPr>
              <p:cNvPr id="24" name="Connecteur droit avec flèche 23"/>
              <p:cNvCxnSpPr/>
              <p:nvPr/>
            </p:nvCxnSpPr>
            <p:spPr>
              <a:xfrm flipH="1">
                <a:off x="8100464" y="5359424"/>
                <a:ext cx="7631" cy="39812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16" name="Connecteur en angle 15"/>
            <p:cNvCxnSpPr>
              <a:stCxn id="8" idx="0"/>
              <a:endCxn id="20" idx="1"/>
            </p:cNvCxnSpPr>
            <p:nvPr/>
          </p:nvCxnSpPr>
          <p:spPr>
            <a:xfrm rot="5400000" flipH="1" flipV="1">
              <a:off x="5816749" y="1086159"/>
              <a:ext cx="384817" cy="123109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ngle 16"/>
            <p:cNvCxnSpPr>
              <a:stCxn id="20" idx="3"/>
              <a:endCxn id="9" idx="0"/>
            </p:cNvCxnSpPr>
            <p:nvPr/>
          </p:nvCxnSpPr>
          <p:spPr>
            <a:xfrm>
              <a:off x="9591485" y="1509298"/>
              <a:ext cx="1402315"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Connecteur en angle 17"/>
            <p:cNvCxnSpPr>
              <a:stCxn id="23" idx="3"/>
              <a:endCxn id="9" idx="2"/>
            </p:cNvCxnSpPr>
            <p:nvPr/>
          </p:nvCxnSpPr>
          <p:spPr>
            <a:xfrm flipV="1">
              <a:off x="9600450" y="4987911"/>
              <a:ext cx="1393350" cy="384817"/>
            </a:xfrm>
            <a:prstGeom prst="bentConnector2">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a:stCxn id="22" idx="3"/>
              <a:endCxn id="9" idx="1"/>
            </p:cNvCxnSpPr>
            <p:nvPr/>
          </p:nvCxnSpPr>
          <p:spPr>
            <a:xfrm flipV="1">
              <a:off x="9600450" y="3441013"/>
              <a:ext cx="827989" cy="8231"/>
            </a:xfrm>
            <a:prstGeom prst="straightConnector1">
              <a:avLst/>
            </a:prstGeom>
            <a:ln w="57150">
              <a:prstDash val="dash"/>
              <a:tailEnd type="triangle"/>
            </a:ln>
          </p:spPr>
          <p:style>
            <a:lnRef idx="3">
              <a:schemeClr val="accent1"/>
            </a:lnRef>
            <a:fillRef idx="0">
              <a:schemeClr val="accent1"/>
            </a:fillRef>
            <a:effectRef idx="2">
              <a:schemeClr val="accent1"/>
            </a:effectRef>
            <a:fontRef idx="minor">
              <a:schemeClr val="tx1"/>
            </a:fontRef>
          </p:style>
        </p:cxnSp>
      </p:grpSp>
      <p:sp>
        <p:nvSpPr>
          <p:cNvPr id="25" name="Rectangle à coins arrondis 24"/>
          <p:cNvSpPr/>
          <p:nvPr/>
        </p:nvSpPr>
        <p:spPr>
          <a:xfrm>
            <a:off x="9996205" y="2001118"/>
            <a:ext cx="1251342" cy="540839"/>
          </a:xfrm>
          <a:prstGeom prst="roundRect">
            <a:avLst/>
          </a:prstGeom>
          <a:solidFill>
            <a:schemeClr val="accent6">
              <a:alpha val="51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992443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1534"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lstStyle/>
          <a:p>
            <a:r>
              <a:rPr lang="en-US" dirty="0"/>
              <a:t>Decision variables: granularity and notation</a:t>
            </a:r>
            <a:r>
              <a:rPr lang="fr-FR" sz="1200" dirty="0" smtClean="0"/>
              <a:t>(1/2</a:t>
            </a:r>
            <a:r>
              <a:rPr lang="fr-FR" sz="1200" dirty="0"/>
              <a:t>)</a:t>
            </a:r>
            <a:endParaRPr lang="fr-FR" dirty="0"/>
          </a:p>
        </p:txBody>
      </p:sp>
      <p:graphicFrame>
        <p:nvGraphicFramePr>
          <p:cNvPr id="27" name="Tableau 26"/>
          <p:cNvGraphicFramePr>
            <a:graphicFrameLocks noGrp="1"/>
          </p:cNvGraphicFramePr>
          <p:nvPr>
            <p:extLst>
              <p:ext uri="{D42A27DB-BD31-4B8C-83A1-F6EECF244321}">
                <p14:modId xmlns:p14="http://schemas.microsoft.com/office/powerpoint/2010/main" val="1232729929"/>
              </p:ext>
            </p:extLst>
          </p:nvPr>
        </p:nvGraphicFramePr>
        <p:xfrm>
          <a:off x="1056608" y="1043186"/>
          <a:ext cx="8642774" cy="4875012"/>
        </p:xfrm>
        <a:graphic>
          <a:graphicData uri="http://schemas.openxmlformats.org/drawingml/2006/table">
            <a:tbl>
              <a:tblPr firstRow="1" bandRow="1">
                <a:tableStyleId>{C083E6E3-FA7D-4D7B-A595-EF9225AFEA82}</a:tableStyleId>
              </a:tblPr>
              <a:tblGrid>
                <a:gridCol w="1198880">
                  <a:extLst>
                    <a:ext uri="{9D8B030D-6E8A-4147-A177-3AD203B41FA5}">
                      <a16:colId xmlns:a16="http://schemas.microsoft.com/office/drawing/2014/main" val="20000"/>
                    </a:ext>
                  </a:extLst>
                </a:gridCol>
                <a:gridCol w="731520">
                  <a:extLst>
                    <a:ext uri="{9D8B030D-6E8A-4147-A177-3AD203B41FA5}">
                      <a16:colId xmlns:a16="http://schemas.microsoft.com/office/drawing/2014/main" val="3995679505"/>
                    </a:ext>
                  </a:extLst>
                </a:gridCol>
                <a:gridCol w="3251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2241974">
                  <a:extLst>
                    <a:ext uri="{9D8B030D-6E8A-4147-A177-3AD203B41FA5}">
                      <a16:colId xmlns:a16="http://schemas.microsoft.com/office/drawing/2014/main" val="2369915918"/>
                    </a:ext>
                  </a:extLst>
                </a:gridCol>
              </a:tblGrid>
              <a:tr h="571927">
                <a:tc>
                  <a:txBody>
                    <a:bodyPr/>
                    <a:lstStyle/>
                    <a:p>
                      <a:pPr algn="ctr"/>
                      <a:r>
                        <a:rPr lang="fr-FR" sz="1100" dirty="0" smtClean="0"/>
                        <a:t>Variable</a:t>
                      </a:r>
                      <a:endParaRPr lang="fr-FR" sz="1100" dirty="0"/>
                    </a:p>
                  </a:txBody>
                  <a:tcPr anchor="ctr"/>
                </a:tc>
                <a:tc>
                  <a:txBody>
                    <a:bodyPr/>
                    <a:lstStyle/>
                    <a:p>
                      <a:pPr algn="ctr"/>
                      <a:r>
                        <a:rPr lang="fr-FR" sz="1100" dirty="0" smtClean="0"/>
                        <a:t>Type</a:t>
                      </a:r>
                      <a:endParaRPr lang="fr-FR" sz="1100" dirty="0"/>
                    </a:p>
                  </a:txBody>
                  <a:tcPr anchor="ctr"/>
                </a:tc>
                <a:tc>
                  <a:txBody>
                    <a:bodyPr/>
                    <a:lstStyle/>
                    <a:p>
                      <a:pPr algn="ctr"/>
                      <a:r>
                        <a:rPr lang="fr-FR" sz="1100" dirty="0" smtClean="0"/>
                        <a:t>Description</a:t>
                      </a:r>
                      <a:endParaRPr lang="fr-FR" sz="1100" dirty="0"/>
                    </a:p>
                  </a:txBody>
                  <a:tcPr anchor="ctr"/>
                </a:tc>
                <a:tc>
                  <a:txBody>
                    <a:bodyPr/>
                    <a:lstStyle/>
                    <a:p>
                      <a:pPr algn="ctr"/>
                      <a:r>
                        <a:rPr lang="fr-FR" sz="1100" dirty="0" err="1" smtClean="0"/>
                        <a:t>Granularity</a:t>
                      </a:r>
                      <a:endParaRPr lang="fr-FR" sz="1100" dirty="0"/>
                    </a:p>
                  </a:txBody>
                  <a:tcPr anchor="ctr"/>
                </a:tc>
                <a:tc>
                  <a:txBody>
                    <a:bodyPr/>
                    <a:lstStyle/>
                    <a:p>
                      <a:pPr algn="ctr"/>
                      <a:r>
                        <a:rPr lang="fr-FR" sz="1100" dirty="0" smtClean="0"/>
                        <a:t>Notation</a:t>
                      </a:r>
                      <a:endParaRPr lang="fr-FR" sz="1100" dirty="0"/>
                    </a:p>
                  </a:txBody>
                  <a:tcPr anchor="ctr"/>
                </a:tc>
                <a:extLst>
                  <a:ext uri="{0D108BD9-81ED-4DB2-BD59-A6C34878D82A}">
                    <a16:rowId xmlns:a16="http://schemas.microsoft.com/office/drawing/2014/main" val="10000"/>
                  </a:ext>
                </a:extLst>
              </a:tr>
              <a:tr h="860617">
                <a:tc>
                  <a:txBody>
                    <a:bodyPr/>
                    <a:lstStyle/>
                    <a:p>
                      <a:r>
                        <a:rPr lang="fr-FR" sz="1050" dirty="0" err="1" smtClean="0"/>
                        <a:t>ExistingTrainVolume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transported by an existing train per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dirty="0" smtClean="0"/>
                        <a:t> location/Conso location/</a:t>
                      </a:r>
                      <a:r>
                        <a:rPr lang="fr-FR" sz="1050" dirty="0" err="1" smtClean="0"/>
                        <a:t>Year</a:t>
                      </a: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t>ExistTrainV</a:t>
                      </a:r>
                      <a:r>
                        <a:rPr lang="en-US" sz="1050" dirty="0" smtClean="0"/>
                        <a:t>[Product][Mean][Prod</a:t>
                      </a:r>
                      <a:r>
                        <a:rPr lang="en-US" sz="1050" baseline="0" dirty="0" smtClean="0"/>
                        <a:t> location</a:t>
                      </a:r>
                      <a:r>
                        <a:rPr lang="en-US" sz="1050" dirty="0" smtClean="0"/>
                        <a:t>][</a:t>
                      </a:r>
                      <a:r>
                        <a:rPr lang="en-US" sz="1050" dirty="0" err="1" smtClean="0"/>
                        <a:t>Conso</a:t>
                      </a:r>
                      <a:r>
                        <a:rPr lang="en-US" sz="1050" dirty="0" smtClean="0"/>
                        <a:t> location][Year]</a:t>
                      </a:r>
                      <a:endParaRPr lang="fr-FR" sz="1050" b="0" dirty="0" smtClean="0"/>
                    </a:p>
                  </a:txBody>
                  <a:tcPr anchor="ctr"/>
                </a:tc>
                <a:extLst>
                  <a:ext uri="{0D108BD9-81ED-4DB2-BD59-A6C34878D82A}">
                    <a16:rowId xmlns:a16="http://schemas.microsoft.com/office/drawing/2014/main" val="168417544"/>
                  </a:ext>
                </a:extLst>
              </a:tr>
              <a:tr h="860617">
                <a:tc>
                  <a:txBody>
                    <a:bodyPr/>
                    <a:lstStyle/>
                    <a:p>
                      <a:r>
                        <a:rPr lang="fr-FR" sz="1050" dirty="0" err="1" smtClean="0"/>
                        <a:t>ExtensionTrainVolume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carried by a train with product extension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ExtTrainV</a:t>
                      </a: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a:t>
                      </a:r>
                      <a:r>
                        <a:rPr lang="fr-FR" sz="1050" dirty="0" smtClean="0"/>
                        <a:t>][Conso location][</a:t>
                      </a:r>
                      <a:r>
                        <a:rPr lang="fr-FR" sz="1050" dirty="0" err="1" smtClean="0"/>
                        <a:t>Year</a:t>
                      </a:r>
                      <a:r>
                        <a:rPr lang="fr-FR" sz="1050" dirty="0" smtClean="0"/>
                        <a:t>]</a:t>
                      </a:r>
                    </a:p>
                  </a:txBody>
                  <a:tcPr anchor="ctr"/>
                </a:tc>
                <a:extLst>
                  <a:ext uri="{0D108BD9-81ED-4DB2-BD59-A6C34878D82A}">
                    <a16:rowId xmlns:a16="http://schemas.microsoft.com/office/drawing/2014/main" val="25365630"/>
                  </a:ext>
                </a:extLst>
              </a:tr>
              <a:tr h="860617">
                <a:tc>
                  <a:txBody>
                    <a:bodyPr/>
                    <a:lstStyle/>
                    <a:p>
                      <a:r>
                        <a:rPr lang="fr-FR" sz="1050" dirty="0" err="1" smtClean="0"/>
                        <a:t>NewTrainVolume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transported by new train per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NewTrainV</a:t>
                      </a:r>
                      <a:r>
                        <a:rPr lang="fr-FR" sz="1050" dirty="0" smtClean="0"/>
                        <a:t>[Product][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131237948"/>
                  </a:ext>
                </a:extLst>
              </a:tr>
              <a:tr h="860617">
                <a:tc>
                  <a:txBody>
                    <a:bodyPr/>
                    <a:lstStyle/>
                    <a:p>
                      <a:r>
                        <a:rPr lang="fr-FR" sz="1050" dirty="0" err="1" smtClean="0"/>
                        <a:t>TrainExtension</a:t>
                      </a:r>
                      <a:endParaRPr lang="fr-FR" sz="1050" dirty="0"/>
                    </a:p>
                  </a:txBody>
                  <a:tcPr anchor="ctr"/>
                </a:tc>
                <a:tc>
                  <a:txBody>
                    <a:bodyPr/>
                    <a:lstStyle/>
                    <a:p>
                      <a:r>
                        <a:rPr lang="fr-FR" sz="1050" kern="1200" baseline="0" dirty="0" err="1" smtClean="0"/>
                        <a:t>Binary</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Binary variable showing the investment in a train extension per production location and consumption location per year</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TrainExt</a:t>
                      </a:r>
                      <a:r>
                        <a:rPr lang="fr-FR" sz="1050" dirty="0" smtClean="0"/>
                        <a: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2640045949"/>
                  </a:ext>
                </a:extLst>
              </a:tr>
              <a:tr h="860617">
                <a:tc>
                  <a:txBody>
                    <a:bodyPr/>
                    <a:lstStyle/>
                    <a:p>
                      <a:r>
                        <a:rPr lang="fr-FR" sz="1050" dirty="0" err="1" smtClean="0"/>
                        <a:t>TrainInvestment</a:t>
                      </a:r>
                      <a:endParaRPr lang="fr-FR" sz="1050" dirty="0"/>
                    </a:p>
                  </a:txBody>
                  <a:tcPr anchor="ctr"/>
                </a:tc>
                <a:tc>
                  <a:txBody>
                    <a:bodyPr/>
                    <a:lstStyle/>
                    <a:p>
                      <a:r>
                        <a:rPr lang="fr-FR" sz="1050" kern="1200" baseline="0" dirty="0" err="1" smtClean="0"/>
                        <a:t>Binary</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Binary variable showing investment in a new train line per production location and consumption location per year</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TrainInv</a:t>
                      </a:r>
                      <a:r>
                        <a:rPr lang="fr-FR" sz="1050" dirty="0" smtClean="0"/>
                        <a: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3191006010"/>
                  </a:ext>
                </a:extLst>
              </a:tr>
            </a:tbl>
          </a:graphicData>
        </a:graphic>
      </p:graphicFrame>
    </p:spTree>
    <p:extLst>
      <p:ext uri="{BB962C8B-B14F-4D97-AF65-F5344CB8AC3E}">
        <p14:creationId xmlns:p14="http://schemas.microsoft.com/office/powerpoint/2010/main" val="39841277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2557"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lstStyle/>
          <a:p>
            <a:r>
              <a:rPr lang="en-US" dirty="0"/>
              <a:t>Decision variables: granularity and notation</a:t>
            </a:r>
            <a:r>
              <a:rPr lang="fr-FR" sz="1200" dirty="0" smtClean="0"/>
              <a:t>(2/2</a:t>
            </a:r>
            <a:r>
              <a:rPr lang="fr-FR" sz="1200" dirty="0"/>
              <a:t>)</a:t>
            </a:r>
          </a:p>
        </p:txBody>
      </p:sp>
      <p:graphicFrame>
        <p:nvGraphicFramePr>
          <p:cNvPr id="27" name="Tableau 26"/>
          <p:cNvGraphicFramePr>
            <a:graphicFrameLocks noGrp="1"/>
          </p:cNvGraphicFramePr>
          <p:nvPr>
            <p:extLst>
              <p:ext uri="{D42A27DB-BD31-4B8C-83A1-F6EECF244321}">
                <p14:modId xmlns:p14="http://schemas.microsoft.com/office/powerpoint/2010/main" val="2908971239"/>
              </p:ext>
            </p:extLst>
          </p:nvPr>
        </p:nvGraphicFramePr>
        <p:xfrm>
          <a:off x="1099741" y="1043187"/>
          <a:ext cx="8642774" cy="4852215"/>
        </p:xfrm>
        <a:graphic>
          <a:graphicData uri="http://schemas.openxmlformats.org/drawingml/2006/table">
            <a:tbl>
              <a:tblPr firstRow="1" bandRow="1">
                <a:tableStyleId>{C083E6E3-FA7D-4D7B-A595-EF9225AFEA82}</a:tableStyleId>
              </a:tblPr>
              <a:tblGrid>
                <a:gridCol w="1198880">
                  <a:extLst>
                    <a:ext uri="{9D8B030D-6E8A-4147-A177-3AD203B41FA5}">
                      <a16:colId xmlns:a16="http://schemas.microsoft.com/office/drawing/2014/main" val="20000"/>
                    </a:ext>
                  </a:extLst>
                </a:gridCol>
                <a:gridCol w="731520">
                  <a:extLst>
                    <a:ext uri="{9D8B030D-6E8A-4147-A177-3AD203B41FA5}">
                      <a16:colId xmlns:a16="http://schemas.microsoft.com/office/drawing/2014/main" val="3995679505"/>
                    </a:ext>
                  </a:extLst>
                </a:gridCol>
                <a:gridCol w="3251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2241974">
                  <a:extLst>
                    <a:ext uri="{9D8B030D-6E8A-4147-A177-3AD203B41FA5}">
                      <a16:colId xmlns:a16="http://schemas.microsoft.com/office/drawing/2014/main" val="2369915918"/>
                    </a:ext>
                  </a:extLst>
                </a:gridCol>
              </a:tblGrid>
              <a:tr h="486135">
                <a:tc>
                  <a:txBody>
                    <a:bodyPr/>
                    <a:lstStyle/>
                    <a:p>
                      <a:pPr algn="ctr"/>
                      <a:r>
                        <a:rPr lang="fr-FR" sz="1100" dirty="0" smtClean="0"/>
                        <a:t>Variable</a:t>
                      </a:r>
                      <a:endParaRPr lang="fr-FR" sz="1100" dirty="0"/>
                    </a:p>
                  </a:txBody>
                  <a:tcPr anchor="ctr"/>
                </a:tc>
                <a:tc>
                  <a:txBody>
                    <a:bodyPr/>
                    <a:lstStyle/>
                    <a:p>
                      <a:pPr algn="ctr"/>
                      <a:r>
                        <a:rPr lang="fr-FR" sz="1100" dirty="0" smtClean="0"/>
                        <a:t>Type</a:t>
                      </a:r>
                      <a:endParaRPr lang="fr-FR" sz="1100" dirty="0"/>
                    </a:p>
                  </a:txBody>
                  <a:tcPr anchor="ctr"/>
                </a:tc>
                <a:tc>
                  <a:txBody>
                    <a:bodyPr/>
                    <a:lstStyle/>
                    <a:p>
                      <a:pPr algn="ctr"/>
                      <a:r>
                        <a:rPr lang="fr-FR" sz="1100" dirty="0" smtClean="0"/>
                        <a:t>Description</a:t>
                      </a:r>
                      <a:endParaRPr lang="fr-FR" sz="1100" dirty="0"/>
                    </a:p>
                  </a:txBody>
                  <a:tcPr anchor="ctr"/>
                </a:tc>
                <a:tc>
                  <a:txBody>
                    <a:bodyPr/>
                    <a:lstStyle/>
                    <a:p>
                      <a:pPr algn="ctr"/>
                      <a:r>
                        <a:rPr lang="fr-FR" sz="1100" dirty="0" err="1" smtClean="0"/>
                        <a:t>Granularity</a:t>
                      </a:r>
                      <a:endParaRPr lang="fr-FR" sz="1100" dirty="0"/>
                    </a:p>
                  </a:txBody>
                  <a:tcPr anchor="ctr"/>
                </a:tc>
                <a:tc>
                  <a:txBody>
                    <a:bodyPr/>
                    <a:lstStyle/>
                    <a:p>
                      <a:pPr algn="ctr"/>
                      <a:r>
                        <a:rPr lang="fr-FR" sz="1100" dirty="0" smtClean="0"/>
                        <a:t>Notation</a:t>
                      </a:r>
                      <a:endParaRPr lang="fr-FR" sz="1100" dirty="0"/>
                    </a:p>
                  </a:txBody>
                  <a:tcPr anchor="ctr"/>
                </a:tc>
                <a:extLst>
                  <a:ext uri="{0D108BD9-81ED-4DB2-BD59-A6C34878D82A}">
                    <a16:rowId xmlns:a16="http://schemas.microsoft.com/office/drawing/2014/main" val="10000"/>
                  </a:ext>
                </a:extLst>
              </a:tr>
              <a:tr h="720000">
                <a:tc>
                  <a:txBody>
                    <a:bodyPr/>
                    <a:lstStyle/>
                    <a:p>
                      <a:r>
                        <a:rPr lang="fr-FR" sz="1050" dirty="0" err="1" smtClean="0"/>
                        <a:t>ExistingPipeVolume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transported by an existing pipe by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ExistPipeV</a:t>
                      </a:r>
                      <a:r>
                        <a:rPr lang="fr-FR" sz="1050" dirty="0" smtClean="0"/>
                        <a:t>[Product][</a:t>
                      </a:r>
                      <a:r>
                        <a:rPr lang="fr-FR" sz="1050" dirty="0" err="1" smtClean="0"/>
                        <a:t>Mean</a:t>
                      </a:r>
                      <a:r>
                        <a:rPr lang="fr-FR" sz="1000" dirty="0" smtClean="0"/>
                        <a:t>][</a:t>
                      </a:r>
                      <a:r>
                        <a:rPr lang="fr-FR" sz="1000" dirty="0" err="1" smtClean="0"/>
                        <a:t>Prod</a:t>
                      </a:r>
                      <a:r>
                        <a:rPr lang="fr-FR" sz="1000" baseline="0" dirty="0" smtClean="0"/>
                        <a:t> location][Conso location][</a:t>
                      </a:r>
                      <a:r>
                        <a:rPr lang="fr-FR" sz="1000" baseline="0" dirty="0" err="1" smtClean="0"/>
                        <a:t>Year</a:t>
                      </a:r>
                      <a:r>
                        <a:rPr lang="fr-FR" sz="1000" baseline="0" dirty="0" smtClean="0"/>
                        <a:t>]</a:t>
                      </a:r>
                    </a:p>
                  </a:txBody>
                  <a:tcPr anchor="ctr"/>
                </a:tc>
                <a:extLst>
                  <a:ext uri="{0D108BD9-81ED-4DB2-BD59-A6C34878D82A}">
                    <a16:rowId xmlns:a16="http://schemas.microsoft.com/office/drawing/2014/main" val="168417544"/>
                  </a:ext>
                </a:extLst>
              </a:tr>
              <a:tr h="720000">
                <a:tc>
                  <a:txBody>
                    <a:bodyPr/>
                    <a:lstStyle/>
                    <a:p>
                      <a:r>
                        <a:rPr lang="fr-FR" sz="1050" dirty="0" err="1" smtClean="0"/>
                        <a:t>NewPipeVolume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transported by new pipe per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NewPipeV</a:t>
                      </a: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25365630"/>
                  </a:ext>
                </a:extLst>
              </a:tr>
              <a:tr h="720000">
                <a:tc>
                  <a:txBody>
                    <a:bodyPr/>
                    <a:lstStyle/>
                    <a:p>
                      <a:r>
                        <a:rPr lang="fr-FR" sz="1050" dirty="0" err="1" smtClean="0"/>
                        <a:t>PipeInvestment</a:t>
                      </a:r>
                      <a:endParaRPr lang="fr-FR" sz="1050" dirty="0"/>
                    </a:p>
                  </a:txBody>
                  <a:tcPr anchor="ctr"/>
                </a:tc>
                <a:tc>
                  <a:txBody>
                    <a:bodyPr/>
                    <a:lstStyle/>
                    <a:p>
                      <a:r>
                        <a:rPr lang="fr-FR" sz="1050" kern="1200" baseline="0" dirty="0" err="1" smtClean="0"/>
                        <a:t>Binary</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Binary variable showing investment in a new pipe per production location and consumption location per year</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PipeInv</a:t>
                      </a:r>
                      <a:r>
                        <a:rPr lang="fr-FR" sz="1050" dirty="0" smtClean="0"/>
                        <a: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3191006010"/>
                  </a:ext>
                </a:extLst>
              </a:tr>
              <a:tr h="720000">
                <a:tc>
                  <a:txBody>
                    <a:bodyPr/>
                    <a:lstStyle/>
                    <a:p>
                      <a:r>
                        <a:rPr lang="fr-FR" sz="1050" dirty="0" err="1" smtClean="0"/>
                        <a:t>ExistingConveyorVolume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transported by an existing conveyor per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ExistConvV</a:t>
                      </a:r>
                      <a:r>
                        <a:rPr lang="fr-FR" sz="1050" dirty="0" smtClean="0"/>
                        <a:t>[Product][</a:t>
                      </a:r>
                      <a:r>
                        <a:rPr lang="fr-FR" sz="1050" dirty="0" err="1" smtClean="0"/>
                        <a:t>Mean</a:t>
                      </a:r>
                      <a:r>
                        <a:rPr lang="fr-FR" sz="1000" dirty="0" smtClean="0"/>
                        <a:t>][</a:t>
                      </a:r>
                      <a:r>
                        <a:rPr lang="fr-FR" sz="1000" dirty="0" err="1" smtClean="0"/>
                        <a:t>Prod</a:t>
                      </a:r>
                      <a:r>
                        <a:rPr lang="fr-FR" sz="1000" baseline="0" dirty="0" smtClean="0"/>
                        <a:t> location][Conso location][</a:t>
                      </a:r>
                      <a:r>
                        <a:rPr lang="fr-FR" sz="1000" baseline="0" dirty="0" err="1" smtClean="0"/>
                        <a:t>Year</a:t>
                      </a:r>
                      <a:r>
                        <a:rPr lang="fr-FR" sz="1000" baseline="0" dirty="0" smtClean="0"/>
                        <a:t>]</a:t>
                      </a:r>
                    </a:p>
                  </a:txBody>
                  <a:tcPr anchor="ctr"/>
                </a:tc>
                <a:extLst>
                  <a:ext uri="{0D108BD9-81ED-4DB2-BD59-A6C34878D82A}">
                    <a16:rowId xmlns:a16="http://schemas.microsoft.com/office/drawing/2014/main" val="2491279621"/>
                  </a:ext>
                </a:extLst>
              </a:tr>
              <a:tr h="720000">
                <a:tc>
                  <a:txBody>
                    <a:bodyPr/>
                    <a:lstStyle/>
                    <a:p>
                      <a:r>
                        <a:rPr lang="fr-FR" sz="1050" dirty="0" err="1" smtClean="0"/>
                        <a:t>NewConveyorVolume</a:t>
                      </a:r>
                      <a:endParaRPr lang="fr-FR" sz="1050" dirty="0"/>
                    </a:p>
                  </a:txBody>
                  <a:tcPr anchor="ctr"/>
                </a:tc>
                <a:tc>
                  <a:txBody>
                    <a:bodyPr/>
                    <a:lstStyle/>
                    <a:p>
                      <a:r>
                        <a:rPr lang="fr-FR" sz="1050" kern="1200" baseline="0" dirty="0" err="1" smtClean="0"/>
                        <a:t>Float</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Volume conveyed by a new conveyor per product per year per production location and consumption location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NewConvV</a:t>
                      </a:r>
                      <a:r>
                        <a:rPr lang="fr-FR" sz="1050" dirty="0" smtClean="0"/>
                        <a:t>[Product][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1307741520"/>
                  </a:ext>
                </a:extLst>
              </a:tr>
              <a:tr h="720000">
                <a:tc>
                  <a:txBody>
                    <a:bodyPr/>
                    <a:lstStyle/>
                    <a:p>
                      <a:r>
                        <a:rPr lang="fr-FR" sz="1050" dirty="0" err="1" smtClean="0"/>
                        <a:t>ConveyorInvestment</a:t>
                      </a:r>
                      <a:endParaRPr lang="fr-FR" sz="1050" dirty="0"/>
                    </a:p>
                  </a:txBody>
                  <a:tcPr anchor="ctr"/>
                </a:tc>
                <a:tc>
                  <a:txBody>
                    <a:bodyPr/>
                    <a:lstStyle/>
                    <a:p>
                      <a:r>
                        <a:rPr lang="fr-FR" sz="1050" kern="1200" baseline="0" dirty="0" err="1" smtClean="0"/>
                        <a:t>Binary</a:t>
                      </a:r>
                      <a:endParaRPr lang="fr-FR" sz="1050" kern="1200" baseline="0" dirty="0">
                        <a:solidFill>
                          <a:schemeClr val="dk1"/>
                        </a:solidFill>
                        <a:latin typeface="+mn-lt"/>
                        <a:ea typeface="+mn-ea"/>
                        <a:cs typeface="+mn-cs"/>
                      </a:endParaRPr>
                    </a:p>
                  </a:txBody>
                  <a:tcPr anchor="ctr"/>
                </a:tc>
                <a:tc>
                  <a:txBody>
                    <a:bodyPr/>
                    <a:lstStyle/>
                    <a:p>
                      <a:r>
                        <a:rPr lang="en-US" sz="1050" kern="1200" baseline="0" dirty="0" smtClean="0"/>
                        <a:t>Binary variable showing investment in a new conveyor per production location and consumption location per year</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r>
                        <a:rPr lang="fr-FR" sz="1050" dirty="0" smtClean="0"/>
                        <a:t>/</a:t>
                      </a:r>
                      <a:r>
                        <a:rPr lang="fr-FR" sz="1050" dirty="0" err="1" smtClean="0"/>
                        <a:t>Prod</a:t>
                      </a:r>
                      <a:r>
                        <a:rPr lang="fr-FR" sz="1050" dirty="0" smtClean="0"/>
                        <a:t> location/Conso</a:t>
                      </a:r>
                      <a:r>
                        <a:rPr lang="fr-FR" sz="1050" baseline="0" dirty="0" smtClean="0"/>
                        <a:t> location/</a:t>
                      </a:r>
                      <a:r>
                        <a:rPr lang="fr-FR" sz="1050" baseline="0" dirty="0" err="1" smtClean="0"/>
                        <a:t>Year</a:t>
                      </a:r>
                      <a:endParaRPr lang="fr-FR" sz="105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err="1" smtClean="0"/>
                        <a:t>ConvInv</a:t>
                      </a:r>
                      <a:r>
                        <a:rPr lang="fr-FR" sz="1050" dirty="0" smtClean="0"/>
                        <a:t>[</a:t>
                      </a:r>
                      <a:r>
                        <a:rPr lang="fr-FR" sz="1050" dirty="0" err="1" smtClean="0"/>
                        <a:t>Mean</a:t>
                      </a:r>
                      <a:r>
                        <a:rPr lang="fr-FR" sz="1050" dirty="0" smtClean="0"/>
                        <a:t>][</a:t>
                      </a:r>
                      <a:r>
                        <a:rPr lang="fr-FR" sz="1050" dirty="0" err="1" smtClean="0"/>
                        <a:t>Prod</a:t>
                      </a:r>
                      <a:r>
                        <a:rPr lang="fr-FR" sz="1050" baseline="0" dirty="0" smtClean="0"/>
                        <a:t> location][Conso location][</a:t>
                      </a:r>
                      <a:r>
                        <a:rPr lang="fr-FR" sz="1050" baseline="0" dirty="0" err="1" smtClean="0"/>
                        <a:t>Year</a:t>
                      </a:r>
                      <a:r>
                        <a:rPr lang="fr-FR" sz="1050" baseline="0" dirty="0" smtClean="0"/>
                        <a:t>]</a:t>
                      </a:r>
                      <a:endParaRPr lang="fr-FR" sz="1050" dirty="0" smtClean="0"/>
                    </a:p>
                  </a:txBody>
                  <a:tcPr anchor="ctr"/>
                </a:tc>
                <a:extLst>
                  <a:ext uri="{0D108BD9-81ED-4DB2-BD59-A6C34878D82A}">
                    <a16:rowId xmlns:a16="http://schemas.microsoft.com/office/drawing/2014/main" val="2789092311"/>
                  </a:ext>
                </a:extLst>
              </a:tr>
            </a:tbl>
          </a:graphicData>
        </a:graphic>
      </p:graphicFrame>
    </p:spTree>
    <p:extLst>
      <p:ext uri="{BB962C8B-B14F-4D97-AF65-F5344CB8AC3E}">
        <p14:creationId xmlns:p14="http://schemas.microsoft.com/office/powerpoint/2010/main" val="357048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(mine2farm)</a:t>
            </a:r>
            <a:endParaRPr lang="en-US" dirty="0"/>
          </a:p>
        </p:txBody>
      </p:sp>
      <p:sp>
        <p:nvSpPr>
          <p:cNvPr id="3" name="Slide Number Placeholder 2"/>
          <p:cNvSpPr>
            <a:spLocks noGrp="1"/>
          </p:cNvSpPr>
          <p:nvPr>
            <p:ph type="sldNum" sz="quarter" idx="11"/>
          </p:nvPr>
        </p:nvSpPr>
        <p:spPr/>
        <p:txBody>
          <a:bodyPr/>
          <a:lstStyle/>
          <a:p>
            <a:fld id="{78E7AD6D-3F89-684A-BD5F-28F82F8A3A3D}" type="slidenum">
              <a:rPr lang="fr-FR" smtClean="0"/>
              <a:pPr/>
              <a:t>6</a:t>
            </a:fld>
            <a:endParaRPr lang="fr-FR" dirty="0"/>
          </a:p>
        </p:txBody>
      </p:sp>
      <p:sp>
        <p:nvSpPr>
          <p:cNvPr id="6"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1</a:t>
            </a:r>
          </a:p>
        </p:txBody>
      </p:sp>
      <p:graphicFrame>
        <p:nvGraphicFramePr>
          <p:cNvPr id="7" name="Diagramme 6"/>
          <p:cNvGraphicFramePr/>
          <p:nvPr>
            <p:extLst>
              <p:ext uri="{D42A27DB-BD31-4B8C-83A1-F6EECF244321}">
                <p14:modId xmlns:p14="http://schemas.microsoft.com/office/powerpoint/2010/main" val="296870177"/>
              </p:ext>
            </p:extLst>
          </p:nvPr>
        </p:nvGraphicFramePr>
        <p:xfrm>
          <a:off x="951014" y="1043188"/>
          <a:ext cx="9855200" cy="284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à coins arrondis 3"/>
          <p:cNvSpPr/>
          <p:nvPr/>
        </p:nvSpPr>
        <p:spPr>
          <a:xfrm>
            <a:off x="2070846" y="3890513"/>
            <a:ext cx="1524000" cy="519953"/>
          </a:xfrm>
          <a:prstGeom prst="roundRect">
            <a:avLst/>
          </a:prstGeom>
          <a:solidFill>
            <a:schemeClr val="tx1"/>
          </a:solidFill>
          <a:ln>
            <a:solidFill>
              <a:srgbClr val="1D85AA"/>
            </a:solidFill>
          </a:ln>
        </p:spPr>
        <p:txBody>
          <a:bodyPr vert="horz" lIns="91440" tIns="45720" rIns="91440" bIns="45720" rtlCol="0" anchor="ctr">
            <a:normAutofit/>
          </a:bodyPr>
          <a:lstStyle/>
          <a:p>
            <a:pPr algn="ctr">
              <a:lnSpc>
                <a:spcPct val="90000"/>
              </a:lnSpc>
              <a:spcBef>
                <a:spcPts val="1000"/>
              </a:spcBef>
              <a:buClr>
                <a:srgbClr val="1D85AA"/>
              </a:buClr>
              <a:buFont typeface="Arial"/>
              <a:buNone/>
            </a:pPr>
            <a:r>
              <a:rPr lang="fr-FR" b="1" dirty="0" err="1" smtClean="0">
                <a:solidFill>
                  <a:schemeClr val="bg1"/>
                </a:solidFill>
                <a:latin typeface="Malgun Gothic" panose="020B0503020000020004" pitchFamily="34" charset="-127"/>
                <a:ea typeface="Malgun Gothic" panose="020B0503020000020004" pitchFamily="34" charset="-127"/>
              </a:rPr>
              <a:t>MongoDB</a:t>
            </a:r>
            <a:endParaRPr lang="fr-FR" b="1" dirty="0">
              <a:solidFill>
                <a:schemeClr val="bg1"/>
              </a:solidFill>
              <a:latin typeface="Malgun Gothic" panose="020B0503020000020004" pitchFamily="34" charset="-127"/>
              <a:ea typeface="Malgun Gothic" panose="020B0503020000020004" pitchFamily="34" charset="-127"/>
            </a:endParaRPr>
          </a:p>
        </p:txBody>
      </p:sp>
      <p:cxnSp>
        <p:nvCxnSpPr>
          <p:cNvPr id="12" name="Connecteur en angle 11"/>
          <p:cNvCxnSpPr>
            <a:stCxn id="4" idx="1"/>
          </p:cNvCxnSpPr>
          <p:nvPr/>
        </p:nvCxnSpPr>
        <p:spPr>
          <a:xfrm rot="10800000">
            <a:off x="1783976" y="3736490"/>
            <a:ext cx="286870" cy="41400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5" name="Groupe 14"/>
          <p:cNvGrpSpPr/>
          <p:nvPr/>
        </p:nvGrpSpPr>
        <p:grpSpPr>
          <a:xfrm>
            <a:off x="3881716" y="3890515"/>
            <a:ext cx="6924497" cy="2633100"/>
            <a:chOff x="667023" y="2112972"/>
            <a:chExt cx="9186123" cy="580452"/>
          </a:xfrm>
        </p:grpSpPr>
        <p:sp>
          <p:nvSpPr>
            <p:cNvPr id="16" name="Rectangle à coins arrondis 15"/>
            <p:cNvSpPr/>
            <p:nvPr/>
          </p:nvSpPr>
          <p:spPr>
            <a:xfrm>
              <a:off x="667023" y="2112972"/>
              <a:ext cx="9186123" cy="57557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ZoneTexte 16"/>
            <p:cNvSpPr txBox="1"/>
            <p:nvPr/>
          </p:nvSpPr>
          <p:spPr>
            <a:xfrm>
              <a:off x="683882" y="2151566"/>
              <a:ext cx="9152407" cy="5418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20320" rIns="30480" bIns="20320" numCol="1" spcCol="1270" anchor="ctr" anchorCtr="0">
              <a:noAutofit/>
            </a:bodyPr>
            <a:lstStyle/>
            <a:p>
              <a:pPr marL="285750" lvl="0" indent="-285750" defTabSz="711200">
                <a:lnSpc>
                  <a:spcPct val="90000"/>
                </a:lnSpc>
                <a:spcBef>
                  <a:spcPct val="0"/>
                </a:spcBef>
                <a:spcAft>
                  <a:spcPct val="35000"/>
                </a:spcAft>
                <a:buFont typeface="Arial" panose="020B0604020202020204" pitchFamily="34" charset="0"/>
                <a:buChar char="•"/>
              </a:pPr>
              <a:r>
                <a:rPr lang="en-US" sz="1600" kern="1200" dirty="0" smtClean="0">
                  <a:latin typeface="Calibri" panose="020F0502020204030204" pitchFamily="34" charset="0"/>
                  <a:cs typeface="Calibri" panose="020F0502020204030204" pitchFamily="34" charset="0"/>
                </a:rPr>
                <a:t>To be able to store both inputs and outputs in distinct and reliable databases, install MongoDB by following the instructions here: </a:t>
              </a:r>
              <a:r>
                <a:rPr lang="fr-FR" sz="1600" dirty="0">
                  <a:latin typeface="Calibri" panose="020F0502020204030204" pitchFamily="34" charset="0"/>
                  <a:cs typeface="Calibri" panose="020F0502020204030204" pitchFamily="34" charset="0"/>
                  <a:hlinkClick r:id="rId7"/>
                </a:rPr>
                <a:t>https://</a:t>
              </a:r>
              <a:r>
                <a:rPr lang="fr-FR" sz="1600" dirty="0" smtClean="0">
                  <a:latin typeface="Calibri" panose="020F0502020204030204" pitchFamily="34" charset="0"/>
                  <a:cs typeface="Calibri" panose="020F0502020204030204" pitchFamily="34" charset="0"/>
                  <a:hlinkClick r:id="rId7"/>
                </a:rPr>
                <a:t>docs.mongodb.com/v3.2/tutorial/install-mongodb-on-windows/</a:t>
              </a:r>
              <a:endParaRPr lang="en-US" sz="1600" dirty="0" smtClean="0">
                <a:latin typeface="Calibri" panose="020F0502020204030204" pitchFamily="34" charset="0"/>
                <a:cs typeface="Calibri" panose="020F0502020204030204" pitchFamily="34" charset="0"/>
              </a:endParaRPr>
            </a:p>
            <a:p>
              <a:pPr marL="285750" lvl="0" indent="-285750" defTabSz="711200">
                <a:lnSpc>
                  <a:spcPct val="90000"/>
                </a:lnSpc>
                <a:spcBef>
                  <a:spcPct val="0"/>
                </a:spcBef>
                <a:spcAft>
                  <a:spcPct val="35000"/>
                </a:spcAft>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After </a:t>
              </a:r>
              <a:r>
                <a:rPr lang="en-US" sz="1600" dirty="0">
                  <a:latin typeface="Calibri" panose="020F0502020204030204" pitchFamily="34" charset="0"/>
                  <a:cs typeface="Calibri" panose="020F0502020204030204" pitchFamily="34" charset="0"/>
                </a:rPr>
                <a:t>installation, create the following </a:t>
              </a:r>
              <a:r>
                <a:rPr lang="en-US" sz="1600" dirty="0" smtClean="0">
                  <a:latin typeface="Calibri" panose="020F0502020204030204" pitchFamily="34" charset="0"/>
                  <a:cs typeface="Calibri" panose="020F0502020204030204" pitchFamily="34" charset="0"/>
                </a:rPr>
                <a:t>directory:</a:t>
              </a:r>
              <a:r>
                <a:rPr lang="fr-FR" sz="1600" dirty="0">
                  <a:latin typeface="Calibri" panose="020F0502020204030204" pitchFamily="34" charset="0"/>
                  <a:cs typeface="Calibri" panose="020F0502020204030204" pitchFamily="34" charset="0"/>
                </a:rPr>
                <a:t> </a:t>
              </a:r>
              <a:r>
                <a:rPr lang="fr-FR" sz="1600" dirty="0" smtClean="0">
                  <a:latin typeface="Calibri" panose="020F0502020204030204" pitchFamily="34" charset="0"/>
                  <a:cs typeface="Calibri" panose="020F0502020204030204" pitchFamily="34" charset="0"/>
                </a:rPr>
                <a:t>C</a:t>
              </a:r>
              <a:r>
                <a:rPr lang="fr-FR" sz="1600" dirty="0">
                  <a:latin typeface="Calibri" panose="020F0502020204030204" pitchFamily="34" charset="0"/>
                  <a:cs typeface="Calibri" panose="020F0502020204030204" pitchFamily="34" charset="0"/>
                </a:rPr>
                <a:t>:\data\db</a:t>
              </a:r>
            </a:p>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 add the following to you path environment </a:t>
              </a:r>
              <a:r>
                <a:rPr lang="en-US" sz="1600" dirty="0" smtClean="0">
                  <a:latin typeface="Calibri" panose="020F0502020204030204" pitchFamily="34" charset="0"/>
                  <a:cs typeface="Calibri" panose="020F0502020204030204" pitchFamily="34" charset="0"/>
                </a:rPr>
                <a:t>variable: “C</a:t>
              </a:r>
              <a:r>
                <a:rPr lang="en-US" sz="1600" dirty="0">
                  <a:latin typeface="Calibri" panose="020F0502020204030204" pitchFamily="34" charset="0"/>
                  <a:cs typeface="Calibri" panose="020F0502020204030204" pitchFamily="34" charset="0"/>
                </a:rPr>
                <a:t>:\Program </a:t>
              </a:r>
              <a:r>
                <a:rPr lang="en-US" sz="1600" dirty="0" smtClean="0">
                  <a:latin typeface="Calibri" panose="020F0502020204030204" pitchFamily="34" charset="0"/>
                  <a:cs typeface="Calibri" panose="020F0502020204030204" pitchFamily="34" charset="0"/>
                </a:rPr>
                <a:t>Files\MongoDB\Server\4.0\bin” </a:t>
              </a:r>
              <a:r>
                <a:rPr lang="en-US" sz="1600" dirty="0" smtClean="0">
                  <a:solidFill>
                    <a:srgbClr val="FF3300"/>
                  </a:solidFill>
                  <a:latin typeface="Calibri" panose="020F0502020204030204" pitchFamily="34" charset="0"/>
                  <a:cs typeface="Calibri" panose="020F0502020204030204" pitchFamily="34" charset="0"/>
                </a:rPr>
                <a:t>TO BE DETAILED</a:t>
              </a:r>
              <a:endParaRPr lang="en-US" sz="1600" dirty="0">
                <a:solidFill>
                  <a:srgbClr val="FF3300"/>
                </a:solidFill>
                <a:latin typeface="Calibri" panose="020F0502020204030204" pitchFamily="34" charset="0"/>
                <a:cs typeface="Calibri" panose="020F0502020204030204" pitchFamily="34" charset="0"/>
              </a:endParaRPr>
            </a:p>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To visualize data in database: </a:t>
              </a:r>
              <a:r>
                <a:rPr lang="en-US" sz="1600" dirty="0" smtClean="0">
                  <a:latin typeface="Calibri" panose="020F0502020204030204" pitchFamily="34" charset="0"/>
                  <a:cs typeface="Calibri" panose="020F0502020204030204" pitchFamily="34" charset="0"/>
                </a:rPr>
                <a:t>download </a:t>
              </a:r>
              <a:r>
                <a:rPr lang="en-US" sz="1600" dirty="0">
                  <a:latin typeface="Calibri" panose="020F0502020204030204" pitchFamily="34" charset="0"/>
                  <a:cs typeface="Calibri" panose="020F0502020204030204" pitchFamily="34" charset="0"/>
                </a:rPr>
                <a:t>MongoDB </a:t>
              </a:r>
              <a:r>
                <a:rPr lang="en-US" sz="1600" dirty="0" smtClean="0">
                  <a:latin typeface="Calibri" panose="020F0502020204030204" pitchFamily="34" charset="0"/>
                  <a:cs typeface="Calibri" panose="020F0502020204030204" pitchFamily="34" charset="0"/>
                </a:rPr>
                <a:t>Compass .exe installer from: </a:t>
              </a:r>
              <a:r>
                <a:rPr lang="fr-FR" sz="1600" dirty="0">
                  <a:latin typeface="Calibri" panose="020F0502020204030204" pitchFamily="34" charset="0"/>
                  <a:cs typeface="Calibri" panose="020F0502020204030204" pitchFamily="34" charset="0"/>
                  <a:hlinkClick r:id="rId8"/>
                </a:rPr>
                <a:t>https://</a:t>
              </a:r>
              <a:r>
                <a:rPr lang="fr-FR" sz="1600" dirty="0" smtClean="0">
                  <a:latin typeface="Calibri" panose="020F0502020204030204" pitchFamily="34" charset="0"/>
                  <a:cs typeface="Calibri" panose="020F0502020204030204" pitchFamily="34" charset="0"/>
                  <a:hlinkClick r:id="rId8"/>
                </a:rPr>
                <a:t>www.mongodb.com/products/compass</a:t>
              </a:r>
              <a:r>
                <a:rPr lang="fr-FR" sz="1600" dirty="0" smtClean="0">
                  <a:latin typeface="Calibri" panose="020F0502020204030204" pitchFamily="34" charset="0"/>
                  <a:cs typeface="Calibri" panose="020F0502020204030204" pitchFamily="34" charset="0"/>
                </a:rPr>
                <a:t> and </a:t>
              </a:r>
              <a:r>
                <a:rPr lang="fr-FR" sz="1600" dirty="0" err="1" smtClean="0">
                  <a:latin typeface="Calibri" panose="020F0502020204030204" pitchFamily="34" charset="0"/>
                  <a:cs typeface="Calibri" panose="020F0502020204030204" pitchFamily="34" charset="0"/>
                </a:rPr>
                <a:t>follow</a:t>
              </a:r>
              <a:r>
                <a:rPr lang="fr-FR" sz="1600" dirty="0" smtClean="0">
                  <a:latin typeface="Calibri" panose="020F0502020204030204" pitchFamily="34" charset="0"/>
                  <a:cs typeface="Calibri" panose="020F0502020204030204" pitchFamily="34" charset="0"/>
                </a:rPr>
                <a:t> the instructions</a:t>
              </a:r>
              <a:endParaRPr lang="en-US" sz="1600" dirty="0">
                <a:latin typeface="Calibri" panose="020F0502020204030204" pitchFamily="34" charset="0"/>
                <a:cs typeface="Calibri" panose="020F0502020204030204" pitchFamily="34" charset="0"/>
              </a:endParaRPr>
            </a:p>
          </p:txBody>
        </p:sp>
      </p:grpSp>
      <p:cxnSp>
        <p:nvCxnSpPr>
          <p:cNvPr id="22" name="Connecteur en angle 21"/>
          <p:cNvCxnSpPr>
            <a:stCxn id="4" idx="2"/>
            <a:endCxn id="16" idx="1"/>
          </p:cNvCxnSpPr>
          <p:nvPr/>
        </p:nvCxnSpPr>
        <p:spPr>
          <a:xfrm rot="16200000" flipH="1">
            <a:off x="2964515" y="4278797"/>
            <a:ext cx="785532" cy="104887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1009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3581"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lstStyle/>
          <a:p>
            <a:r>
              <a:rPr lang="fr-FR" dirty="0" err="1"/>
              <a:t>Parameters</a:t>
            </a:r>
            <a:r>
              <a:rPr lang="fr-FR" dirty="0"/>
              <a:t>: </a:t>
            </a:r>
            <a:r>
              <a:rPr lang="fr-FR" dirty="0" err="1"/>
              <a:t>granularity</a:t>
            </a:r>
            <a:r>
              <a:rPr lang="fr-FR" dirty="0"/>
              <a:t> and notation</a:t>
            </a:r>
          </a:p>
        </p:txBody>
      </p:sp>
      <p:graphicFrame>
        <p:nvGraphicFramePr>
          <p:cNvPr id="6" name="Tableau 5"/>
          <p:cNvGraphicFramePr>
            <a:graphicFrameLocks noGrp="1"/>
          </p:cNvGraphicFramePr>
          <p:nvPr>
            <p:extLst>
              <p:ext uri="{D42A27DB-BD31-4B8C-83A1-F6EECF244321}">
                <p14:modId xmlns:p14="http://schemas.microsoft.com/office/powerpoint/2010/main" val="542292512"/>
              </p:ext>
            </p:extLst>
          </p:nvPr>
        </p:nvGraphicFramePr>
        <p:xfrm>
          <a:off x="1263602" y="1043189"/>
          <a:ext cx="9679411" cy="4841141"/>
        </p:xfrm>
        <a:graphic>
          <a:graphicData uri="http://schemas.openxmlformats.org/drawingml/2006/table">
            <a:tbl>
              <a:tblPr firstRow="1" bandRow="1">
                <a:tableStyleId>{C083E6E3-FA7D-4D7B-A595-EF9225AFEA82}</a:tableStyleId>
              </a:tblPr>
              <a:tblGrid>
                <a:gridCol w="1702359">
                  <a:extLst>
                    <a:ext uri="{9D8B030D-6E8A-4147-A177-3AD203B41FA5}">
                      <a16:colId xmlns:a16="http://schemas.microsoft.com/office/drawing/2014/main" val="20000"/>
                    </a:ext>
                  </a:extLst>
                </a:gridCol>
                <a:gridCol w="3947921">
                  <a:extLst>
                    <a:ext uri="{9D8B030D-6E8A-4147-A177-3AD203B41FA5}">
                      <a16:colId xmlns:a16="http://schemas.microsoft.com/office/drawing/2014/main" val="20001"/>
                    </a:ext>
                  </a:extLst>
                </a:gridCol>
                <a:gridCol w="1525936">
                  <a:extLst>
                    <a:ext uri="{9D8B030D-6E8A-4147-A177-3AD203B41FA5}">
                      <a16:colId xmlns:a16="http://schemas.microsoft.com/office/drawing/2014/main" val="20002"/>
                    </a:ext>
                  </a:extLst>
                </a:gridCol>
                <a:gridCol w="2503195">
                  <a:extLst>
                    <a:ext uri="{9D8B030D-6E8A-4147-A177-3AD203B41FA5}">
                      <a16:colId xmlns:a16="http://schemas.microsoft.com/office/drawing/2014/main" val="2369915918"/>
                    </a:ext>
                  </a:extLst>
                </a:gridCol>
              </a:tblGrid>
              <a:tr h="589470">
                <a:tc>
                  <a:txBody>
                    <a:bodyPr/>
                    <a:lstStyle/>
                    <a:p>
                      <a:pPr algn="ctr"/>
                      <a:r>
                        <a:rPr lang="fr-FR" sz="1100" dirty="0" smtClean="0"/>
                        <a:t>Settings</a:t>
                      </a:r>
                      <a:endParaRPr lang="fr-FR" sz="1100" dirty="0"/>
                    </a:p>
                  </a:txBody>
                  <a:tcPr anchor="ctr"/>
                </a:tc>
                <a:tc>
                  <a:txBody>
                    <a:bodyPr/>
                    <a:lstStyle/>
                    <a:p>
                      <a:pPr algn="ctr"/>
                      <a:r>
                        <a:rPr lang="fr-FR" sz="1100" dirty="0" smtClean="0"/>
                        <a:t>Description</a:t>
                      </a:r>
                      <a:endParaRPr lang="fr-FR" sz="1100" dirty="0"/>
                    </a:p>
                  </a:txBody>
                  <a:tcPr anchor="ctr"/>
                </a:tc>
                <a:tc>
                  <a:txBody>
                    <a:bodyPr/>
                    <a:lstStyle/>
                    <a:p>
                      <a:pPr algn="ctr"/>
                      <a:r>
                        <a:rPr lang="fr-FR" sz="1100" dirty="0" err="1" smtClean="0"/>
                        <a:t>Granularity</a:t>
                      </a:r>
                      <a:endParaRPr lang="fr-FR" sz="1100" dirty="0"/>
                    </a:p>
                  </a:txBody>
                  <a:tcPr anchor="ctr"/>
                </a:tc>
                <a:tc>
                  <a:txBody>
                    <a:bodyPr/>
                    <a:lstStyle/>
                    <a:p>
                      <a:pPr algn="ctr"/>
                      <a:r>
                        <a:rPr lang="fr-FR" sz="1100" dirty="0" smtClean="0"/>
                        <a:t>Notation</a:t>
                      </a:r>
                      <a:endParaRPr lang="fr-FR" sz="1100" dirty="0"/>
                    </a:p>
                  </a:txBody>
                  <a:tcPr anchor="ctr"/>
                </a:tc>
                <a:extLst>
                  <a:ext uri="{0D108BD9-81ED-4DB2-BD59-A6C34878D82A}">
                    <a16:rowId xmlns:a16="http://schemas.microsoft.com/office/drawing/2014/main" val="10000"/>
                  </a:ext>
                </a:extLst>
              </a:tr>
              <a:tr h="510839">
                <a:tc>
                  <a:txBody>
                    <a:bodyPr/>
                    <a:lstStyle/>
                    <a:p>
                      <a:r>
                        <a:rPr lang="fr-FR" sz="1050" kern="1200" baseline="0" dirty="0" err="1" smtClean="0"/>
                        <a:t>Demand</a:t>
                      </a:r>
                      <a:endParaRPr lang="fr-FR" sz="1050" kern="1200" baseline="0" dirty="0">
                        <a:solidFill>
                          <a:schemeClr val="dk1"/>
                        </a:solidFill>
                        <a:latin typeface="+mn-lt"/>
                        <a:ea typeface="+mn-ea"/>
                        <a:cs typeface="+mn-cs"/>
                      </a:endParaRPr>
                    </a:p>
                  </a:txBody>
                  <a:tcPr anchor="ctr"/>
                </a:tc>
                <a:tc>
                  <a:txBody>
                    <a:bodyPr/>
                    <a:lstStyle/>
                    <a:p>
                      <a:pPr marL="0" algn="l" defTabSz="914400" rtl="0" eaLnBrk="1" latinLnBrk="0" hangingPunct="1"/>
                      <a:r>
                        <a:rPr lang="en-US" sz="1050" kern="1200" baseline="0" dirty="0" smtClean="0"/>
                        <a:t>Consumption per product per consumption location per year</a:t>
                      </a:r>
                      <a:endParaRPr lang="fr-FR" sz="1050" kern="1200" baseline="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dirty="0" smtClean="0"/>
                        <a:t>/Product/Conso</a:t>
                      </a:r>
                      <a:r>
                        <a:rPr lang="fr-FR" sz="1050" baseline="0" dirty="0" smtClean="0"/>
                        <a:t> location/</a:t>
                      </a:r>
                      <a:r>
                        <a:rPr lang="fr-FR" sz="1050" baseline="0" dirty="0" err="1" smtClean="0"/>
                        <a:t>Year</a:t>
                      </a:r>
                      <a:endParaRPr lang="fr-FR" sz="1050" dirty="0" smtClean="0"/>
                    </a:p>
                  </a:txBody>
                  <a:tcPr anchor="ctr"/>
                </a:tc>
                <a:tc>
                  <a:txBody>
                    <a:bodyPr/>
                    <a:lstStyle/>
                    <a:p>
                      <a:r>
                        <a:rPr lang="fr-FR" sz="1050" dirty="0" smtClean="0"/>
                        <a:t>Conso[Product][Conso</a:t>
                      </a:r>
                      <a:r>
                        <a:rPr lang="fr-FR" sz="1050" baseline="0" dirty="0" smtClean="0"/>
                        <a:t> location</a:t>
                      </a:r>
                      <a:r>
                        <a:rPr lang="fr-FR" sz="1050" dirty="0" smtClean="0"/>
                        <a:t>][</a:t>
                      </a:r>
                      <a:r>
                        <a:rPr lang="fr-FR" sz="1050" dirty="0" err="1" smtClean="0"/>
                        <a:t>Year</a:t>
                      </a:r>
                      <a:r>
                        <a:rPr lang="fr-FR" sz="1050" dirty="0" smtClean="0"/>
                        <a:t>]</a:t>
                      </a:r>
                      <a:endParaRPr lang="fr-FR" sz="1050" dirty="0"/>
                    </a:p>
                  </a:txBody>
                  <a:tcPr anchor="ctr"/>
                </a:tc>
                <a:extLst>
                  <a:ext uri="{0D108BD9-81ED-4DB2-BD59-A6C34878D82A}">
                    <a16:rowId xmlns:a16="http://schemas.microsoft.com/office/drawing/2014/main" val="10001"/>
                  </a:ext>
                </a:extLst>
              </a:tr>
              <a:tr h="510839">
                <a:tc>
                  <a:txBody>
                    <a:bodyPr/>
                    <a:lstStyle/>
                    <a:p>
                      <a:r>
                        <a:rPr lang="fr-FR" sz="1050" kern="1200" baseline="0" dirty="0" smtClean="0"/>
                        <a:t>Production</a:t>
                      </a:r>
                      <a:endParaRPr lang="fr-FR" sz="1050" kern="1200" baseline="0" dirty="0">
                        <a:solidFill>
                          <a:schemeClr val="dk1"/>
                        </a:solidFill>
                        <a:latin typeface="+mn-lt"/>
                        <a:ea typeface="+mn-ea"/>
                        <a:cs typeface="+mn-cs"/>
                      </a:endParaRPr>
                    </a:p>
                  </a:txBody>
                  <a:tcPr anchor="ctr"/>
                </a:tc>
                <a:tc>
                  <a:txBody>
                    <a:bodyPr/>
                    <a:lstStyle/>
                    <a:p>
                      <a:pPr marL="0" algn="l" defTabSz="914400" rtl="0" eaLnBrk="1" latinLnBrk="0" hangingPunct="1"/>
                      <a:r>
                        <a:rPr lang="en-US" sz="1050" kern="1200" baseline="0" dirty="0" smtClean="0"/>
                        <a:t>Production per product per location per year</a:t>
                      </a:r>
                      <a:endParaRPr lang="fr-FR" sz="1050" kern="1200" baseline="0" dirty="0">
                        <a:solidFill>
                          <a:schemeClr val="dk1"/>
                        </a:solidFill>
                        <a:latin typeface="+mn-lt"/>
                        <a:ea typeface="+mn-ea"/>
                        <a:cs typeface="+mn-cs"/>
                      </a:endParaRPr>
                    </a:p>
                  </a:txBody>
                  <a:tcPr anchor="ctr"/>
                </a:tc>
                <a:tc>
                  <a:txBody>
                    <a:bodyPr/>
                    <a:lstStyle/>
                    <a:p>
                      <a:r>
                        <a:rPr lang="fr-FR" sz="1050" dirty="0" smtClean="0"/>
                        <a:t>/Product/</a:t>
                      </a:r>
                      <a:r>
                        <a:rPr lang="fr-FR" sz="1050" dirty="0" err="1" smtClean="0"/>
                        <a:t>Prod</a:t>
                      </a:r>
                      <a:r>
                        <a:rPr lang="fr-FR" sz="1050" baseline="0" dirty="0" smtClean="0"/>
                        <a:t> location/</a:t>
                      </a:r>
                      <a:r>
                        <a:rPr lang="fr-FR" sz="1050" baseline="0" dirty="0" err="1" smtClean="0"/>
                        <a:t>Year</a:t>
                      </a:r>
                      <a:endParaRPr lang="fr-FR" sz="1050" dirty="0"/>
                    </a:p>
                  </a:txBody>
                  <a:tcPr anchor="ctr"/>
                </a:tc>
                <a:tc>
                  <a:txBody>
                    <a:bodyPr/>
                    <a:lstStyle/>
                    <a:p>
                      <a:r>
                        <a:rPr lang="fr-FR" sz="1050" dirty="0" err="1" smtClean="0"/>
                        <a:t>Prod</a:t>
                      </a:r>
                      <a:r>
                        <a:rPr lang="fr-FR" sz="1050" dirty="0" smtClean="0"/>
                        <a:t>[Product][</a:t>
                      </a:r>
                      <a:r>
                        <a:rPr lang="fr-FR" sz="1050" dirty="0" err="1" smtClean="0"/>
                        <a:t>Prod</a:t>
                      </a:r>
                      <a:r>
                        <a:rPr lang="fr-FR" sz="1050" baseline="0" dirty="0" smtClean="0"/>
                        <a:t> location][</a:t>
                      </a:r>
                      <a:r>
                        <a:rPr lang="fr-FR" sz="1050" baseline="0" dirty="0" err="1" smtClean="0"/>
                        <a:t>Year</a:t>
                      </a:r>
                      <a:r>
                        <a:rPr lang="fr-FR" sz="1050" baseline="0" dirty="0" smtClean="0"/>
                        <a:t>]</a:t>
                      </a:r>
                      <a:endParaRPr lang="fr-FR" sz="1050" dirty="0"/>
                    </a:p>
                  </a:txBody>
                  <a:tcPr anchor="ctr"/>
                </a:tc>
                <a:extLst>
                  <a:ext uri="{0D108BD9-81ED-4DB2-BD59-A6C34878D82A}">
                    <a16:rowId xmlns:a16="http://schemas.microsoft.com/office/drawing/2014/main" val="2670116158"/>
                  </a:ext>
                </a:extLst>
              </a:tr>
              <a:tr h="510839">
                <a:tc>
                  <a:txBody>
                    <a:bodyPr/>
                    <a:lstStyle/>
                    <a:p>
                      <a:r>
                        <a:rPr lang="fr-FR" sz="1050" kern="1200" baseline="0" dirty="0" err="1" smtClean="0"/>
                        <a:t>Capacity</a:t>
                      </a:r>
                      <a:endParaRPr lang="fr-FR" sz="1050" kern="1200" baseline="0" dirty="0">
                        <a:solidFill>
                          <a:schemeClr val="dk1"/>
                        </a:solidFill>
                        <a:latin typeface="+mn-lt"/>
                        <a:ea typeface="+mn-ea"/>
                        <a:cs typeface="+mn-cs"/>
                      </a:endParaRPr>
                    </a:p>
                  </a:txBody>
                  <a:tcPr anchor="ctr"/>
                </a:tc>
                <a:tc>
                  <a:txBody>
                    <a:bodyPr/>
                    <a:lstStyle/>
                    <a:p>
                      <a:pPr marL="0" algn="l" defTabSz="914400" rtl="0" eaLnBrk="1" latinLnBrk="0" hangingPunct="1"/>
                      <a:r>
                        <a:rPr lang="en-US" sz="1050" kern="1200" baseline="0" dirty="0" smtClean="0"/>
                        <a:t>The capacity of a means of transport whether Train, Pipe or Conveyor</a:t>
                      </a:r>
                      <a:endParaRPr lang="fr-FR" sz="1050" kern="1200" baseline="0" dirty="0">
                        <a:solidFill>
                          <a:schemeClr val="dk1"/>
                        </a:solidFill>
                        <a:latin typeface="+mn-lt"/>
                        <a:ea typeface="+mn-ea"/>
                        <a:cs typeface="+mn-cs"/>
                      </a:endParaRPr>
                    </a:p>
                  </a:txBody>
                  <a:tcPr anchor="ctr"/>
                </a:tc>
                <a:tc>
                  <a:txBody>
                    <a:bodyPr/>
                    <a:lstStyle/>
                    <a:p>
                      <a:r>
                        <a:rPr lang="fr-FR" sz="1050" dirty="0" smtClean="0"/>
                        <a:t>/</a:t>
                      </a:r>
                      <a:r>
                        <a:rPr lang="fr-FR" sz="1050" dirty="0" err="1" smtClean="0"/>
                        <a:t>Mean</a:t>
                      </a:r>
                      <a:endParaRPr lang="fr-FR" sz="1050" dirty="0"/>
                    </a:p>
                  </a:txBody>
                  <a:tcPr anchor="ctr"/>
                </a:tc>
                <a:tc>
                  <a:txBody>
                    <a:bodyPr/>
                    <a:lstStyle/>
                    <a:p>
                      <a:r>
                        <a:rPr lang="fr-FR" sz="1050" dirty="0" smtClean="0"/>
                        <a:t>Capa[</a:t>
                      </a:r>
                      <a:r>
                        <a:rPr lang="fr-FR" sz="1050" dirty="0" err="1" smtClean="0"/>
                        <a:t>Mean</a:t>
                      </a:r>
                      <a:r>
                        <a:rPr lang="fr-FR" sz="1050" dirty="0" smtClean="0"/>
                        <a:t>]</a:t>
                      </a:r>
                      <a:endParaRPr lang="fr-FR" sz="1050" dirty="0"/>
                    </a:p>
                  </a:txBody>
                  <a:tcPr anchor="ctr"/>
                </a:tc>
                <a:extLst>
                  <a:ext uri="{0D108BD9-81ED-4DB2-BD59-A6C34878D82A}">
                    <a16:rowId xmlns:a16="http://schemas.microsoft.com/office/drawing/2014/main" val="168417544"/>
                  </a:ext>
                </a:extLst>
              </a:tr>
              <a:tr h="675798">
                <a:tc>
                  <a:txBody>
                    <a:bodyPr/>
                    <a:lstStyle/>
                    <a:p>
                      <a:r>
                        <a:rPr lang="fr-FR" sz="1050" dirty="0" err="1" smtClean="0"/>
                        <a:t>Products</a:t>
                      </a:r>
                      <a:endParaRPr lang="fr-FR" sz="1050" dirty="0"/>
                    </a:p>
                  </a:txBody>
                  <a:tcPr anchor="ctr"/>
                </a:tc>
                <a:tc>
                  <a:txBody>
                    <a:bodyPr/>
                    <a:lstStyle/>
                    <a:p>
                      <a:r>
                        <a:rPr lang="en-US" sz="1050" kern="1200" baseline="0" dirty="0" smtClean="0"/>
                        <a:t>Products that can be transported</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Prod</a:t>
                      </a:r>
                      <a:r>
                        <a:rPr lang="fr-FR" sz="1050" dirty="0" smtClean="0"/>
                        <a:t> location][Conso</a:t>
                      </a:r>
                      <a:r>
                        <a:rPr lang="fr-FR" sz="1050" baseline="0" dirty="0" smtClean="0"/>
                        <a:t> location]</a:t>
                      </a: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t>Products</a:t>
                      </a:r>
                      <a:r>
                        <a:rPr lang="fr-FR" sz="1050" dirty="0" smtClean="0"/>
                        <a:t>[</a:t>
                      </a:r>
                      <a:r>
                        <a:rPr lang="fr-FR" sz="1050" dirty="0" err="1" smtClean="0"/>
                        <a:t>Prod</a:t>
                      </a:r>
                      <a:r>
                        <a:rPr lang="fr-FR" sz="1050" dirty="0" smtClean="0"/>
                        <a:t> location][Conso</a:t>
                      </a:r>
                      <a:r>
                        <a:rPr lang="fr-FR" sz="1050" baseline="0" dirty="0" smtClean="0"/>
                        <a:t> location]</a:t>
                      </a:r>
                      <a:endParaRPr lang="fr-FR" sz="1050" b="0" dirty="0" smtClean="0"/>
                    </a:p>
                  </a:txBody>
                  <a:tcPr anchor="ctr"/>
                </a:tc>
                <a:extLst>
                  <a:ext uri="{0D108BD9-81ED-4DB2-BD59-A6C34878D82A}">
                    <a16:rowId xmlns:a16="http://schemas.microsoft.com/office/drawing/2014/main" val="708025719"/>
                  </a:ext>
                </a:extLst>
              </a:tr>
              <a:tr h="510839">
                <a:tc>
                  <a:txBody>
                    <a:bodyPr/>
                    <a:lstStyle/>
                    <a:p>
                      <a:r>
                        <a:rPr lang="fr-FR" sz="1050" baseline="0" dirty="0" err="1" smtClean="0"/>
                        <a:t>Capex</a:t>
                      </a:r>
                      <a:endParaRPr lang="fr-FR" sz="1050" baseline="0" dirty="0" smtClean="0"/>
                    </a:p>
                  </a:txBody>
                  <a:tcPr anchor="ctr"/>
                </a:tc>
                <a:tc>
                  <a:txBody>
                    <a:bodyPr/>
                    <a:lstStyle/>
                    <a:p>
                      <a:r>
                        <a:rPr lang="en-US" sz="1050" kern="1200" baseline="0" dirty="0" smtClean="0"/>
                        <a:t>The capex in figures by means of transport whether it is Train, Pipe or Conveyor</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t>Capex</a:t>
                      </a:r>
                      <a:r>
                        <a:rPr lang="fr-FR" sz="1050" dirty="0" smtClean="0"/>
                        <a:t>[</a:t>
                      </a:r>
                      <a:r>
                        <a:rPr lang="fr-FR" sz="1050" dirty="0" err="1" smtClean="0"/>
                        <a:t>Mean</a:t>
                      </a:r>
                      <a:r>
                        <a:rPr lang="fr-FR" sz="1050" dirty="0" smtClean="0"/>
                        <a:t>]</a:t>
                      </a:r>
                    </a:p>
                  </a:txBody>
                  <a:tcPr anchor="ctr"/>
                </a:tc>
                <a:extLst>
                  <a:ext uri="{0D108BD9-81ED-4DB2-BD59-A6C34878D82A}">
                    <a16:rowId xmlns:a16="http://schemas.microsoft.com/office/drawing/2014/main" val="1711899064"/>
                  </a:ext>
                </a:extLst>
              </a:tr>
              <a:tr h="510839">
                <a:tc>
                  <a:txBody>
                    <a:bodyPr/>
                    <a:lstStyle/>
                    <a:p>
                      <a:r>
                        <a:rPr lang="fr-FR" sz="1050" baseline="0" dirty="0" err="1" smtClean="0"/>
                        <a:t>Capex_y</a:t>
                      </a:r>
                      <a:endParaRPr lang="fr-FR" sz="1050" baseline="0" dirty="0" smtClean="0"/>
                    </a:p>
                  </a:txBody>
                  <a:tcPr anchor="ctr"/>
                </a:tc>
                <a:tc>
                  <a:txBody>
                    <a:bodyPr/>
                    <a:lstStyle/>
                    <a:p>
                      <a:r>
                        <a:rPr lang="en-US" sz="1050" kern="1200" baseline="0" dirty="0" smtClean="0"/>
                        <a:t>The percentage of the capex that must be injected "y" years before going into production</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aseline="0" dirty="0" smtClean="0"/>
                        <a:t>/</a:t>
                      </a:r>
                      <a:r>
                        <a:rPr lang="fr-FR" sz="1050" baseline="0" dirty="0" err="1" smtClean="0"/>
                        <a:t>Mean</a:t>
                      </a: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t>Capex_y</a:t>
                      </a:r>
                      <a:r>
                        <a:rPr lang="fr-FR" sz="1050" dirty="0" smtClean="0"/>
                        <a:t>[</a:t>
                      </a:r>
                      <a:r>
                        <a:rPr lang="fr-FR" sz="1050" dirty="0" err="1" smtClean="0"/>
                        <a:t>Mean</a:t>
                      </a:r>
                      <a:r>
                        <a:rPr lang="fr-FR" sz="1050" dirty="0" smtClean="0"/>
                        <a:t>]</a:t>
                      </a:r>
                    </a:p>
                  </a:txBody>
                  <a:tcPr anchor="ctr"/>
                </a:tc>
                <a:extLst>
                  <a:ext uri="{0D108BD9-81ED-4DB2-BD59-A6C34878D82A}">
                    <a16:rowId xmlns:a16="http://schemas.microsoft.com/office/drawing/2014/main" val="2168215107"/>
                  </a:ext>
                </a:extLst>
              </a:tr>
              <a:tr h="510839">
                <a:tc>
                  <a:txBody>
                    <a:bodyPr/>
                    <a:lstStyle/>
                    <a:p>
                      <a:r>
                        <a:rPr lang="fr-FR" sz="1050" baseline="0" dirty="0" err="1" smtClean="0"/>
                        <a:t>Opex</a:t>
                      </a:r>
                      <a:endParaRPr lang="fr-FR" sz="1050" baseline="0" dirty="0" smtClean="0"/>
                    </a:p>
                  </a:txBody>
                  <a:tcPr anchor="ctr"/>
                </a:tc>
                <a:tc>
                  <a:txBody>
                    <a:bodyPr/>
                    <a:lstStyle/>
                    <a:p>
                      <a:r>
                        <a:rPr lang="en-US" sz="1050" kern="1200" baseline="0" dirty="0" smtClean="0"/>
                        <a:t>Operational cost per </a:t>
                      </a:r>
                      <a:r>
                        <a:rPr lang="en-US" sz="1050" kern="1200" baseline="0" dirty="0" err="1" smtClean="0"/>
                        <a:t>tonne</a:t>
                      </a:r>
                      <a:r>
                        <a:rPr lang="en-US" sz="1050" kern="1200" baseline="0" dirty="0" smtClean="0"/>
                        <a:t> by means of transport</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a:t>
                      </a:r>
                      <a:r>
                        <a:rPr lang="fr-FR" sz="1050" dirty="0" err="1" smtClean="0"/>
                        <a:t>Mean</a:t>
                      </a: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t>Opex</a:t>
                      </a:r>
                      <a:r>
                        <a:rPr lang="fr-FR" sz="1050" dirty="0" smtClean="0"/>
                        <a:t>[</a:t>
                      </a:r>
                      <a:r>
                        <a:rPr lang="fr-FR" sz="1050" dirty="0" err="1" smtClean="0"/>
                        <a:t>Mean</a:t>
                      </a:r>
                      <a:r>
                        <a:rPr lang="fr-FR" sz="1050" dirty="0" smtClean="0"/>
                        <a:t>]</a:t>
                      </a:r>
                    </a:p>
                  </a:txBody>
                  <a:tcPr anchor="ctr"/>
                </a:tc>
                <a:extLst>
                  <a:ext uri="{0D108BD9-81ED-4DB2-BD59-A6C34878D82A}">
                    <a16:rowId xmlns:a16="http://schemas.microsoft.com/office/drawing/2014/main" val="2247313295"/>
                  </a:ext>
                </a:extLst>
              </a:tr>
              <a:tr h="510839">
                <a:tc>
                  <a:txBody>
                    <a:bodyPr/>
                    <a:lstStyle/>
                    <a:p>
                      <a:r>
                        <a:rPr lang="fr-FR" sz="1050" baseline="0" dirty="0" smtClean="0"/>
                        <a:t>WACC</a:t>
                      </a:r>
                    </a:p>
                  </a:txBody>
                  <a:tcPr anchor="ctr"/>
                </a:tc>
                <a:tc>
                  <a:txBody>
                    <a:bodyPr/>
                    <a:lstStyle/>
                    <a:p>
                      <a:r>
                        <a:rPr lang="fr-FR" sz="1050" kern="1200" baseline="0" dirty="0" smtClean="0"/>
                        <a:t>The discount rate</a:t>
                      </a:r>
                      <a:endParaRPr lang="fr-FR"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05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t>WACC</a:t>
                      </a:r>
                    </a:p>
                  </a:txBody>
                  <a:tcPr anchor="ctr"/>
                </a:tc>
                <a:extLst>
                  <a:ext uri="{0D108BD9-81ED-4DB2-BD59-A6C34878D82A}">
                    <a16:rowId xmlns:a16="http://schemas.microsoft.com/office/drawing/2014/main" val="1793111083"/>
                  </a:ext>
                </a:extLst>
              </a:tr>
            </a:tbl>
          </a:graphicData>
        </a:graphic>
      </p:graphicFrame>
    </p:spTree>
    <p:extLst>
      <p:ext uri="{BB962C8B-B14F-4D97-AF65-F5344CB8AC3E}">
        <p14:creationId xmlns:p14="http://schemas.microsoft.com/office/powerpoint/2010/main" val="17476704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4605" name="Diapositive think-cell" r:id="rId10" imgW="473" imgH="473" progId="TCLayout.ActiveDocument.1">
                  <p:embed/>
                </p:oleObj>
              </mc:Choice>
              <mc:Fallback>
                <p:oleObj name="Diapositive think-cell" r:id="rId10" imgW="473" imgH="473" progId="TCLayout.ActiveDocument.1">
                  <p:embed/>
                  <p:pic>
                    <p:nvPicPr>
                      <p:cNvPr id="0" name=""/>
                      <p:cNvPicPr/>
                      <p:nvPr/>
                    </p:nvPicPr>
                    <p:blipFill>
                      <a:blip r:embed="rId11"/>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lstStyle/>
          <a:p>
            <a:r>
              <a:rPr lang="en-US" dirty="0"/>
              <a:t>The model satisfies the demand while minimizing the cost</a:t>
            </a:r>
          </a:p>
        </p:txBody>
      </p:sp>
      <p:sp>
        <p:nvSpPr>
          <p:cNvPr id="7" name="Rectangle 6"/>
          <p:cNvSpPr/>
          <p:nvPr/>
        </p:nvSpPr>
        <p:spPr>
          <a:xfrm rot="16200000">
            <a:off x="-86953" y="3017217"/>
            <a:ext cx="2437154" cy="57476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400" b="1" dirty="0" err="1" smtClean="0">
                <a:solidFill>
                  <a:schemeClr val="tx1"/>
                </a:solidFill>
              </a:rPr>
              <a:t>Costs</a:t>
            </a:r>
            <a:endParaRPr lang="fr-FR" sz="1400" b="1" dirty="0">
              <a:solidFill>
                <a:schemeClr val="tx1"/>
              </a:solidFill>
            </a:endParaRPr>
          </a:p>
        </p:txBody>
      </p:sp>
      <p:sp>
        <p:nvSpPr>
          <p:cNvPr id="8" name="Rectangle 7"/>
          <p:cNvSpPr/>
          <p:nvPr/>
        </p:nvSpPr>
        <p:spPr>
          <a:xfrm>
            <a:off x="1897022" y="2088001"/>
            <a:ext cx="2160000" cy="540000"/>
          </a:xfrm>
          <a:prstGeom prst="rect">
            <a:avLst/>
          </a:prstGeom>
          <a:solidFill>
            <a:srgbClr val="51754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err="1">
                <a:solidFill>
                  <a:schemeClr val="bg1"/>
                </a:solidFill>
              </a:rPr>
              <a:t>Operational</a:t>
            </a:r>
            <a:r>
              <a:rPr lang="fr-FR" sz="1200" b="1" dirty="0">
                <a:solidFill>
                  <a:schemeClr val="bg1"/>
                </a:solidFill>
              </a:rPr>
              <a:t> </a:t>
            </a:r>
            <a:r>
              <a:rPr lang="fr-FR" sz="1200" b="1" dirty="0" err="1">
                <a:solidFill>
                  <a:schemeClr val="bg1"/>
                </a:solidFill>
              </a:rPr>
              <a:t>costs</a:t>
            </a:r>
            <a:r>
              <a:rPr lang="fr-FR" sz="1200" b="1" dirty="0">
                <a:solidFill>
                  <a:schemeClr val="bg1"/>
                </a:solidFill>
              </a:rPr>
              <a:t> of trains</a:t>
            </a:r>
          </a:p>
        </p:txBody>
      </p:sp>
      <p:sp>
        <p:nvSpPr>
          <p:cNvPr id="12" name="ZoneTexte 11"/>
          <p:cNvSpPr txBox="1"/>
          <p:nvPr/>
        </p:nvSpPr>
        <p:spPr>
          <a:xfrm>
            <a:off x="4108519" y="2086023"/>
            <a:ext cx="2700000" cy="54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Operational cost of transporting products by train</a:t>
            </a:r>
          </a:p>
        </p:txBody>
      </p:sp>
      <p:sp>
        <p:nvSpPr>
          <p:cNvPr id="15" name="Flèche vers le bas 14"/>
          <p:cNvSpPr/>
          <p:nvPr/>
        </p:nvSpPr>
        <p:spPr>
          <a:xfrm rot="16200000">
            <a:off x="7074591" y="3002175"/>
            <a:ext cx="555698" cy="435754"/>
          </a:xfrm>
          <a:prstGeom prst="downArrow">
            <a:avLst/>
          </a:prstGeom>
          <a:solidFill>
            <a:srgbClr val="E2E2E2"/>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200" b="1" dirty="0" err="1">
              <a:solidFill>
                <a:schemeClr val="tx1"/>
              </a:solidFill>
            </a:endParaRPr>
          </a:p>
        </p:txBody>
      </p:sp>
      <p:sp>
        <p:nvSpPr>
          <p:cNvPr id="16" name="Rectangle 15"/>
          <p:cNvSpPr/>
          <p:nvPr/>
        </p:nvSpPr>
        <p:spPr>
          <a:xfrm>
            <a:off x="7696143" y="2881583"/>
            <a:ext cx="2411122" cy="67693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en-US" sz="1400" b="1" dirty="0">
                <a:solidFill>
                  <a:schemeClr val="tx1"/>
                </a:solidFill>
              </a:rPr>
              <a:t>Objective function: </a:t>
            </a:r>
            <a:r>
              <a:rPr lang="en-US" sz="1400" b="1" dirty="0">
                <a:solidFill>
                  <a:srgbClr val="548235"/>
                </a:solidFill>
              </a:rPr>
              <a:t>Minimize the total discounted cost</a:t>
            </a:r>
            <a:endParaRPr lang="fr-FR" sz="1400" b="1" dirty="0">
              <a:solidFill>
                <a:srgbClr val="548235"/>
              </a:solidFill>
            </a:endParaRPr>
          </a:p>
        </p:txBody>
      </p:sp>
      <p:sp>
        <p:nvSpPr>
          <p:cNvPr id="28" name="Oval 2"/>
          <p:cNvSpPr>
            <a:spLocks noChangeAspect="1" noChangeArrowheads="1"/>
          </p:cNvSpPr>
          <p:nvPr>
            <p:custDataLst>
              <p:tags r:id="rId4"/>
            </p:custDataLst>
          </p:nvPr>
        </p:nvSpPr>
        <p:spPr bwMode="gray">
          <a:xfrm>
            <a:off x="1550520" y="2228955"/>
            <a:ext cx="269931" cy="270000"/>
          </a:xfrm>
          <a:prstGeom prst="ellipse">
            <a:avLst/>
          </a:prstGeom>
          <a:solidFill>
            <a:srgbClr val="51754B"/>
          </a:solidFill>
          <a:ln w="9525" algn="ctr">
            <a:solidFill>
              <a:srgbClr val="51754B"/>
            </a:solidFill>
            <a:round/>
            <a:headEnd/>
            <a:tailEnd/>
          </a:ln>
          <a:effectLst/>
        </p:spPr>
        <p:txBody>
          <a:bodyPr wrap="none" lIns="0" tIns="0" rIns="0" bIns="0" anchor="ctr"/>
          <a:lstStyle/>
          <a:p>
            <a:pPr algn="ctr"/>
            <a:r>
              <a:rPr lang="fr-FR" sz="1200" b="1" dirty="0">
                <a:solidFill>
                  <a:schemeClr val="bg1"/>
                </a:solidFill>
                <a:latin typeface="Verdana"/>
                <a:sym typeface="Verdana"/>
              </a:rPr>
              <a:t>1</a:t>
            </a:r>
          </a:p>
        </p:txBody>
      </p:sp>
      <p:sp>
        <p:nvSpPr>
          <p:cNvPr id="26" name="Rectangle 25"/>
          <p:cNvSpPr/>
          <p:nvPr/>
        </p:nvSpPr>
        <p:spPr>
          <a:xfrm>
            <a:off x="1891336" y="2714594"/>
            <a:ext cx="2160000" cy="540000"/>
          </a:xfrm>
          <a:prstGeom prst="rect">
            <a:avLst/>
          </a:prstGeom>
          <a:solidFill>
            <a:srgbClr val="90B290"/>
          </a:solidFill>
          <a:ln w="9525">
            <a:solidFill>
              <a:srgbClr val="90B29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err="1">
                <a:solidFill>
                  <a:schemeClr val="bg1"/>
                </a:solidFill>
              </a:rPr>
              <a:t>Operational</a:t>
            </a:r>
            <a:r>
              <a:rPr lang="fr-FR" sz="1200" b="1" dirty="0">
                <a:solidFill>
                  <a:schemeClr val="bg1"/>
                </a:solidFill>
              </a:rPr>
              <a:t> </a:t>
            </a:r>
            <a:r>
              <a:rPr lang="fr-FR" sz="1200" b="1" dirty="0" err="1">
                <a:solidFill>
                  <a:schemeClr val="bg1"/>
                </a:solidFill>
              </a:rPr>
              <a:t>costs</a:t>
            </a:r>
            <a:r>
              <a:rPr lang="fr-FR" sz="1200" b="1" dirty="0">
                <a:solidFill>
                  <a:schemeClr val="bg1"/>
                </a:solidFill>
              </a:rPr>
              <a:t> of pipelines</a:t>
            </a:r>
          </a:p>
        </p:txBody>
      </p:sp>
      <p:sp>
        <p:nvSpPr>
          <p:cNvPr id="27" name="ZoneTexte 26"/>
          <p:cNvSpPr txBox="1"/>
          <p:nvPr/>
        </p:nvSpPr>
        <p:spPr>
          <a:xfrm>
            <a:off x="4108519" y="2718407"/>
            <a:ext cx="2700000" cy="54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Operational cost of product transportation through the pipeline</a:t>
            </a:r>
          </a:p>
        </p:txBody>
      </p:sp>
      <p:sp>
        <p:nvSpPr>
          <p:cNvPr id="30" name="Oval 2"/>
          <p:cNvSpPr>
            <a:spLocks noChangeAspect="1" noChangeArrowheads="1"/>
          </p:cNvSpPr>
          <p:nvPr>
            <p:custDataLst>
              <p:tags r:id="rId5"/>
            </p:custDataLst>
          </p:nvPr>
        </p:nvSpPr>
        <p:spPr bwMode="gray">
          <a:xfrm>
            <a:off x="1544834" y="2855548"/>
            <a:ext cx="269931" cy="270000"/>
          </a:xfrm>
          <a:prstGeom prst="ellipse">
            <a:avLst/>
          </a:prstGeom>
          <a:solidFill>
            <a:srgbClr val="90B290"/>
          </a:solidFill>
          <a:ln w="9525" algn="ctr">
            <a:solidFill>
              <a:srgbClr val="90B290"/>
            </a:solidFill>
            <a:round/>
            <a:headEnd/>
            <a:tailEnd/>
          </a:ln>
          <a:effectLst/>
        </p:spPr>
        <p:txBody>
          <a:bodyPr wrap="none" lIns="0" tIns="0" rIns="0" bIns="0" anchor="ctr"/>
          <a:lstStyle/>
          <a:p>
            <a:pPr algn="ctr"/>
            <a:r>
              <a:rPr lang="fr-FR" sz="1200" b="1" dirty="0">
                <a:solidFill>
                  <a:schemeClr val="bg1"/>
                </a:solidFill>
                <a:latin typeface="Verdana"/>
                <a:sym typeface="Verdana"/>
              </a:rPr>
              <a:t>2</a:t>
            </a:r>
          </a:p>
        </p:txBody>
      </p:sp>
      <p:sp>
        <p:nvSpPr>
          <p:cNvPr id="44" name="Rectangle 43"/>
          <p:cNvSpPr/>
          <p:nvPr/>
        </p:nvSpPr>
        <p:spPr>
          <a:xfrm>
            <a:off x="1897022" y="3347204"/>
            <a:ext cx="2160000" cy="540000"/>
          </a:xfrm>
          <a:prstGeom prst="rect">
            <a:avLst/>
          </a:prstGeom>
          <a:solidFill>
            <a:schemeClr val="accent2">
              <a:lumMod val="60000"/>
              <a:lumOff val="4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err="1">
                <a:solidFill>
                  <a:schemeClr val="bg1"/>
                </a:solidFill>
              </a:rPr>
              <a:t>Operational</a:t>
            </a:r>
            <a:r>
              <a:rPr lang="fr-FR" sz="1200" b="1" dirty="0">
                <a:solidFill>
                  <a:schemeClr val="bg1"/>
                </a:solidFill>
              </a:rPr>
              <a:t> </a:t>
            </a:r>
            <a:r>
              <a:rPr lang="fr-FR" sz="1200" b="1" dirty="0" err="1">
                <a:solidFill>
                  <a:schemeClr val="bg1"/>
                </a:solidFill>
              </a:rPr>
              <a:t>costs</a:t>
            </a:r>
            <a:r>
              <a:rPr lang="fr-FR" sz="1200" b="1" dirty="0">
                <a:solidFill>
                  <a:schemeClr val="bg1"/>
                </a:solidFill>
              </a:rPr>
              <a:t> of </a:t>
            </a:r>
            <a:r>
              <a:rPr lang="fr-FR" sz="1200" b="1" dirty="0" err="1">
                <a:solidFill>
                  <a:schemeClr val="bg1"/>
                </a:solidFill>
              </a:rPr>
              <a:t>conveyors</a:t>
            </a:r>
            <a:endParaRPr lang="fr-FR" sz="1200" b="1" dirty="0">
              <a:solidFill>
                <a:schemeClr val="bg1"/>
              </a:solidFill>
            </a:endParaRPr>
          </a:p>
        </p:txBody>
      </p:sp>
      <p:sp>
        <p:nvSpPr>
          <p:cNvPr id="45" name="ZoneTexte 44"/>
          <p:cNvSpPr txBox="1"/>
          <p:nvPr/>
        </p:nvSpPr>
        <p:spPr>
          <a:xfrm>
            <a:off x="4108519" y="3350791"/>
            <a:ext cx="2700000" cy="54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Operational cost of transporting products by the conveyor</a:t>
            </a:r>
            <a:endParaRPr lang="fr-FR" sz="1200" dirty="0"/>
          </a:p>
        </p:txBody>
      </p:sp>
      <p:sp>
        <p:nvSpPr>
          <p:cNvPr id="46" name="Oval 2"/>
          <p:cNvSpPr>
            <a:spLocks noChangeAspect="1" noChangeArrowheads="1"/>
          </p:cNvSpPr>
          <p:nvPr>
            <p:custDataLst>
              <p:tags r:id="rId6"/>
            </p:custDataLst>
          </p:nvPr>
        </p:nvSpPr>
        <p:spPr bwMode="gray">
          <a:xfrm>
            <a:off x="1550520" y="3488158"/>
            <a:ext cx="269931" cy="270000"/>
          </a:xfrm>
          <a:prstGeom prst="ellipse">
            <a:avLst/>
          </a:prstGeom>
          <a:solidFill>
            <a:schemeClr val="accent2">
              <a:lumMod val="60000"/>
              <a:lumOff val="40000"/>
            </a:schemeClr>
          </a:solidFill>
          <a:ln w="9525" algn="ctr">
            <a:solidFill>
              <a:schemeClr val="accent2">
                <a:lumMod val="60000"/>
                <a:lumOff val="40000"/>
              </a:schemeClr>
            </a:solidFill>
            <a:round/>
            <a:headEnd/>
            <a:tailEnd/>
          </a:ln>
          <a:effectLst/>
        </p:spPr>
        <p:txBody>
          <a:bodyPr wrap="none" lIns="0" tIns="0" rIns="0" bIns="0" anchor="ctr"/>
          <a:lstStyle/>
          <a:p>
            <a:pPr algn="ctr"/>
            <a:r>
              <a:rPr lang="fr-FR" sz="1200" b="1" dirty="0">
                <a:solidFill>
                  <a:schemeClr val="bg1"/>
                </a:solidFill>
                <a:latin typeface="Verdana"/>
                <a:sym typeface="Verdana"/>
              </a:rPr>
              <a:t>3</a:t>
            </a:r>
          </a:p>
        </p:txBody>
      </p:sp>
      <p:sp>
        <p:nvSpPr>
          <p:cNvPr id="47" name="Rectangle 46"/>
          <p:cNvSpPr/>
          <p:nvPr/>
        </p:nvSpPr>
        <p:spPr>
          <a:xfrm>
            <a:off x="1891336" y="3986815"/>
            <a:ext cx="2160000" cy="540000"/>
          </a:xfrm>
          <a:prstGeom prst="rect">
            <a:avLst/>
          </a:prstGeom>
          <a:solidFill>
            <a:srgbClr val="E1ECBB"/>
          </a:solidFill>
          <a:ln w="9525">
            <a:solidFill>
              <a:srgbClr val="E1ECBB"/>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rPr>
              <a:t>Investment </a:t>
            </a:r>
            <a:r>
              <a:rPr lang="fr-FR" sz="1200" b="1" dirty="0" err="1">
                <a:solidFill>
                  <a:schemeClr val="bg1"/>
                </a:solidFill>
              </a:rPr>
              <a:t>costs</a:t>
            </a:r>
            <a:endParaRPr lang="fr-FR" sz="1200" b="1" dirty="0">
              <a:solidFill>
                <a:schemeClr val="bg1"/>
              </a:solidFill>
            </a:endParaRPr>
          </a:p>
        </p:txBody>
      </p:sp>
      <p:sp>
        <p:nvSpPr>
          <p:cNvPr id="48" name="ZoneTexte 47"/>
          <p:cNvSpPr txBox="1"/>
          <p:nvPr/>
        </p:nvSpPr>
        <p:spPr>
          <a:xfrm>
            <a:off x="4108519" y="3983175"/>
            <a:ext cx="2700000" cy="540000"/>
          </a:xfrm>
          <a:prstGeom prst="rect">
            <a:avLst/>
          </a:prstGeom>
          <a:noFill/>
          <a:ln>
            <a:solidFill>
              <a:schemeClr val="bg2"/>
            </a:solidFill>
          </a:ln>
        </p:spPr>
        <p:txBody>
          <a:bodyPr wrap="square" tIns="90000" bIns="90000" rtlCol="0" anchor="ctr">
            <a:noAutofit/>
          </a:bodyPr>
          <a:lstStyle/>
          <a:p>
            <a:pPr marL="171450" indent="-171450">
              <a:buFont typeface="Arial" panose="020B0604020202020204" pitchFamily="34" charset="0"/>
              <a:buChar char="•"/>
            </a:pPr>
            <a:r>
              <a:rPr lang="en-US" sz="1200" dirty="0"/>
              <a:t>Cost of extensions</a:t>
            </a:r>
          </a:p>
          <a:p>
            <a:pPr marL="171450" indent="-171450">
              <a:buFont typeface="Arial" panose="020B0604020202020204" pitchFamily="34" charset="0"/>
              <a:buChar char="•"/>
            </a:pPr>
            <a:r>
              <a:rPr lang="en-US" sz="1200" dirty="0"/>
              <a:t>Cost of </a:t>
            </a:r>
            <a:r>
              <a:rPr lang="en-US" sz="1200" dirty="0" smtClean="0"/>
              <a:t>new </a:t>
            </a:r>
            <a:r>
              <a:rPr lang="fr-FR" sz="1200" dirty="0" err="1"/>
              <a:t>wherewithal</a:t>
            </a:r>
            <a:endParaRPr lang="fr-FR" sz="1200" dirty="0"/>
          </a:p>
        </p:txBody>
      </p:sp>
      <p:sp>
        <p:nvSpPr>
          <p:cNvPr id="49" name="Oval 2"/>
          <p:cNvSpPr>
            <a:spLocks noChangeAspect="1" noChangeArrowheads="1"/>
          </p:cNvSpPr>
          <p:nvPr>
            <p:custDataLst>
              <p:tags r:id="rId7"/>
            </p:custDataLst>
          </p:nvPr>
        </p:nvSpPr>
        <p:spPr bwMode="gray">
          <a:xfrm>
            <a:off x="1544834" y="4127769"/>
            <a:ext cx="269931" cy="270000"/>
          </a:xfrm>
          <a:prstGeom prst="ellipse">
            <a:avLst/>
          </a:prstGeom>
          <a:solidFill>
            <a:srgbClr val="E1ECBB"/>
          </a:solidFill>
          <a:ln w="9525" algn="ctr">
            <a:solidFill>
              <a:srgbClr val="E1ECBB"/>
            </a:solidFill>
            <a:round/>
            <a:headEnd/>
            <a:tailEnd/>
          </a:ln>
          <a:effectLst/>
        </p:spPr>
        <p:txBody>
          <a:bodyPr wrap="none" lIns="0" tIns="0" rIns="0" bIns="0" anchor="ctr"/>
          <a:lstStyle/>
          <a:p>
            <a:pPr algn="ctr"/>
            <a:r>
              <a:rPr lang="fr-FR" sz="1200" b="1" dirty="0">
                <a:solidFill>
                  <a:schemeClr val="bg1"/>
                </a:solidFill>
                <a:latin typeface="Verdana"/>
                <a:sym typeface="Verdana"/>
              </a:rPr>
              <a:t>4</a:t>
            </a:r>
          </a:p>
        </p:txBody>
      </p:sp>
    </p:spTree>
    <p:extLst>
      <p:ext uri="{BB962C8B-B14F-4D97-AF65-F5344CB8AC3E}">
        <p14:creationId xmlns:p14="http://schemas.microsoft.com/office/powerpoint/2010/main" val="8297247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model satisfies the demand while minimizing the cost</a:t>
            </a:r>
          </a:p>
        </p:txBody>
      </p:sp>
      <p:sp>
        <p:nvSpPr>
          <p:cNvPr id="4" name="Oval 2"/>
          <p:cNvSpPr>
            <a:spLocks noChangeAspect="1" noChangeArrowheads="1"/>
          </p:cNvSpPr>
          <p:nvPr>
            <p:custDataLst>
              <p:tags r:id="rId1"/>
            </p:custDataLst>
          </p:nvPr>
        </p:nvSpPr>
        <p:spPr bwMode="gray">
          <a:xfrm>
            <a:off x="197256" y="1687805"/>
            <a:ext cx="256568" cy="270000"/>
          </a:xfrm>
          <a:prstGeom prst="ellipse">
            <a:avLst/>
          </a:prstGeom>
          <a:solidFill>
            <a:srgbClr val="51754B"/>
          </a:solidFill>
          <a:ln w="9525" algn="ctr">
            <a:solidFill>
              <a:srgbClr val="51754B"/>
            </a:solidFill>
            <a:round/>
            <a:headEnd/>
            <a:tailEnd/>
          </a:ln>
          <a:effectLst/>
        </p:spPr>
        <p:txBody>
          <a:bodyPr wrap="none" lIns="0" tIns="0" rIns="0" bIns="0" anchor="ctr"/>
          <a:lstStyle/>
          <a:p>
            <a:pPr algn="ctr"/>
            <a:r>
              <a:rPr lang="fr-FR" sz="1200" b="1" dirty="0">
                <a:solidFill>
                  <a:schemeClr val="bg1"/>
                </a:solidFill>
                <a:latin typeface="Verdana"/>
                <a:sym typeface="Verdana"/>
              </a:rPr>
              <a:t>1</a:t>
            </a:r>
          </a:p>
        </p:txBody>
      </p:sp>
      <p:sp>
        <p:nvSpPr>
          <p:cNvPr id="5" name="Oval 3"/>
          <p:cNvSpPr>
            <a:spLocks noChangeAspect="1" noChangeArrowheads="1"/>
          </p:cNvSpPr>
          <p:nvPr>
            <p:custDataLst>
              <p:tags r:id="rId2"/>
            </p:custDataLst>
          </p:nvPr>
        </p:nvSpPr>
        <p:spPr bwMode="gray">
          <a:xfrm>
            <a:off x="197256" y="2386773"/>
            <a:ext cx="256568" cy="270000"/>
          </a:xfrm>
          <a:prstGeom prst="ellipse">
            <a:avLst/>
          </a:prstGeom>
          <a:solidFill>
            <a:srgbClr val="90B29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2</a:t>
            </a:r>
          </a:p>
        </p:txBody>
      </p:sp>
      <p:sp>
        <p:nvSpPr>
          <p:cNvPr id="6" name="Oval 4"/>
          <p:cNvSpPr>
            <a:spLocks noChangeAspect="1" noChangeArrowheads="1"/>
          </p:cNvSpPr>
          <p:nvPr>
            <p:custDataLst>
              <p:tags r:id="rId3"/>
            </p:custDataLst>
          </p:nvPr>
        </p:nvSpPr>
        <p:spPr bwMode="gray">
          <a:xfrm>
            <a:off x="197255" y="3060739"/>
            <a:ext cx="256568" cy="251187"/>
          </a:xfrm>
          <a:prstGeom prst="ellipse">
            <a:avLst/>
          </a:prstGeom>
          <a:solidFill>
            <a:srgbClr val="DBE790"/>
          </a:solidFill>
          <a:ln w="9525">
            <a:solidFill>
              <a:srgbClr val="DBE79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3</a:t>
            </a:r>
          </a:p>
        </p:txBody>
      </p:sp>
      <p:grpSp>
        <p:nvGrpSpPr>
          <p:cNvPr id="7" name="Groupe 6"/>
          <p:cNvGrpSpPr/>
          <p:nvPr/>
        </p:nvGrpSpPr>
        <p:grpSpPr>
          <a:xfrm>
            <a:off x="528160" y="1478815"/>
            <a:ext cx="11428051" cy="3795947"/>
            <a:chOff x="1908386" y="3863011"/>
            <a:chExt cx="9000001" cy="3795947"/>
          </a:xfrm>
        </p:grpSpPr>
        <mc:AlternateContent xmlns:mc="http://schemas.openxmlformats.org/markup-compatibility/2006" xmlns:a14="http://schemas.microsoft.com/office/drawing/2010/main">
          <mc:Choice Requires="a14">
            <p:sp>
              <p:nvSpPr>
                <p:cNvPr id="12" name="Accolades 11"/>
                <p:cNvSpPr/>
                <p:nvPr/>
              </p:nvSpPr>
              <p:spPr>
                <a:xfrm rot="16200000">
                  <a:off x="6048387" y="-276989"/>
                  <a:ext cx="720000" cy="9000000"/>
                </a:xfrm>
                <a:prstGeom prst="bracePair">
                  <a:avLst/>
                </a:prstGeom>
                <a:ln>
                  <a:solidFill>
                    <a:srgbClr val="51754B"/>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000" dirty="0"/>
                    <a:t> ∑ [Product, </a:t>
                  </a:r>
                  <a:r>
                    <a:rPr lang="fr-FR" sz="1000" dirty="0" err="1"/>
                    <a:t>Mean</a:t>
                  </a:r>
                  <a:r>
                    <a:rPr lang="fr-FR" sz="1000" dirty="0"/>
                    <a:t>, </a:t>
                  </a:r>
                  <a:r>
                    <a:rPr lang="fr-FR" sz="1000" dirty="0" err="1"/>
                    <a:t>Prod</a:t>
                  </a:r>
                  <a:r>
                    <a:rPr lang="fr-FR" sz="1000" dirty="0"/>
                    <a:t> location, Conso location, </a:t>
                  </a:r>
                  <a:r>
                    <a:rPr lang="fr-FR" sz="1000" dirty="0" err="1"/>
                    <a:t>Year</a:t>
                  </a:r>
                  <a:r>
                    <a:rPr lang="fr-FR" sz="1000" dirty="0"/>
                    <a:t>] </a:t>
                  </a:r>
                  <a14:m>
                    <m:oMath xmlns:m="http://schemas.openxmlformats.org/officeDocument/2006/math">
                      <m:f>
                        <m:fPr>
                          <m:ctrlPr>
                            <a:rPr lang="fr-FR" sz="1000" i="1">
                              <a:latin typeface="Cambria Math" panose="02040503050406030204" pitchFamily="18" charset="0"/>
                            </a:rPr>
                          </m:ctrlPr>
                        </m:fPr>
                        <m:num>
                          <m:r>
                            <a:rPr lang="fr-FR" sz="1000" i="1">
                              <a:latin typeface="Cambria Math" panose="02040503050406030204" pitchFamily="18" charset="0"/>
                            </a:rPr>
                            <m:t>1</m:t>
                          </m:r>
                        </m:num>
                        <m:den>
                          <m:sSup>
                            <m:sSupPr>
                              <m:ctrlPr>
                                <a:rPr lang="fr-FR" sz="1000" i="1">
                                  <a:latin typeface="Cambria Math" panose="02040503050406030204" pitchFamily="18" charset="0"/>
                                </a:rPr>
                              </m:ctrlPr>
                            </m:sSupPr>
                            <m:e>
                              <m:r>
                                <a:rPr lang="fr-FR" sz="1000" i="1">
                                  <a:latin typeface="Cambria Math" panose="02040503050406030204" pitchFamily="18" charset="0"/>
                                </a:rPr>
                                <m:t>(1+</m:t>
                              </m:r>
                              <m:r>
                                <a:rPr lang="fr-FR" sz="1000" i="1">
                                  <a:latin typeface="Cambria Math" panose="02040503050406030204" pitchFamily="18" charset="0"/>
                                </a:rPr>
                                <m:t>𝑊𝐴𝐶𝐶</m:t>
                              </m:r>
                              <m:r>
                                <a:rPr lang="fr-FR" sz="1000" i="1">
                                  <a:latin typeface="Cambria Math" panose="02040503050406030204" pitchFamily="18" charset="0"/>
                                </a:rPr>
                                <m:t>)</m:t>
                              </m:r>
                            </m:e>
                            <m:sup>
                              <m:r>
                                <a:rPr lang="fr-FR" sz="1000" i="1">
                                  <a:latin typeface="Cambria Math" panose="02040503050406030204" pitchFamily="18" charset="0"/>
                                </a:rPr>
                                <m:t>𝑌𝑒𝑎𝑟</m:t>
                              </m:r>
                            </m:sup>
                          </m:sSup>
                        </m:den>
                      </m:f>
                    </m:oMath>
                  </a14:m>
                  <a:r>
                    <a:rPr lang="fr-FR" sz="1000" dirty="0"/>
                    <a:t> </a:t>
                  </a:r>
                  <a:r>
                    <a:rPr lang="fr-FR" sz="1000" b="1" dirty="0"/>
                    <a:t>(</a:t>
                  </a:r>
                  <a:r>
                    <a:rPr lang="fr-FR" sz="1000" dirty="0"/>
                    <a:t>( </a:t>
                  </a:r>
                  <a:r>
                    <a:rPr lang="en-US" sz="1000" b="1" dirty="0"/>
                    <a:t>ExistTrainV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 </a:t>
                  </a:r>
                  <a:r>
                    <a:rPr lang="en-US" sz="1000" b="1" dirty="0" err="1"/>
                    <a:t>ExtTrainV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 </a:t>
                  </a:r>
                  <a:r>
                    <a:rPr lang="en-US" sz="1000" b="1" dirty="0" err="1"/>
                    <a:t>NewTrainV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a:t>
                  </a:r>
                  <a:endParaRPr lang="fr-FR" sz="1000" b="1" dirty="0"/>
                </a:p>
              </p:txBody>
            </p:sp>
          </mc:Choice>
          <mc:Fallback xmlns="">
            <p:sp>
              <p:nvSpPr>
                <p:cNvPr id="17" name="Accolades 16"/>
                <p:cNvSpPr>
                  <a:spLocks noRot="1" noChangeAspect="1" noMove="1" noResize="1" noEditPoints="1" noAdjustHandles="1" noChangeArrowheads="1" noChangeShapeType="1" noTextEdit="1"/>
                </p:cNvSpPr>
                <p:nvPr/>
              </p:nvSpPr>
              <p:spPr>
                <a:xfrm rot="16200000">
                  <a:off x="4905387" y="-276989"/>
                  <a:ext cx="720000" cy="9000000"/>
                </a:xfrm>
                <a:prstGeom prst="bracePair">
                  <a:avLst/>
                </a:prstGeom>
                <a:blipFill>
                  <a:blip r:embed="rId16"/>
                  <a:stretch>
                    <a:fillRect/>
                  </a:stretch>
                </a:blipFill>
                <a:ln>
                  <a:solidFill>
                    <a:srgbClr val="51754B"/>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Accolades 12"/>
                <p:cNvSpPr/>
                <p:nvPr/>
              </p:nvSpPr>
              <p:spPr>
                <a:xfrm rot="16200000">
                  <a:off x="6102387" y="437167"/>
                  <a:ext cx="612000" cy="9000000"/>
                </a:xfrm>
                <a:prstGeom prst="bracePair">
                  <a:avLst/>
                </a:prstGeom>
                <a:ln>
                  <a:solidFill>
                    <a:srgbClr val="90B290"/>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000" dirty="0"/>
                    <a:t> ∑ [Product, </a:t>
                  </a:r>
                  <a:r>
                    <a:rPr lang="fr-FR" sz="1000" dirty="0" err="1"/>
                    <a:t>Mean</a:t>
                  </a:r>
                  <a:r>
                    <a:rPr lang="fr-FR" sz="1000" dirty="0"/>
                    <a:t>, </a:t>
                  </a:r>
                  <a:r>
                    <a:rPr lang="fr-FR" sz="1000" dirty="0" err="1"/>
                    <a:t>Prod</a:t>
                  </a:r>
                  <a:r>
                    <a:rPr lang="fr-FR" sz="1000" dirty="0"/>
                    <a:t> location, Conso location, </a:t>
                  </a:r>
                  <a:r>
                    <a:rPr lang="fr-FR" sz="1000" dirty="0" err="1"/>
                    <a:t>Year</a:t>
                  </a:r>
                  <a:r>
                    <a:rPr lang="fr-FR" sz="1000" dirty="0"/>
                    <a:t>] </a:t>
                  </a:r>
                  <a14:m>
                    <m:oMath xmlns:m="http://schemas.openxmlformats.org/officeDocument/2006/math">
                      <m:f>
                        <m:fPr>
                          <m:ctrlPr>
                            <a:rPr lang="fr-FR" sz="1000" i="1">
                              <a:latin typeface="Cambria Math" panose="02040503050406030204" pitchFamily="18" charset="0"/>
                            </a:rPr>
                          </m:ctrlPr>
                        </m:fPr>
                        <m:num>
                          <m:r>
                            <a:rPr lang="fr-FR" sz="1000" i="1">
                              <a:latin typeface="Cambria Math" panose="02040503050406030204" pitchFamily="18" charset="0"/>
                            </a:rPr>
                            <m:t>1</m:t>
                          </m:r>
                        </m:num>
                        <m:den>
                          <m:sSup>
                            <m:sSupPr>
                              <m:ctrlPr>
                                <a:rPr lang="fr-FR" sz="1000" i="1">
                                  <a:latin typeface="Cambria Math" panose="02040503050406030204" pitchFamily="18" charset="0"/>
                                </a:rPr>
                              </m:ctrlPr>
                            </m:sSupPr>
                            <m:e>
                              <m:r>
                                <a:rPr lang="fr-FR" sz="1000" i="1">
                                  <a:latin typeface="Cambria Math" panose="02040503050406030204" pitchFamily="18" charset="0"/>
                                </a:rPr>
                                <m:t>(1+</m:t>
                              </m:r>
                              <m:r>
                                <a:rPr lang="fr-FR" sz="1000" i="1">
                                  <a:latin typeface="Cambria Math" panose="02040503050406030204" pitchFamily="18" charset="0"/>
                                </a:rPr>
                                <m:t>𝑊𝐴𝐶𝐶</m:t>
                              </m:r>
                              <m:r>
                                <a:rPr lang="fr-FR" sz="1000" i="1">
                                  <a:latin typeface="Cambria Math" panose="02040503050406030204" pitchFamily="18" charset="0"/>
                                </a:rPr>
                                <m:t>)</m:t>
                              </m:r>
                            </m:e>
                            <m:sup>
                              <m:r>
                                <a:rPr lang="fr-FR" sz="1000" i="1">
                                  <a:latin typeface="Cambria Math" panose="02040503050406030204" pitchFamily="18" charset="0"/>
                                </a:rPr>
                                <m:t>𝑌𝑒𝑎𝑟</m:t>
                              </m:r>
                            </m:sup>
                          </m:sSup>
                        </m:den>
                      </m:f>
                    </m:oMath>
                  </a14:m>
                  <a:r>
                    <a:rPr lang="fr-FR" sz="1000" dirty="0"/>
                    <a:t> </a:t>
                  </a:r>
                  <a:r>
                    <a:rPr lang="fr-FR" sz="1000" b="1" dirty="0"/>
                    <a:t>(</a:t>
                  </a:r>
                  <a:r>
                    <a:rPr lang="fr-FR" sz="1000" dirty="0"/>
                    <a:t>( </a:t>
                  </a:r>
                  <a:r>
                    <a:rPr lang="en-US" sz="1000" b="1" dirty="0" err="1"/>
                    <a:t>ExistPipeV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 </a:t>
                  </a:r>
                  <a:r>
                    <a:rPr lang="en-US" sz="1000" b="1" dirty="0" err="1"/>
                    <a:t>NewPipeV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a:t>
                  </a:r>
                  <a:endParaRPr lang="fr-FR" sz="1000" b="1" dirty="0"/>
                </a:p>
              </p:txBody>
            </p:sp>
          </mc:Choice>
          <mc:Fallback xmlns="">
            <p:sp>
              <p:nvSpPr>
                <p:cNvPr id="50" name="Accolades 49"/>
                <p:cNvSpPr>
                  <a:spLocks noRot="1" noChangeAspect="1" noMove="1" noResize="1" noEditPoints="1" noAdjustHandles="1" noChangeArrowheads="1" noChangeShapeType="1" noTextEdit="1"/>
                </p:cNvSpPr>
                <p:nvPr/>
              </p:nvSpPr>
              <p:spPr>
                <a:xfrm rot="16200000">
                  <a:off x="4959387" y="437167"/>
                  <a:ext cx="612000" cy="9000000"/>
                </a:xfrm>
                <a:prstGeom prst="bracePair">
                  <a:avLst/>
                </a:prstGeom>
                <a:blipFill>
                  <a:blip r:embed="rId17"/>
                  <a:stretch>
                    <a:fillRect/>
                  </a:stretch>
                </a:blipFill>
                <a:ln>
                  <a:solidFill>
                    <a:srgbClr val="90B29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Accolades 13"/>
                <p:cNvSpPr/>
                <p:nvPr/>
              </p:nvSpPr>
              <p:spPr>
                <a:xfrm rot="16200000">
                  <a:off x="6102386" y="1101726"/>
                  <a:ext cx="612000" cy="9000000"/>
                </a:xfrm>
                <a:prstGeom prst="bracePair">
                  <a:avLst/>
                </a:prstGeom>
                <a:ln>
                  <a:solidFill>
                    <a:srgbClr val="DBE790"/>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000" dirty="0"/>
                    <a:t> ∑ [Product, </a:t>
                  </a:r>
                  <a:r>
                    <a:rPr lang="fr-FR" sz="1000" dirty="0" err="1"/>
                    <a:t>Mean</a:t>
                  </a:r>
                  <a:r>
                    <a:rPr lang="fr-FR" sz="1000" dirty="0"/>
                    <a:t>, </a:t>
                  </a:r>
                  <a:r>
                    <a:rPr lang="fr-FR" sz="1000" dirty="0" err="1"/>
                    <a:t>Prod</a:t>
                  </a:r>
                  <a:r>
                    <a:rPr lang="fr-FR" sz="1000" dirty="0"/>
                    <a:t> location, Conso location, </a:t>
                  </a:r>
                  <a:r>
                    <a:rPr lang="fr-FR" sz="1000" dirty="0" err="1"/>
                    <a:t>Year</a:t>
                  </a:r>
                  <a:r>
                    <a:rPr lang="fr-FR" sz="1000" dirty="0"/>
                    <a:t>] </a:t>
                  </a:r>
                  <a14:m>
                    <m:oMath xmlns:m="http://schemas.openxmlformats.org/officeDocument/2006/math">
                      <m:f>
                        <m:fPr>
                          <m:ctrlPr>
                            <a:rPr lang="fr-FR" sz="1000" i="1">
                              <a:latin typeface="Cambria Math" panose="02040503050406030204" pitchFamily="18" charset="0"/>
                            </a:rPr>
                          </m:ctrlPr>
                        </m:fPr>
                        <m:num>
                          <m:r>
                            <a:rPr lang="fr-FR" sz="1000" i="1">
                              <a:latin typeface="Cambria Math" panose="02040503050406030204" pitchFamily="18" charset="0"/>
                            </a:rPr>
                            <m:t>1</m:t>
                          </m:r>
                        </m:num>
                        <m:den>
                          <m:sSup>
                            <m:sSupPr>
                              <m:ctrlPr>
                                <a:rPr lang="fr-FR" sz="1000" i="1">
                                  <a:latin typeface="Cambria Math" panose="02040503050406030204" pitchFamily="18" charset="0"/>
                                </a:rPr>
                              </m:ctrlPr>
                            </m:sSupPr>
                            <m:e>
                              <m:r>
                                <a:rPr lang="fr-FR" sz="1000" i="1">
                                  <a:latin typeface="Cambria Math" panose="02040503050406030204" pitchFamily="18" charset="0"/>
                                </a:rPr>
                                <m:t>(1+</m:t>
                              </m:r>
                              <m:r>
                                <a:rPr lang="fr-FR" sz="1000" i="1">
                                  <a:latin typeface="Cambria Math" panose="02040503050406030204" pitchFamily="18" charset="0"/>
                                </a:rPr>
                                <m:t>𝑊𝐴𝐶𝐶</m:t>
                              </m:r>
                              <m:r>
                                <a:rPr lang="fr-FR" sz="1000" i="1">
                                  <a:latin typeface="Cambria Math" panose="02040503050406030204" pitchFamily="18" charset="0"/>
                                </a:rPr>
                                <m:t>)</m:t>
                              </m:r>
                            </m:e>
                            <m:sup>
                              <m:r>
                                <a:rPr lang="fr-FR" sz="1000" i="1">
                                  <a:latin typeface="Cambria Math" panose="02040503050406030204" pitchFamily="18" charset="0"/>
                                </a:rPr>
                                <m:t>𝑌𝑒𝑎𝑟</m:t>
                              </m:r>
                            </m:sup>
                          </m:sSup>
                        </m:den>
                      </m:f>
                    </m:oMath>
                  </a14:m>
                  <a:r>
                    <a:rPr lang="fr-FR" sz="1000" dirty="0"/>
                    <a:t> </a:t>
                  </a:r>
                  <a:r>
                    <a:rPr lang="fr-FR" sz="1000" b="1" dirty="0"/>
                    <a:t>(</a:t>
                  </a:r>
                  <a:r>
                    <a:rPr lang="fr-FR" sz="1000" dirty="0"/>
                    <a:t>( </a:t>
                  </a:r>
                  <a:r>
                    <a:rPr lang="en-US" sz="1000" b="1" dirty="0" err="1"/>
                    <a:t>ExistConvV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 </a:t>
                  </a:r>
                  <a:r>
                    <a:rPr lang="en-US" sz="1000" b="1" dirty="0" err="1"/>
                    <a:t>NewConvV</a:t>
                  </a:r>
                  <a:r>
                    <a:rPr lang="en-US" sz="1000" dirty="0"/>
                    <a:t>[Product][Mean][Prod location][</a:t>
                  </a:r>
                  <a:r>
                    <a:rPr lang="en-US" sz="1000" dirty="0" err="1"/>
                    <a:t>Conso</a:t>
                  </a:r>
                  <a:r>
                    <a:rPr lang="en-US" sz="1000" dirty="0"/>
                    <a:t> location][Year]</a:t>
                  </a:r>
                  <a:r>
                    <a:rPr lang="en-US" sz="1000" dirty="0" err="1"/>
                    <a:t>x</a:t>
                  </a:r>
                  <a:r>
                    <a:rPr lang="en-US" sz="1000" b="1" dirty="0" err="1"/>
                    <a:t>Opex</a:t>
                  </a:r>
                  <a:r>
                    <a:rPr lang="en-US" sz="1000" dirty="0"/>
                    <a:t>[Mean])</a:t>
                  </a:r>
                  <a:r>
                    <a:rPr lang="en-US" sz="1000" b="1" dirty="0"/>
                    <a:t>)</a:t>
                  </a:r>
                  <a:endParaRPr lang="fr-FR" sz="1000" b="1" dirty="0"/>
                </a:p>
              </p:txBody>
            </p:sp>
          </mc:Choice>
          <mc:Fallback xmlns="">
            <p:sp>
              <p:nvSpPr>
                <p:cNvPr id="51" name="Accolades 50"/>
                <p:cNvSpPr>
                  <a:spLocks noRot="1" noChangeAspect="1" noMove="1" noResize="1" noEditPoints="1" noAdjustHandles="1" noChangeArrowheads="1" noChangeShapeType="1" noTextEdit="1"/>
                </p:cNvSpPr>
                <p:nvPr/>
              </p:nvSpPr>
              <p:spPr>
                <a:xfrm rot="16200000">
                  <a:off x="4959386" y="1101726"/>
                  <a:ext cx="612000" cy="9000000"/>
                </a:xfrm>
                <a:prstGeom prst="bracePair">
                  <a:avLst/>
                </a:prstGeom>
                <a:blipFill>
                  <a:blip r:embed="rId18"/>
                  <a:stretch>
                    <a:fillRect/>
                  </a:stretch>
                </a:blipFill>
                <a:ln>
                  <a:solidFill>
                    <a:srgbClr val="DBE79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Accolades 14"/>
                <p:cNvSpPr/>
                <p:nvPr/>
              </p:nvSpPr>
              <p:spPr>
                <a:xfrm rot="16200000">
                  <a:off x="5566176" y="2316748"/>
                  <a:ext cx="1684421" cy="9000000"/>
                </a:xfrm>
                <a:prstGeom prst="bracePair">
                  <a:avLst/>
                </a:prstGeom>
                <a:ln>
                  <a:solidFill>
                    <a:srgbClr val="E1ECBB"/>
                  </a:solidFill>
                </a:ln>
              </p:spPr>
              <p:style>
                <a:lnRef idx="1">
                  <a:schemeClr val="accent4"/>
                </a:lnRef>
                <a:fillRef idx="0">
                  <a:schemeClr val="accent4"/>
                </a:fillRef>
                <a:effectRef idx="0">
                  <a:schemeClr val="accent4"/>
                </a:effectRef>
                <a:fontRef idx="minor">
                  <a:schemeClr val="tx1"/>
                </a:fontRef>
              </p:style>
              <p:txBody>
                <a:bodyPr vert="vert" rtlCol="0" anchor="ctr"/>
                <a:lstStyle/>
                <a:p>
                  <a:pPr algn="ctr"/>
                  <a:r>
                    <a:rPr lang="fr-FR" sz="1000" dirty="0"/>
                    <a:t> ∑ [</a:t>
                  </a:r>
                  <a:r>
                    <a:rPr lang="fr-FR" sz="1000" dirty="0" err="1"/>
                    <a:t>Mean</a:t>
                  </a:r>
                  <a:r>
                    <a:rPr lang="fr-FR" sz="1000" dirty="0"/>
                    <a:t>, </a:t>
                  </a:r>
                  <a:r>
                    <a:rPr lang="fr-FR" sz="1000" dirty="0" err="1"/>
                    <a:t>Prod</a:t>
                  </a:r>
                  <a:r>
                    <a:rPr lang="fr-FR" sz="1000" dirty="0"/>
                    <a:t> location, Conso location, </a:t>
                  </a:r>
                  <a:r>
                    <a:rPr lang="fr-FR" sz="1000" dirty="0" err="1"/>
                    <a:t>Year</a:t>
                  </a:r>
                  <a:r>
                    <a:rPr lang="fr-FR" sz="1000" dirty="0"/>
                    <a:t>] </a:t>
                  </a:r>
                  <a14:m>
                    <m:oMath xmlns:m="http://schemas.openxmlformats.org/officeDocument/2006/math">
                      <m:f>
                        <m:fPr>
                          <m:ctrlPr>
                            <a:rPr lang="fr-FR" sz="1000" i="1">
                              <a:latin typeface="Cambria Math" panose="02040503050406030204" pitchFamily="18" charset="0"/>
                            </a:rPr>
                          </m:ctrlPr>
                        </m:fPr>
                        <m:num>
                          <m:r>
                            <a:rPr lang="fr-FR" sz="1000" i="1">
                              <a:latin typeface="Cambria Math" panose="02040503050406030204" pitchFamily="18" charset="0"/>
                            </a:rPr>
                            <m:t>1</m:t>
                          </m:r>
                        </m:num>
                        <m:den>
                          <m:sSup>
                            <m:sSupPr>
                              <m:ctrlPr>
                                <a:rPr lang="fr-FR" sz="1000" i="1">
                                  <a:latin typeface="Cambria Math" panose="02040503050406030204" pitchFamily="18" charset="0"/>
                                </a:rPr>
                              </m:ctrlPr>
                            </m:sSupPr>
                            <m:e>
                              <m:r>
                                <a:rPr lang="fr-FR" sz="1000" i="1">
                                  <a:latin typeface="Cambria Math" panose="02040503050406030204" pitchFamily="18" charset="0"/>
                                </a:rPr>
                                <m:t>(1+</m:t>
                              </m:r>
                              <m:r>
                                <a:rPr lang="fr-FR" sz="1000" i="1">
                                  <a:latin typeface="Cambria Math" panose="02040503050406030204" pitchFamily="18" charset="0"/>
                                </a:rPr>
                                <m:t>𝑊𝐴𝐶𝐶</m:t>
                              </m:r>
                              <m:r>
                                <a:rPr lang="fr-FR" sz="1000" i="1">
                                  <a:latin typeface="Cambria Math" panose="02040503050406030204" pitchFamily="18" charset="0"/>
                                </a:rPr>
                                <m:t>)</m:t>
                              </m:r>
                            </m:e>
                            <m:sup>
                              <m:r>
                                <a:rPr lang="fr-FR" sz="1000" i="1">
                                  <a:latin typeface="Cambria Math" panose="02040503050406030204" pitchFamily="18" charset="0"/>
                                </a:rPr>
                                <m:t>𝑌𝑒𝑎𝑟</m:t>
                              </m:r>
                            </m:sup>
                          </m:sSup>
                        </m:den>
                      </m:f>
                    </m:oMath>
                  </a14:m>
                  <a:r>
                    <a:rPr lang="fr-FR" sz="1000" dirty="0"/>
                    <a:t> </a:t>
                  </a:r>
                  <a:r>
                    <a:rPr lang="fr-FR" sz="1000" b="1" dirty="0"/>
                    <a:t>(</a:t>
                  </a:r>
                  <a:r>
                    <a:rPr lang="fr-FR" sz="1000" dirty="0"/>
                    <a:t>(</a:t>
                  </a:r>
                  <a:r>
                    <a:rPr lang="en-US" sz="1000" b="1" dirty="0"/>
                    <a:t>TrainExt</a:t>
                  </a:r>
                  <a:r>
                    <a:rPr lang="en-US" sz="1000" dirty="0"/>
                    <a:t>[Mean][Prod location][</a:t>
                  </a:r>
                  <a:r>
                    <a:rPr lang="en-US" sz="1000" dirty="0" err="1"/>
                    <a:t>Conso</a:t>
                  </a:r>
                  <a:r>
                    <a:rPr lang="en-US" sz="1000" dirty="0"/>
                    <a:t> location][Year+3]x</a:t>
                  </a:r>
                  <a:r>
                    <a:rPr lang="en-US" sz="1000" b="1" dirty="0"/>
                    <a:t>Capex_3</a:t>
                  </a:r>
                  <a:r>
                    <a:rPr lang="en-US" sz="1000" dirty="0"/>
                    <a:t>[Mean]+</a:t>
                  </a:r>
                  <a:r>
                    <a:rPr lang="en-US" sz="1000" b="1" dirty="0" err="1"/>
                    <a:t>TrainExt</a:t>
                  </a:r>
                  <a:r>
                    <a:rPr lang="en-US" sz="1000" dirty="0"/>
                    <a:t>[Mean][Prod location][</a:t>
                  </a:r>
                  <a:r>
                    <a:rPr lang="en-US" sz="1000" dirty="0" err="1"/>
                    <a:t>Conso</a:t>
                  </a:r>
                  <a:r>
                    <a:rPr lang="en-US" sz="1000" dirty="0"/>
                    <a:t> location][Year+2]x</a:t>
                  </a:r>
                  <a:r>
                    <a:rPr lang="en-US" sz="1000" b="1" dirty="0"/>
                    <a:t>Capex_2</a:t>
                  </a:r>
                  <a:r>
                    <a:rPr lang="en-US" sz="1000" dirty="0"/>
                    <a:t>[Mean]+</a:t>
                  </a:r>
                  <a:r>
                    <a:rPr lang="en-US" sz="1000" b="1" dirty="0" err="1"/>
                    <a:t>TrainExt</a:t>
                  </a:r>
                  <a:r>
                    <a:rPr lang="en-US" sz="1000" dirty="0"/>
                    <a:t>[Mean][Prod location][</a:t>
                  </a:r>
                  <a:r>
                    <a:rPr lang="en-US" sz="1000" dirty="0" err="1"/>
                    <a:t>Conso</a:t>
                  </a:r>
                  <a:r>
                    <a:rPr lang="en-US" sz="1000" dirty="0"/>
                    <a:t> location][Year+1]x</a:t>
                  </a:r>
                  <a:r>
                    <a:rPr lang="en-US" sz="1000" b="1" dirty="0"/>
                    <a:t>Capex_1</a:t>
                  </a:r>
                  <a:r>
                    <a:rPr lang="en-US" sz="1000" dirty="0"/>
                    <a:t>[Mean]+</a:t>
                  </a:r>
                  <a:r>
                    <a:rPr lang="en-US" sz="1000" b="1" dirty="0" err="1"/>
                    <a:t>TrainExt</a:t>
                  </a:r>
                  <a:r>
                    <a:rPr lang="en-US" sz="1000" dirty="0"/>
                    <a:t>[Mean][Prod location][</a:t>
                  </a:r>
                  <a:r>
                    <a:rPr lang="en-US" sz="1000" dirty="0" err="1"/>
                    <a:t>Conso</a:t>
                  </a:r>
                  <a:r>
                    <a:rPr lang="en-US" sz="1000" dirty="0"/>
                    <a:t> location][Year]x</a:t>
                  </a:r>
                  <a:r>
                    <a:rPr lang="en-US" sz="1000" b="1" dirty="0"/>
                    <a:t>Capex_0</a:t>
                  </a:r>
                  <a:r>
                    <a:rPr lang="en-US" sz="1000" dirty="0"/>
                    <a:t>[Mean])+</a:t>
                  </a:r>
                  <a:r>
                    <a:rPr lang="fr-FR" sz="1000" dirty="0"/>
                    <a:t>(</a:t>
                  </a:r>
                  <a:r>
                    <a:rPr lang="en-US" sz="1000" b="1" dirty="0" err="1"/>
                    <a:t>TrainInv</a:t>
                  </a:r>
                  <a:r>
                    <a:rPr lang="en-US" sz="1000" dirty="0"/>
                    <a:t>[Mean][Prod location][</a:t>
                  </a:r>
                  <a:r>
                    <a:rPr lang="en-US" sz="1000" dirty="0" err="1"/>
                    <a:t>Conso</a:t>
                  </a:r>
                  <a:r>
                    <a:rPr lang="en-US" sz="1000" dirty="0"/>
                    <a:t> location][Year+3]x</a:t>
                  </a:r>
                  <a:r>
                    <a:rPr lang="en-US" sz="1000" b="1" dirty="0"/>
                    <a:t>Capex_3</a:t>
                  </a:r>
                  <a:r>
                    <a:rPr lang="en-US" sz="1000" dirty="0"/>
                    <a:t>[Mean]+</a:t>
                  </a:r>
                  <a:r>
                    <a:rPr lang="en-US" sz="1000" b="1" dirty="0" err="1"/>
                    <a:t>TrainInv</a:t>
                  </a:r>
                  <a:r>
                    <a:rPr lang="en-US" sz="1000" dirty="0"/>
                    <a:t>[Mean][Prod location][</a:t>
                  </a:r>
                  <a:r>
                    <a:rPr lang="en-US" sz="1000" dirty="0" err="1"/>
                    <a:t>Conso</a:t>
                  </a:r>
                  <a:r>
                    <a:rPr lang="en-US" sz="1000" dirty="0"/>
                    <a:t> location][Year+2]x</a:t>
                  </a:r>
                  <a:r>
                    <a:rPr lang="en-US" sz="1000" b="1" dirty="0"/>
                    <a:t>Capex_2</a:t>
                  </a:r>
                  <a:r>
                    <a:rPr lang="en-US" sz="1000" dirty="0"/>
                    <a:t>[Mean]+</a:t>
                  </a:r>
                  <a:r>
                    <a:rPr lang="en-US" sz="1000" b="1" dirty="0" err="1"/>
                    <a:t>TrainInv</a:t>
                  </a:r>
                  <a:r>
                    <a:rPr lang="en-US" sz="1000" dirty="0"/>
                    <a:t>[Mean][Prod location][</a:t>
                  </a:r>
                  <a:r>
                    <a:rPr lang="en-US" sz="1000" dirty="0" err="1"/>
                    <a:t>Conso</a:t>
                  </a:r>
                  <a:r>
                    <a:rPr lang="en-US" sz="1000" dirty="0"/>
                    <a:t> location][Year+1]x</a:t>
                  </a:r>
                  <a:r>
                    <a:rPr lang="en-US" sz="1000" b="1" dirty="0"/>
                    <a:t>Capex_1</a:t>
                  </a:r>
                  <a:r>
                    <a:rPr lang="en-US" sz="1000" dirty="0"/>
                    <a:t>[Mean]+</a:t>
                  </a:r>
                  <a:r>
                    <a:rPr lang="en-US" sz="1000" b="1" dirty="0" err="1"/>
                    <a:t>TrainInv</a:t>
                  </a:r>
                  <a:r>
                    <a:rPr lang="en-US" sz="1000" dirty="0"/>
                    <a:t>[Mean][Prod location][</a:t>
                  </a:r>
                  <a:r>
                    <a:rPr lang="en-US" sz="1000" dirty="0" err="1"/>
                    <a:t>Conso</a:t>
                  </a:r>
                  <a:r>
                    <a:rPr lang="en-US" sz="1000" dirty="0"/>
                    <a:t> location][Year]x</a:t>
                  </a:r>
                  <a:r>
                    <a:rPr lang="en-US" sz="1000" b="1" dirty="0"/>
                    <a:t>Capex_0</a:t>
                  </a:r>
                  <a:r>
                    <a:rPr lang="en-US" sz="1000" dirty="0"/>
                    <a:t>[Mean])+</a:t>
                  </a:r>
                  <a:r>
                    <a:rPr lang="fr-FR" sz="1000" dirty="0"/>
                    <a:t>(</a:t>
                  </a:r>
                  <a:r>
                    <a:rPr lang="en-US" sz="1000" b="1" dirty="0" err="1"/>
                    <a:t>PipeInv</a:t>
                  </a:r>
                  <a:r>
                    <a:rPr lang="en-US" sz="1000" dirty="0"/>
                    <a:t>[Mean][Prod location][</a:t>
                  </a:r>
                  <a:r>
                    <a:rPr lang="en-US" sz="1000" dirty="0" err="1"/>
                    <a:t>Conso</a:t>
                  </a:r>
                  <a:r>
                    <a:rPr lang="en-US" sz="1000" dirty="0"/>
                    <a:t> location][Year+3]x</a:t>
                  </a:r>
                  <a:r>
                    <a:rPr lang="en-US" sz="1000" b="1" dirty="0"/>
                    <a:t>Capex_3</a:t>
                  </a:r>
                  <a:r>
                    <a:rPr lang="en-US" sz="1000" dirty="0"/>
                    <a:t>[Mean]+</a:t>
                  </a:r>
                  <a:r>
                    <a:rPr lang="en-US" sz="1000" b="1" dirty="0" err="1"/>
                    <a:t>PipeInv</a:t>
                  </a:r>
                  <a:r>
                    <a:rPr lang="en-US" sz="1000" dirty="0"/>
                    <a:t>[Mean][Prod location][</a:t>
                  </a:r>
                  <a:r>
                    <a:rPr lang="en-US" sz="1000" dirty="0" err="1"/>
                    <a:t>Conso</a:t>
                  </a:r>
                  <a:r>
                    <a:rPr lang="en-US" sz="1000" dirty="0"/>
                    <a:t> location][Year+2]x</a:t>
                  </a:r>
                  <a:r>
                    <a:rPr lang="en-US" sz="1000" b="1" dirty="0"/>
                    <a:t>Capex_2</a:t>
                  </a:r>
                  <a:r>
                    <a:rPr lang="en-US" sz="1000" dirty="0"/>
                    <a:t>[Mean]+</a:t>
                  </a:r>
                  <a:r>
                    <a:rPr lang="en-US" sz="1000" b="1" dirty="0" err="1"/>
                    <a:t>PipeInv</a:t>
                  </a:r>
                  <a:r>
                    <a:rPr lang="en-US" sz="1000" dirty="0"/>
                    <a:t>[Mean][Prod location][</a:t>
                  </a:r>
                  <a:r>
                    <a:rPr lang="en-US" sz="1000" dirty="0" err="1"/>
                    <a:t>Conso</a:t>
                  </a:r>
                  <a:r>
                    <a:rPr lang="en-US" sz="1000" dirty="0"/>
                    <a:t> location][Year+1]x</a:t>
                  </a:r>
                  <a:r>
                    <a:rPr lang="en-US" sz="1000" b="1" dirty="0"/>
                    <a:t>Capex_1</a:t>
                  </a:r>
                  <a:r>
                    <a:rPr lang="en-US" sz="1000" dirty="0"/>
                    <a:t>[Mean]+</a:t>
                  </a:r>
                  <a:r>
                    <a:rPr lang="en-US" sz="1000" b="1" dirty="0" err="1"/>
                    <a:t>PipeInv</a:t>
                  </a:r>
                  <a:r>
                    <a:rPr lang="en-US" sz="1000" dirty="0"/>
                    <a:t>[Mean][Prod location][</a:t>
                  </a:r>
                  <a:r>
                    <a:rPr lang="en-US" sz="1000" dirty="0" err="1"/>
                    <a:t>Conso</a:t>
                  </a:r>
                  <a:r>
                    <a:rPr lang="en-US" sz="1000" dirty="0"/>
                    <a:t> location][Year]x</a:t>
                  </a:r>
                  <a:r>
                    <a:rPr lang="en-US" sz="1000" b="1" dirty="0"/>
                    <a:t>Capex_0</a:t>
                  </a:r>
                  <a:r>
                    <a:rPr lang="en-US" sz="1000" dirty="0"/>
                    <a:t>[Mean])+</a:t>
                  </a:r>
                  <a:r>
                    <a:rPr lang="fr-FR" sz="1000" dirty="0"/>
                    <a:t>(</a:t>
                  </a:r>
                  <a:r>
                    <a:rPr lang="en-US" sz="1000" b="1" dirty="0" err="1"/>
                    <a:t>ConvInv</a:t>
                  </a:r>
                  <a:r>
                    <a:rPr lang="en-US" sz="1000" dirty="0"/>
                    <a:t>[Mean][Prod location][</a:t>
                  </a:r>
                  <a:r>
                    <a:rPr lang="en-US" sz="1000" dirty="0" err="1"/>
                    <a:t>Conso</a:t>
                  </a:r>
                  <a:r>
                    <a:rPr lang="en-US" sz="1000" dirty="0"/>
                    <a:t> location][Year+3]x</a:t>
                  </a:r>
                  <a:r>
                    <a:rPr lang="en-US" sz="1000" b="1" dirty="0"/>
                    <a:t>Capex_3</a:t>
                  </a:r>
                  <a:r>
                    <a:rPr lang="en-US" sz="1000" dirty="0"/>
                    <a:t>[Mean]+</a:t>
                  </a:r>
                  <a:r>
                    <a:rPr lang="en-US" sz="1000" b="1" dirty="0" err="1"/>
                    <a:t>ConvInv</a:t>
                  </a:r>
                  <a:r>
                    <a:rPr lang="en-US" sz="1000" dirty="0"/>
                    <a:t>[Mean][Prod location][</a:t>
                  </a:r>
                  <a:r>
                    <a:rPr lang="en-US" sz="1000" dirty="0" err="1"/>
                    <a:t>Conso</a:t>
                  </a:r>
                  <a:r>
                    <a:rPr lang="en-US" sz="1000" dirty="0"/>
                    <a:t> location][Year+2]x</a:t>
                  </a:r>
                  <a:r>
                    <a:rPr lang="en-US" sz="1000" b="1" dirty="0"/>
                    <a:t>Capex_2</a:t>
                  </a:r>
                  <a:r>
                    <a:rPr lang="en-US" sz="1000" dirty="0"/>
                    <a:t>[Mean]+</a:t>
                  </a:r>
                  <a:r>
                    <a:rPr lang="en-US" sz="1000" b="1" dirty="0" err="1"/>
                    <a:t>ConvInv</a:t>
                  </a:r>
                  <a:r>
                    <a:rPr lang="en-US" sz="1000" dirty="0"/>
                    <a:t>[Mean][Prod location][</a:t>
                  </a:r>
                  <a:r>
                    <a:rPr lang="en-US" sz="1000" dirty="0" err="1"/>
                    <a:t>Conso</a:t>
                  </a:r>
                  <a:r>
                    <a:rPr lang="en-US" sz="1000" dirty="0"/>
                    <a:t> location][Year+1]x</a:t>
                  </a:r>
                  <a:r>
                    <a:rPr lang="en-US" sz="1000" b="1" dirty="0"/>
                    <a:t>Capex_1</a:t>
                  </a:r>
                  <a:r>
                    <a:rPr lang="en-US" sz="1000" dirty="0"/>
                    <a:t>[Mean]+</a:t>
                  </a:r>
                  <a:r>
                    <a:rPr lang="en-US" sz="1000" b="1" dirty="0" err="1"/>
                    <a:t>ConvInv</a:t>
                  </a:r>
                  <a:r>
                    <a:rPr lang="en-US" sz="1000" dirty="0"/>
                    <a:t>[Mean][Prod location][</a:t>
                  </a:r>
                  <a:r>
                    <a:rPr lang="en-US" sz="1000" dirty="0" err="1"/>
                    <a:t>Conso</a:t>
                  </a:r>
                  <a:r>
                    <a:rPr lang="en-US" sz="1000" dirty="0"/>
                    <a:t> location][Year]x</a:t>
                  </a:r>
                  <a:r>
                    <a:rPr lang="en-US" sz="1000" b="1" dirty="0"/>
                    <a:t>Capex_0</a:t>
                  </a:r>
                  <a:r>
                    <a:rPr lang="en-US" sz="1000" dirty="0"/>
                    <a:t>[Mean])</a:t>
                  </a:r>
                  <a:r>
                    <a:rPr lang="en-US" sz="1000" b="1" dirty="0"/>
                    <a:t>)</a:t>
                  </a:r>
                  <a:endParaRPr lang="fr-FR" sz="1000" b="1" dirty="0"/>
                </a:p>
              </p:txBody>
            </p:sp>
          </mc:Choice>
          <mc:Fallback xmlns="">
            <p:sp>
              <p:nvSpPr>
                <p:cNvPr id="52" name="Accolades 51"/>
                <p:cNvSpPr>
                  <a:spLocks noRot="1" noChangeAspect="1" noMove="1" noResize="1" noEditPoints="1" noAdjustHandles="1" noChangeArrowheads="1" noChangeShapeType="1" noTextEdit="1"/>
                </p:cNvSpPr>
                <p:nvPr/>
              </p:nvSpPr>
              <p:spPr>
                <a:xfrm rot="16200000">
                  <a:off x="4423175" y="2316748"/>
                  <a:ext cx="1684421" cy="9000000"/>
                </a:xfrm>
                <a:prstGeom prst="bracePair">
                  <a:avLst/>
                </a:prstGeom>
                <a:blipFill>
                  <a:blip r:embed="rId19"/>
                  <a:stretch>
                    <a:fillRect t="-2878" r="-135" b="-6475"/>
                  </a:stretch>
                </a:blipFill>
                <a:ln>
                  <a:solidFill>
                    <a:srgbClr val="E1ECBB"/>
                  </a:solidFill>
                </a:ln>
              </p:spPr>
              <p:txBody>
                <a:bodyPr/>
                <a:lstStyle/>
                <a:p>
                  <a:r>
                    <a:rPr lang="fr-FR">
                      <a:noFill/>
                    </a:rPr>
                    <a:t> </a:t>
                  </a:r>
                </a:p>
              </p:txBody>
            </p:sp>
          </mc:Fallback>
        </mc:AlternateContent>
      </p:grpSp>
      <p:sp>
        <p:nvSpPr>
          <p:cNvPr id="8" name="Oval 4"/>
          <p:cNvSpPr>
            <a:spLocks noChangeAspect="1" noChangeArrowheads="1"/>
          </p:cNvSpPr>
          <p:nvPr>
            <p:custDataLst>
              <p:tags r:id="rId4"/>
            </p:custDataLst>
          </p:nvPr>
        </p:nvSpPr>
        <p:spPr bwMode="gray">
          <a:xfrm>
            <a:off x="197255" y="3715891"/>
            <a:ext cx="256568" cy="251187"/>
          </a:xfrm>
          <a:prstGeom prst="ellipse">
            <a:avLst/>
          </a:prstGeom>
          <a:solidFill>
            <a:srgbClr val="E1ECBB"/>
          </a:solidFill>
          <a:ln w="9525">
            <a:solidFill>
              <a:srgbClr val="E1ECBB"/>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r>
              <a:rPr lang="fr-FR" sz="1200" b="1" dirty="0">
                <a:solidFill>
                  <a:schemeClr val="bg1"/>
                </a:solidFill>
                <a:sym typeface="Verdana"/>
              </a:rPr>
              <a:t>4</a:t>
            </a:r>
          </a:p>
        </p:txBody>
      </p:sp>
      <p:sp>
        <p:nvSpPr>
          <p:cNvPr id="9" name="Plus 8"/>
          <p:cNvSpPr/>
          <p:nvPr/>
        </p:nvSpPr>
        <p:spPr>
          <a:xfrm>
            <a:off x="202370" y="2042567"/>
            <a:ext cx="246840" cy="259696"/>
          </a:xfrm>
          <a:prstGeom prst="mathPlus">
            <a:avLst/>
          </a:prstGeom>
          <a:solidFill>
            <a:srgbClr val="E2E2E2"/>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dirty="0">
              <a:solidFill>
                <a:schemeClr val="bg1"/>
              </a:solidFill>
            </a:endParaRPr>
          </a:p>
        </p:txBody>
      </p:sp>
      <p:sp>
        <p:nvSpPr>
          <p:cNvPr id="10" name="Plus 9"/>
          <p:cNvSpPr/>
          <p:nvPr/>
        </p:nvSpPr>
        <p:spPr>
          <a:xfrm>
            <a:off x="202370" y="2728907"/>
            <a:ext cx="246840" cy="259696"/>
          </a:xfrm>
          <a:prstGeom prst="mathPlus">
            <a:avLst/>
          </a:prstGeom>
          <a:solidFill>
            <a:srgbClr val="E2E2E2"/>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dirty="0">
              <a:solidFill>
                <a:schemeClr val="bg1"/>
              </a:solidFill>
            </a:endParaRPr>
          </a:p>
        </p:txBody>
      </p:sp>
      <p:sp>
        <p:nvSpPr>
          <p:cNvPr id="11" name="Plus 10"/>
          <p:cNvSpPr/>
          <p:nvPr/>
        </p:nvSpPr>
        <p:spPr>
          <a:xfrm>
            <a:off x="202370" y="3384059"/>
            <a:ext cx="246840" cy="259696"/>
          </a:xfrm>
          <a:prstGeom prst="mathPlus">
            <a:avLst/>
          </a:prstGeom>
          <a:solidFill>
            <a:srgbClr val="E2E2E2"/>
          </a:solidFill>
          <a:ln w="9525">
            <a:solidFill>
              <a:srgbClr val="E2E2E2"/>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endParaRPr lang="fr-FR" sz="1400" b="1" dirty="0">
              <a:solidFill>
                <a:schemeClr val="bg1"/>
              </a:solidFill>
            </a:endParaRPr>
          </a:p>
        </p:txBody>
      </p:sp>
    </p:spTree>
    <p:extLst>
      <p:ext uri="{BB962C8B-B14F-4D97-AF65-F5344CB8AC3E}">
        <p14:creationId xmlns:p14="http://schemas.microsoft.com/office/powerpoint/2010/main" val="22782808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p:cNvGraphicFramePr>
            <a:graphicFrameLocks noChangeAspect="1"/>
          </p:cNvGraphicFramePr>
          <p:nvPr>
            <p:custDataLst>
              <p:tags r:id="rId2"/>
            </p:custDataLs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spid="_x0000_s25629" name="Diapositive think-cell" r:id="rId5" imgW="473" imgH="473" progId="TCLayout.ActiveDocument.1">
                  <p:embed/>
                </p:oleObj>
              </mc:Choice>
              <mc:Fallback>
                <p:oleObj name="Diapositive think-cell" r:id="rId5" imgW="473" imgH="473" progId="TCLayout.ActiveDocument.1">
                  <p:embed/>
                  <p:pic>
                    <p:nvPicPr>
                      <p:cNvPr id="0" name=""/>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0" name="Rectangle 9" hidden="1"/>
          <p:cNvSpPr/>
          <p:nvPr>
            <p:custDataLst>
              <p:tags r:id="rId3"/>
            </p:custDataLst>
          </p:nvPr>
        </p:nvSpPr>
        <p:spPr>
          <a:xfrm>
            <a:off x="1143000" y="0"/>
            <a:ext cx="158750" cy="158750"/>
          </a:xfrm>
          <a:prstGeom prst="rect">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2600"/>
              </a:lnSpc>
              <a:spcBef>
                <a:spcPct val="0"/>
              </a:spcBef>
              <a:spcAft>
                <a:spcPct val="0"/>
              </a:spcAft>
            </a:pPr>
            <a:endParaRPr lang="fr-FR" b="1" dirty="0">
              <a:solidFill>
                <a:schemeClr val="tx1"/>
              </a:solidFill>
              <a:latin typeface="Verdana" panose="020B0604030504040204" pitchFamily="34" charset="0"/>
              <a:ea typeface="+mj-ea"/>
              <a:cs typeface="+mj-cs"/>
              <a:sym typeface="Verdana" panose="020B0604030504040204" pitchFamily="34" charset="0"/>
            </a:endParaRPr>
          </a:p>
        </p:txBody>
      </p:sp>
      <p:sp>
        <p:nvSpPr>
          <p:cNvPr id="2" name="Titre 1">
            <a:extLst>
              <a:ext uri="{FF2B5EF4-FFF2-40B4-BE49-F238E27FC236}">
                <a16:creationId xmlns:a16="http://schemas.microsoft.com/office/drawing/2014/main" id="{A3A8CC3F-8E53-5C4A-96CF-4A19EEAF3646}"/>
              </a:ext>
            </a:extLst>
          </p:cNvPr>
          <p:cNvSpPr>
            <a:spLocks noGrp="1"/>
          </p:cNvSpPr>
          <p:nvPr>
            <p:ph type="title"/>
          </p:nvPr>
        </p:nvSpPr>
        <p:spPr/>
        <p:txBody>
          <a:bodyPr/>
          <a:lstStyle/>
          <a:p>
            <a:r>
              <a:rPr lang="fr-FR" dirty="0" err="1"/>
              <a:t>Constraints</a:t>
            </a:r>
            <a:r>
              <a:rPr lang="fr-FR" dirty="0"/>
              <a:t> of the </a:t>
            </a:r>
            <a:r>
              <a:rPr lang="fr-FR" dirty="0" smtClean="0"/>
              <a:t>model</a:t>
            </a:r>
            <a:endParaRPr lang="fr-FR" dirty="0"/>
          </a:p>
        </p:txBody>
      </p:sp>
      <p:graphicFrame>
        <p:nvGraphicFramePr>
          <p:cNvPr id="25" name="Tableau 24"/>
          <p:cNvGraphicFramePr>
            <a:graphicFrameLocks noGrp="1"/>
          </p:cNvGraphicFramePr>
          <p:nvPr>
            <p:extLst>
              <p:ext uri="{D42A27DB-BD31-4B8C-83A1-F6EECF244321}">
                <p14:modId xmlns:p14="http://schemas.microsoft.com/office/powerpoint/2010/main" val="3909630134"/>
              </p:ext>
            </p:extLst>
          </p:nvPr>
        </p:nvGraphicFramePr>
        <p:xfrm>
          <a:off x="750496" y="845388"/>
          <a:ext cx="10472469" cy="5129011"/>
        </p:xfrm>
        <a:graphic>
          <a:graphicData uri="http://schemas.openxmlformats.org/drawingml/2006/table">
            <a:tbl>
              <a:tblPr firstRow="1" bandRow="1">
                <a:tableStyleId>{C083E6E3-FA7D-4D7B-A595-EF9225AFEA82}</a:tableStyleId>
              </a:tblPr>
              <a:tblGrid>
                <a:gridCol w="5023288">
                  <a:extLst>
                    <a:ext uri="{9D8B030D-6E8A-4147-A177-3AD203B41FA5}">
                      <a16:colId xmlns:a16="http://schemas.microsoft.com/office/drawing/2014/main" val="20000"/>
                    </a:ext>
                  </a:extLst>
                </a:gridCol>
                <a:gridCol w="5449181">
                  <a:extLst>
                    <a:ext uri="{9D8B030D-6E8A-4147-A177-3AD203B41FA5}">
                      <a16:colId xmlns:a16="http://schemas.microsoft.com/office/drawing/2014/main" val="3995679505"/>
                    </a:ext>
                  </a:extLst>
                </a:gridCol>
              </a:tblGrid>
              <a:tr h="379993">
                <a:tc>
                  <a:txBody>
                    <a:bodyPr/>
                    <a:lstStyle/>
                    <a:p>
                      <a:pPr algn="ctr"/>
                      <a:r>
                        <a:rPr lang="fr-FR" sz="1200" dirty="0" err="1" smtClean="0"/>
                        <a:t>Idea</a:t>
                      </a:r>
                      <a:endParaRPr lang="fr-FR" sz="1200" dirty="0"/>
                    </a:p>
                  </a:txBody>
                  <a:tcPr marL="98390" marR="98390" marT="49195" marB="49195" anchor="ctr"/>
                </a:tc>
                <a:tc>
                  <a:txBody>
                    <a:bodyPr/>
                    <a:lstStyle/>
                    <a:p>
                      <a:pPr algn="ctr"/>
                      <a:r>
                        <a:rPr lang="fr-FR" sz="1200" dirty="0" err="1" smtClean="0"/>
                        <a:t>Mathematical</a:t>
                      </a:r>
                      <a:r>
                        <a:rPr lang="fr-FR" sz="1200" dirty="0" smtClean="0"/>
                        <a:t> formulation</a:t>
                      </a:r>
                    </a:p>
                  </a:txBody>
                  <a:tcPr marL="98390" marR="98390" marT="49195" marB="49195" anchor="ctr"/>
                </a:tc>
                <a:extLst>
                  <a:ext uri="{0D108BD9-81ED-4DB2-BD59-A6C34878D82A}">
                    <a16:rowId xmlns:a16="http://schemas.microsoft.com/office/drawing/2014/main" val="10000"/>
                  </a:ext>
                </a:extLst>
              </a:tr>
              <a:tr h="1299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sym typeface="Wingdings" panose="05000000000000000000" pitchFamily="2" charset="2"/>
                        </a:rPr>
                        <a:t>The sum of the volumes transported from a product to a consumption location per year is greater than or equal to the consumption of the product's location</a:t>
                      </a:r>
                      <a:endParaRPr lang="fr-FR" sz="1100" b="1" dirty="0" smtClean="0"/>
                    </a:p>
                  </a:txBody>
                  <a:tcPr marL="98390" marR="98390" marT="49195" marB="4919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smtClean="0"/>
                        <a:t>∑[</a:t>
                      </a:r>
                      <a:r>
                        <a:rPr lang="fr-FR" sz="1100" dirty="0" err="1" smtClean="0"/>
                        <a:t>Mean</a:t>
                      </a:r>
                      <a:r>
                        <a:rPr lang="fr-FR" sz="1100" dirty="0" smtClean="0"/>
                        <a:t>, </a:t>
                      </a:r>
                      <a:r>
                        <a:rPr lang="fr-FR" sz="1100" dirty="0" err="1" smtClean="0"/>
                        <a:t>Prod</a:t>
                      </a:r>
                      <a:r>
                        <a:rPr lang="fr-FR" sz="1100" dirty="0" smtClean="0"/>
                        <a:t> location] (</a:t>
                      </a:r>
                      <a:r>
                        <a:rPr lang="fr-FR" sz="1100" dirty="0" err="1" smtClean="0"/>
                        <a:t>ExistTrainV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ExtTrainV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NewTrainV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ExistPipeV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a:t>
                      </a:r>
                      <a:r>
                        <a:rPr lang="fr-FR" sz="1100" baseline="0" dirty="0" smtClean="0"/>
                        <a:t> + </a:t>
                      </a:r>
                      <a:r>
                        <a:rPr lang="fr-FR" sz="1100" dirty="0" err="1" smtClean="0"/>
                        <a:t>NewPipeV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ExistConvV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NewConvV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a:t>
                      </a:r>
                      <a:r>
                        <a:rPr lang="fr-FR" sz="1100" baseline="0" dirty="0" smtClean="0"/>
                        <a:t> </a:t>
                      </a:r>
                      <a:r>
                        <a:rPr lang="fr-FR" sz="1100" dirty="0" smtClean="0"/>
                        <a:t>Conso[Product][Conso</a:t>
                      </a:r>
                      <a:r>
                        <a:rPr lang="fr-FR" sz="1100" baseline="0" dirty="0" smtClean="0"/>
                        <a:t> location</a:t>
                      </a:r>
                      <a:r>
                        <a:rPr lang="fr-FR" sz="1100" dirty="0" smtClean="0"/>
                        <a:t>][</a:t>
                      </a:r>
                      <a:r>
                        <a:rPr lang="fr-FR" sz="1100" dirty="0" err="1" smtClean="0"/>
                        <a:t>Year</a:t>
                      </a:r>
                      <a:r>
                        <a:rPr lang="fr-FR" sz="1100" dirty="0" smtClean="0"/>
                        <a:t>]</a:t>
                      </a:r>
                    </a:p>
                  </a:txBody>
                  <a:tcPr marL="98390" marR="98390" marT="49195" marB="49195" anchor="ctr"/>
                </a:tc>
                <a:extLst>
                  <a:ext uri="{0D108BD9-81ED-4DB2-BD59-A6C34878D82A}">
                    <a16:rowId xmlns:a16="http://schemas.microsoft.com/office/drawing/2014/main" val="168417544"/>
                  </a:ext>
                </a:extLst>
              </a:tr>
              <a:tr h="545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 volume carried by an existing means of transport must be less than or equal to its capacity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(Same thing for the pipe and convoy it)</a:t>
                      </a:r>
                      <a:endParaRPr lang="fr-FR" sz="1100" b="0" dirty="0" smtClean="0"/>
                    </a:p>
                  </a:txBody>
                  <a:tcPr marL="98390" marR="98390" marT="49195" marB="4919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smtClean="0"/>
                        <a:t>∑[Product] </a:t>
                      </a:r>
                      <a:r>
                        <a:rPr lang="fr-FR" sz="1100" dirty="0" err="1" smtClean="0"/>
                        <a:t>ExistTrainV</a:t>
                      </a:r>
                      <a:r>
                        <a:rPr lang="fr-FR" sz="1100" dirty="0" smtClean="0"/>
                        <a:t>[Product][</a:t>
                      </a:r>
                      <a:r>
                        <a:rPr lang="fr-FR" sz="1100" dirty="0" err="1" smtClean="0"/>
                        <a:t>Mean</a:t>
                      </a:r>
                      <a:r>
                        <a:rPr lang="fr-FR" sz="1100" dirty="0" smtClean="0"/>
                        <a:t>][</a:t>
                      </a:r>
                      <a:r>
                        <a:rPr lang="fr-FR" sz="1100" dirty="0" err="1" smtClean="0"/>
                        <a:t>Prod</a:t>
                      </a:r>
                      <a:r>
                        <a:rPr lang="fr-FR" sz="1100" baseline="0" dirty="0" smtClean="0"/>
                        <a:t> location</a:t>
                      </a:r>
                      <a:r>
                        <a:rPr lang="fr-FR" sz="1100" dirty="0" smtClean="0"/>
                        <a:t>][Conso</a:t>
                      </a:r>
                      <a:r>
                        <a:rPr lang="fr-FR" sz="1100" baseline="0" dirty="0" smtClean="0"/>
                        <a:t> location][</a:t>
                      </a:r>
                      <a:r>
                        <a:rPr lang="fr-FR" sz="1100" baseline="0" dirty="0" err="1" smtClean="0"/>
                        <a:t>Year</a:t>
                      </a:r>
                      <a:r>
                        <a:rPr lang="fr-FR" sz="1100" baseline="0" dirty="0" smtClean="0"/>
                        <a:t>]</a:t>
                      </a:r>
                      <a:r>
                        <a:rPr lang="fr-FR" sz="1100" dirty="0" smtClean="0"/>
                        <a:t> ≤ Capa[</a:t>
                      </a:r>
                      <a:r>
                        <a:rPr lang="fr-FR" sz="1100" dirty="0" err="1" smtClean="0"/>
                        <a:t>Mean</a:t>
                      </a:r>
                      <a:r>
                        <a:rPr lang="fr-FR" sz="1100" dirty="0" smtClean="0"/>
                        <a:t>]</a:t>
                      </a:r>
                      <a:endParaRPr lang="fr-FR" sz="1100" kern="1200" baseline="0" dirty="0" smtClean="0">
                        <a:solidFill>
                          <a:schemeClr val="dk1"/>
                        </a:solidFill>
                        <a:latin typeface="+mn-lt"/>
                        <a:ea typeface="+mn-ea"/>
                        <a:cs typeface="+mn-cs"/>
                      </a:endParaRPr>
                    </a:p>
                  </a:txBody>
                  <a:tcPr marL="98390" marR="98390" marT="49195" marB="49195" anchor="ctr"/>
                </a:tc>
                <a:extLst>
                  <a:ext uri="{0D108BD9-81ED-4DB2-BD59-A6C34878D82A}">
                    <a16:rowId xmlns:a16="http://schemas.microsoft.com/office/drawing/2014/main" val="25365630"/>
                  </a:ext>
                </a:extLst>
              </a:tr>
              <a:tr h="757096">
                <a:tc>
                  <a:txBody>
                    <a:bodyPr/>
                    <a:lstStyle/>
                    <a:p>
                      <a:r>
                        <a:rPr lang="en-US" sz="1100" dirty="0" smtClean="0"/>
                        <a:t>The volume transported by a new means of transport must be less than or equal to its capacity from the moment that the investment in this means has been made</a:t>
                      </a:r>
                    </a:p>
                    <a:p>
                      <a:r>
                        <a:rPr lang="en-US" sz="1100" dirty="0" smtClean="0"/>
                        <a:t>(Same for the pipe and the conveyor and also valid for the extension of the trains)</a:t>
                      </a:r>
                      <a:endParaRPr lang="fr-FR" sz="1100" dirty="0"/>
                    </a:p>
                  </a:txBody>
                  <a:tcPr marL="98390" marR="98390" marT="49195" marB="4919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smtClean="0"/>
                        <a:t>∑[Product] </a:t>
                      </a:r>
                      <a:r>
                        <a:rPr lang="fr-FR" sz="1100" dirty="0" err="1" smtClean="0"/>
                        <a:t>NewTrainV</a:t>
                      </a:r>
                      <a:r>
                        <a:rPr lang="fr-FR" sz="1100" dirty="0" smtClean="0"/>
                        <a:t>[Product][</a:t>
                      </a:r>
                      <a:r>
                        <a:rPr lang="fr-FR" sz="1100" dirty="0" err="1" smtClean="0"/>
                        <a:t>Mean</a:t>
                      </a:r>
                      <a:r>
                        <a:rPr lang="fr-FR" sz="1100" dirty="0" smtClean="0"/>
                        <a:t>][</a:t>
                      </a:r>
                      <a:r>
                        <a:rPr lang="fr-FR" sz="1100" dirty="0" err="1" smtClean="0"/>
                        <a:t>Prod</a:t>
                      </a:r>
                      <a:r>
                        <a:rPr lang="fr-FR" sz="1100" baseline="0" dirty="0" smtClean="0"/>
                        <a:t> location</a:t>
                      </a:r>
                      <a:r>
                        <a:rPr lang="fr-FR" sz="1100" dirty="0" smtClean="0"/>
                        <a:t>][Conso</a:t>
                      </a:r>
                      <a:r>
                        <a:rPr lang="fr-FR" sz="1100" baseline="0" dirty="0" smtClean="0"/>
                        <a:t> location][</a:t>
                      </a:r>
                      <a:r>
                        <a:rPr lang="fr-FR" sz="1100" baseline="0" dirty="0" err="1" smtClean="0"/>
                        <a:t>Year</a:t>
                      </a:r>
                      <a:r>
                        <a:rPr lang="fr-FR" sz="1100" baseline="0" dirty="0" smtClean="0"/>
                        <a:t>]</a:t>
                      </a:r>
                      <a:r>
                        <a:rPr lang="fr-FR" sz="1100" dirty="0" smtClean="0"/>
                        <a:t> ≤ Capa[</a:t>
                      </a:r>
                      <a:r>
                        <a:rPr lang="fr-FR" sz="1100" dirty="0" err="1" smtClean="0"/>
                        <a:t>Mean</a:t>
                      </a:r>
                      <a:r>
                        <a:rPr lang="fr-FR" sz="1100" dirty="0" smtClean="0"/>
                        <a:t>]*∑[</a:t>
                      </a:r>
                      <a:r>
                        <a:rPr lang="fr-FR" sz="1100" dirty="0" err="1" smtClean="0"/>
                        <a:t>Year</a:t>
                      </a:r>
                      <a:r>
                        <a:rPr lang="fr-FR" sz="1100" dirty="0" smtClean="0"/>
                        <a:t>&lt;=</a:t>
                      </a:r>
                      <a:r>
                        <a:rPr lang="fr-FR" sz="1100" dirty="0" err="1" smtClean="0"/>
                        <a:t>Year</a:t>
                      </a:r>
                      <a:r>
                        <a:rPr lang="fr-FR" sz="1100" baseline="0" dirty="0" smtClean="0"/>
                        <a:t> i</a:t>
                      </a:r>
                      <a:r>
                        <a:rPr lang="fr-FR" sz="1100" dirty="0" smtClean="0"/>
                        <a:t>] (</a:t>
                      </a:r>
                      <a:r>
                        <a:rPr lang="fr-FR" sz="1100" dirty="0" err="1" smtClean="0"/>
                        <a:t>TrainInv</a:t>
                      </a:r>
                      <a:r>
                        <a:rPr lang="fr-FR" sz="1100" dirty="0" smtClean="0"/>
                        <a:t>[</a:t>
                      </a:r>
                      <a:r>
                        <a:rPr lang="fr-FR" sz="1100" dirty="0" err="1" smtClean="0"/>
                        <a:t>Mean</a:t>
                      </a:r>
                      <a:r>
                        <a:rPr lang="fr-FR" sz="1100" dirty="0" smtClean="0"/>
                        <a:t>][</a:t>
                      </a:r>
                      <a:r>
                        <a:rPr lang="fr-FR" sz="1100" dirty="0" err="1" smtClean="0"/>
                        <a:t>Prod</a:t>
                      </a:r>
                      <a:r>
                        <a:rPr lang="fr-FR" sz="1100" baseline="0" dirty="0" smtClean="0"/>
                        <a:t> location][Conso location][</a:t>
                      </a:r>
                      <a:r>
                        <a:rPr lang="fr-FR" sz="1100" baseline="0" dirty="0" err="1" smtClean="0"/>
                        <a:t>Year</a:t>
                      </a:r>
                      <a:r>
                        <a:rPr lang="fr-FR" sz="1100" baseline="0" dirty="0" smtClean="0"/>
                        <a:t>]</a:t>
                      </a:r>
                      <a:r>
                        <a:rPr lang="fr-FR" sz="1100" kern="1200" baseline="0" dirty="0" smtClean="0"/>
                        <a:t>)</a:t>
                      </a:r>
                      <a:endParaRPr lang="fr-FR" sz="1100" dirty="0" smtClean="0"/>
                    </a:p>
                  </a:txBody>
                  <a:tcPr marL="98390" marR="98390" marT="49195" marB="49195" anchor="ctr"/>
                </a:tc>
                <a:extLst>
                  <a:ext uri="{0D108BD9-81ED-4DB2-BD59-A6C34878D82A}">
                    <a16:rowId xmlns:a16="http://schemas.microsoft.com/office/drawing/2014/main" val="131237948"/>
                  </a:ext>
                </a:extLst>
              </a:tr>
              <a:tr h="332098">
                <a:tc>
                  <a:txBody>
                    <a:bodyPr/>
                    <a:lstStyle/>
                    <a:p>
                      <a:r>
                        <a:rPr lang="en-US" sz="1100" kern="1200" baseline="0" dirty="0" smtClean="0"/>
                        <a:t>Investment in a means is only one time</a:t>
                      </a:r>
                    </a:p>
                  </a:txBody>
                  <a:tcPr marL="98390" marR="98390" marT="49195" marB="49195" anchor="ctr"/>
                </a:tc>
                <a:tc>
                  <a:txBody>
                    <a:bodyPr/>
                    <a:lstStyle/>
                    <a:p>
                      <a:r>
                        <a:rPr lang="fr-FR" sz="1100" dirty="0" smtClean="0"/>
                        <a:t>∑[</a:t>
                      </a:r>
                      <a:r>
                        <a:rPr lang="fr-FR" sz="1100" dirty="0" err="1" smtClean="0"/>
                        <a:t>Year</a:t>
                      </a:r>
                      <a:r>
                        <a:rPr lang="fr-FR" sz="1100" dirty="0" smtClean="0"/>
                        <a:t>] </a:t>
                      </a:r>
                      <a:r>
                        <a:rPr lang="fr-FR" sz="1100" dirty="0" err="1" smtClean="0"/>
                        <a:t>TrainInv</a:t>
                      </a:r>
                      <a:r>
                        <a:rPr lang="fr-FR" sz="1100" dirty="0" smtClean="0"/>
                        <a:t>[</a:t>
                      </a:r>
                      <a:r>
                        <a:rPr lang="fr-FR" sz="1100" dirty="0" err="1" smtClean="0"/>
                        <a:t>Mean</a:t>
                      </a:r>
                      <a:r>
                        <a:rPr lang="fr-FR" sz="1100" dirty="0" smtClean="0"/>
                        <a:t>][</a:t>
                      </a:r>
                      <a:r>
                        <a:rPr lang="fr-FR" sz="1100" dirty="0" err="1" smtClean="0"/>
                        <a:t>Prod</a:t>
                      </a:r>
                      <a:r>
                        <a:rPr lang="fr-FR" sz="1100" dirty="0" smtClean="0"/>
                        <a:t> location][Conso</a:t>
                      </a:r>
                      <a:r>
                        <a:rPr lang="fr-FR" sz="1100" baseline="0" dirty="0" smtClean="0"/>
                        <a:t> location][</a:t>
                      </a:r>
                      <a:r>
                        <a:rPr lang="fr-FR" sz="1100" baseline="0" dirty="0" err="1" smtClean="0"/>
                        <a:t>Year</a:t>
                      </a:r>
                      <a:r>
                        <a:rPr lang="fr-FR" sz="1100" baseline="0" dirty="0" smtClean="0"/>
                        <a:t>]</a:t>
                      </a:r>
                      <a:r>
                        <a:rPr lang="fr-FR" sz="1100" dirty="0" smtClean="0"/>
                        <a:t> ≤ 1</a:t>
                      </a:r>
                      <a:endParaRPr lang="fr-FR" sz="1100" kern="1200" baseline="0" dirty="0">
                        <a:solidFill>
                          <a:schemeClr val="dk1"/>
                        </a:solidFill>
                        <a:latin typeface="+mn-lt"/>
                        <a:ea typeface="+mn-ea"/>
                        <a:cs typeface="+mn-cs"/>
                      </a:endParaRPr>
                    </a:p>
                  </a:txBody>
                  <a:tcPr marL="98390" marR="98390" marT="49195" marB="49195" anchor="ctr"/>
                </a:tc>
                <a:extLst>
                  <a:ext uri="{0D108BD9-81ED-4DB2-BD59-A6C34878D82A}">
                    <a16:rowId xmlns:a16="http://schemas.microsoft.com/office/drawing/2014/main" val="10003"/>
                  </a:ext>
                </a:extLst>
              </a:tr>
              <a:tr h="1163633">
                <a:tc>
                  <a:txBody>
                    <a:bodyPr/>
                    <a:lstStyle/>
                    <a:p>
                      <a:r>
                        <a:rPr lang="en-US" sz="1100" kern="1200" baseline="0" dirty="0" smtClean="0"/>
                        <a:t>The volume transported by a means of transport of a product from a production location to a consumption location must be greater than or equal to the production of that location</a:t>
                      </a:r>
                      <a:endParaRPr lang="fr-FR" sz="1100" kern="1200" baseline="0" dirty="0" smtClean="0">
                        <a:solidFill>
                          <a:schemeClr val="dk1"/>
                        </a:solidFill>
                        <a:latin typeface="+mn-lt"/>
                        <a:ea typeface="+mn-ea"/>
                        <a:cs typeface="+mn-cs"/>
                      </a:endParaRPr>
                    </a:p>
                  </a:txBody>
                  <a:tcPr marL="98390" marR="98390" marT="49195" marB="49195" anchor="ctr"/>
                </a:tc>
                <a:tc>
                  <a:txBody>
                    <a:bodyPr/>
                    <a:lstStyle/>
                    <a:p>
                      <a:r>
                        <a:rPr lang="fr-FR" sz="1100" dirty="0" smtClean="0"/>
                        <a:t>∑[</a:t>
                      </a:r>
                      <a:r>
                        <a:rPr lang="fr-FR" sz="1100" dirty="0" err="1" smtClean="0"/>
                        <a:t>Mean</a:t>
                      </a:r>
                      <a:r>
                        <a:rPr lang="fr-FR" sz="1100" dirty="0" smtClean="0"/>
                        <a:t>] (</a:t>
                      </a:r>
                      <a:r>
                        <a:rPr lang="fr-FR" sz="1100" dirty="0" err="1" smtClean="0"/>
                        <a:t>ExistTrainV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ExtTrainV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NewTrainV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ExistPipeV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a:t>
                      </a:r>
                      <a:r>
                        <a:rPr lang="fr-FR" sz="1100" baseline="0" dirty="0" smtClean="0"/>
                        <a:t> + </a:t>
                      </a:r>
                      <a:r>
                        <a:rPr lang="fr-FR" sz="1100" dirty="0" err="1" smtClean="0"/>
                        <a:t>NewPipeV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ExistConvV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 </a:t>
                      </a:r>
                      <a:r>
                        <a:rPr lang="fr-FR" sz="1100" dirty="0" err="1" smtClean="0"/>
                        <a:t>NewConvV</a:t>
                      </a:r>
                      <a:r>
                        <a:rPr lang="fr-FR" sz="1100" dirty="0" smtClean="0"/>
                        <a:t>[Product][</a:t>
                      </a:r>
                      <a:r>
                        <a:rPr lang="fr-FR" sz="1100" dirty="0" err="1" smtClean="0"/>
                        <a:t>Mean</a:t>
                      </a:r>
                      <a:r>
                        <a:rPr lang="fr-FR" sz="1100" dirty="0" smtClean="0"/>
                        <a:t>][</a:t>
                      </a:r>
                      <a:r>
                        <a:rPr lang="fr-FR" sz="1100" dirty="0" err="1" smtClean="0"/>
                        <a:t>Prod</a:t>
                      </a:r>
                      <a:r>
                        <a:rPr lang="fr-FR" sz="1100" dirty="0" smtClean="0"/>
                        <a:t> location][Conso location][</a:t>
                      </a:r>
                      <a:r>
                        <a:rPr lang="fr-FR" sz="1100" dirty="0" err="1" smtClean="0"/>
                        <a:t>Year</a:t>
                      </a:r>
                      <a:r>
                        <a:rPr lang="fr-FR" sz="1100" dirty="0" smtClean="0"/>
                        <a:t>]) ≥</a:t>
                      </a:r>
                      <a:r>
                        <a:rPr lang="fr-FR" sz="1100" baseline="0" dirty="0" smtClean="0"/>
                        <a:t> </a:t>
                      </a:r>
                      <a:r>
                        <a:rPr lang="fr-FR" sz="1100" dirty="0" err="1" smtClean="0"/>
                        <a:t>Prod</a:t>
                      </a:r>
                      <a:r>
                        <a:rPr lang="fr-FR" sz="1100" dirty="0" smtClean="0"/>
                        <a:t>[Product][</a:t>
                      </a:r>
                      <a:r>
                        <a:rPr lang="fr-FR" sz="1100" dirty="0" err="1" smtClean="0"/>
                        <a:t>Prod</a:t>
                      </a:r>
                      <a:r>
                        <a:rPr lang="fr-FR" sz="1100" baseline="0" dirty="0" smtClean="0"/>
                        <a:t> location][</a:t>
                      </a:r>
                      <a:r>
                        <a:rPr lang="fr-FR" sz="1100" baseline="0" dirty="0" err="1" smtClean="0"/>
                        <a:t>Year</a:t>
                      </a:r>
                      <a:r>
                        <a:rPr lang="fr-FR" sz="1100" baseline="0" dirty="0" smtClean="0"/>
                        <a:t>]</a:t>
                      </a:r>
                      <a:endParaRPr lang="fr-FR" sz="1100" dirty="0"/>
                    </a:p>
                  </a:txBody>
                  <a:tcPr marL="98390" marR="98390" marT="49195" marB="49195" anchor="ctr"/>
                </a:tc>
                <a:extLst>
                  <a:ext uri="{0D108BD9-81ED-4DB2-BD59-A6C34878D82A}">
                    <a16:rowId xmlns:a16="http://schemas.microsoft.com/office/drawing/2014/main" val="1698726112"/>
                  </a:ext>
                </a:extLst>
              </a:tr>
            </a:tbl>
          </a:graphicData>
        </a:graphic>
      </p:graphicFrame>
    </p:spTree>
    <p:extLst>
      <p:ext uri="{BB962C8B-B14F-4D97-AF65-F5344CB8AC3E}">
        <p14:creationId xmlns:p14="http://schemas.microsoft.com/office/powerpoint/2010/main" val="3333696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78E7AD6D-3F89-684A-BD5F-28F82F8A3A3D}" type="slidenum">
              <a:rPr lang="fr-FR" smtClean="0"/>
              <a:pPr/>
              <a:t>64</a:t>
            </a:fld>
            <a:endParaRPr lang="fr-FR" dirty="0"/>
          </a:p>
        </p:txBody>
      </p:sp>
      <p:sp>
        <p:nvSpPr>
          <p:cNvPr id="5" name="Titre 4"/>
          <p:cNvSpPr>
            <a:spLocks noGrp="1"/>
          </p:cNvSpPr>
          <p:nvPr>
            <p:ph type="title"/>
          </p:nvPr>
        </p:nvSpPr>
        <p:spPr/>
        <p:txBody>
          <a:bodyPr/>
          <a:lstStyle/>
          <a:p>
            <a:r>
              <a:rPr lang="fr-FR" dirty="0" smtClean="0"/>
              <a:t>Monitor</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37" y="1326328"/>
            <a:ext cx="6938187" cy="5143234"/>
          </a:xfrm>
          <a:prstGeom prst="rect">
            <a:avLst/>
          </a:prstGeom>
        </p:spPr>
      </p:pic>
      <p:pic>
        <p:nvPicPr>
          <p:cNvPr id="4" name="Image 3" descr="Capture d’écran"/>
          <p:cNvPicPr>
            <a:picLocks noChangeAspect="1"/>
          </p:cNvPicPr>
          <p:nvPr/>
        </p:nvPicPr>
        <p:blipFill rotWithShape="1">
          <a:blip r:embed="rId3">
            <a:extLst>
              <a:ext uri="{28A0092B-C50C-407E-A947-70E740481C1C}">
                <a14:useLocalDpi xmlns:a14="http://schemas.microsoft.com/office/drawing/2010/main" val="0"/>
              </a:ext>
            </a:extLst>
          </a:blip>
          <a:srcRect l="1" r="21993" b="10929"/>
          <a:stretch/>
        </p:blipFill>
        <p:spPr>
          <a:xfrm>
            <a:off x="521645" y="959786"/>
            <a:ext cx="6646098" cy="366542"/>
          </a:xfrm>
          <a:prstGeom prst="rect">
            <a:avLst/>
          </a:prstGeom>
        </p:spPr>
      </p:pic>
    </p:spTree>
    <p:extLst>
      <p:ext uri="{BB962C8B-B14F-4D97-AF65-F5344CB8AC3E}">
        <p14:creationId xmlns:p14="http://schemas.microsoft.com/office/powerpoint/2010/main" val="3370275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25185"/>
          <a:stretch/>
        </p:blipFill>
        <p:spPr>
          <a:xfrm>
            <a:off x="3027621" y="806395"/>
            <a:ext cx="8872647" cy="4920747"/>
          </a:xfrm>
          <a:prstGeom prst="rect">
            <a:avLst/>
          </a:prstGeom>
        </p:spPr>
      </p:pic>
      <p:sp>
        <p:nvSpPr>
          <p:cNvPr id="3" name="Espace réservé du numéro de diapositive 2"/>
          <p:cNvSpPr>
            <a:spLocks noGrp="1"/>
          </p:cNvSpPr>
          <p:nvPr>
            <p:ph type="sldNum" sz="quarter" idx="11"/>
          </p:nvPr>
        </p:nvSpPr>
        <p:spPr/>
        <p:txBody>
          <a:bodyPr/>
          <a:lstStyle/>
          <a:p>
            <a:fld id="{78E7AD6D-3F89-684A-BD5F-28F82F8A3A3D}" type="slidenum">
              <a:rPr lang="fr-FR" smtClean="0"/>
              <a:pPr/>
              <a:t>65</a:t>
            </a:fld>
            <a:endParaRPr lang="fr-FR" dirty="0"/>
          </a:p>
        </p:txBody>
      </p:sp>
      <p:sp>
        <p:nvSpPr>
          <p:cNvPr id="10" name="Rectangle 9"/>
          <p:cNvSpPr/>
          <p:nvPr/>
        </p:nvSpPr>
        <p:spPr>
          <a:xfrm>
            <a:off x="125224" y="142875"/>
            <a:ext cx="5804794" cy="461665"/>
          </a:xfrm>
          <a:prstGeom prst="rect">
            <a:avLst/>
          </a:prstGeom>
        </p:spPr>
        <p:txBody>
          <a:bodyPr wrap="none">
            <a:spAutoFit/>
          </a:bodyPr>
          <a:lstStyle/>
          <a:p>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Workers</a:t>
            </a:r>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 Dashboard monitoring</a:t>
            </a:r>
            <a:endParaRPr lang="fr-FR" sz="2400" b="1" dirty="0">
              <a:solidFill>
                <a:srgbClr val="1D85AA"/>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a:xfrm>
            <a:off x="429192" y="1294173"/>
            <a:ext cx="2151675" cy="738664"/>
          </a:xfrm>
          <a:prstGeom prst="rect">
            <a:avLst/>
          </a:prstGeom>
          <a:ln>
            <a:solidFill>
              <a:schemeClr val="accent6">
                <a:lumMod val="40000"/>
                <a:lumOff val="60000"/>
              </a:schemeClr>
            </a:solidFill>
          </a:ln>
        </p:spPr>
        <p:txBody>
          <a:bodyPr wrap="square">
            <a:spAutoFit/>
          </a:bodyPr>
          <a:lstStyle/>
          <a:p>
            <a:r>
              <a:rPr lang="fr-FR" sz="105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Parameter</a:t>
            </a:r>
            <a:r>
              <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a:t>
            </a:r>
          </a:p>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Once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select the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database</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and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a</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lso</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the quantile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step</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429191" y="3671842"/>
            <a:ext cx="2151675" cy="577081"/>
          </a:xfrm>
          <a:prstGeom prst="rect">
            <a:avLst/>
          </a:prstGeom>
          <a:ln>
            <a:solidFill>
              <a:schemeClr val="accent6">
                <a:lumMod val="40000"/>
                <a:lumOff val="60000"/>
              </a:schemeClr>
            </a:solidFill>
          </a:ln>
        </p:spPr>
        <p:txBody>
          <a:bodyPr wrap="square">
            <a:spAutoFit/>
          </a:bodyPr>
          <a:lstStyle/>
          <a:p>
            <a:r>
              <a:rPr lang="fr-FR" sz="1050" b="1" dirty="0" err="1">
                <a:solidFill>
                  <a:srgbClr val="FF0000"/>
                </a:solidFill>
                <a:latin typeface="Verdana" panose="020B0604030504040204" pitchFamily="34" charset="0"/>
                <a:ea typeface="Verdana" panose="020B0604030504040204" pitchFamily="34" charset="0"/>
                <a:cs typeface="Verdana" panose="020B0604030504040204" pitchFamily="34" charset="0"/>
              </a:rPr>
              <a:t>Task</a:t>
            </a:r>
            <a:r>
              <a:rPr lang="fr-FR" sz="1050" b="1" dirty="0">
                <a:solidFill>
                  <a:srgbClr val="FF0000"/>
                </a:solidFill>
                <a:latin typeface="Verdana" panose="020B0604030504040204" pitchFamily="34" charset="0"/>
                <a:ea typeface="Verdana" panose="020B0604030504040204" pitchFamily="34" charset="0"/>
                <a:cs typeface="Verdana" panose="020B0604030504040204" pitchFamily="34" charset="0"/>
              </a:rPr>
              <a:t> monitor </a:t>
            </a:r>
            <a:endPar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endParaRPr>
          </a:p>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Shows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progress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status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of simulation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step</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p:cNvSpPr/>
          <p:nvPr/>
        </p:nvSpPr>
        <p:spPr>
          <a:xfrm>
            <a:off x="3219024" y="3148234"/>
            <a:ext cx="924563" cy="237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29191" y="2568998"/>
            <a:ext cx="2151675" cy="577081"/>
          </a:xfrm>
          <a:prstGeom prst="rect">
            <a:avLst/>
          </a:prstGeom>
          <a:ln>
            <a:solidFill>
              <a:schemeClr val="accent6">
                <a:lumMod val="40000"/>
                <a:lumOff val="60000"/>
              </a:schemeClr>
            </a:solidFill>
          </a:ln>
        </p:spPr>
        <p:txBody>
          <a:bodyPr wrap="square">
            <a:spAutoFit/>
          </a:bodyPr>
          <a:lstStyle/>
          <a:p>
            <a:r>
              <a:rPr lang="fr-FR" sz="105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Simulate</a:t>
            </a:r>
            <a:endParaRPr lang="fr-FR" sz="105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Press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Simulate</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to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start</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the simulation</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429191" y="4862315"/>
            <a:ext cx="2151675" cy="738664"/>
          </a:xfrm>
          <a:prstGeom prst="rect">
            <a:avLst/>
          </a:prstGeom>
          <a:ln>
            <a:solidFill>
              <a:schemeClr val="accent6">
                <a:lumMod val="40000"/>
                <a:lumOff val="60000"/>
              </a:schemeClr>
            </a:solidFill>
          </a:ln>
        </p:spPr>
        <p:txBody>
          <a:bodyPr wrap="square">
            <a:spAutoFit/>
          </a:bodyPr>
          <a:lstStyle/>
          <a:p>
            <a:r>
              <a:rPr lang="fr-FR" sz="105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History</a:t>
            </a:r>
            <a:r>
              <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 monitor </a:t>
            </a:r>
          </a:p>
          <a:p>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Gives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steps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status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and if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it’s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on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Failure</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we</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show the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error</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message </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p:cNvSpPr/>
          <p:nvPr/>
        </p:nvSpPr>
        <p:spPr>
          <a:xfrm>
            <a:off x="7377366" y="1968137"/>
            <a:ext cx="2132394" cy="6008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6717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78E7AD6D-3F89-684A-BD5F-28F82F8A3A3D}" type="slidenum">
              <a:rPr lang="fr-FR" smtClean="0"/>
              <a:pPr/>
              <a:t>66</a:t>
            </a:fld>
            <a:endParaRPr lang="fr-FR" dirty="0"/>
          </a:p>
        </p:txBody>
      </p:sp>
      <p:sp>
        <p:nvSpPr>
          <p:cNvPr id="11" name="Rectangle 10"/>
          <p:cNvSpPr/>
          <p:nvPr/>
        </p:nvSpPr>
        <p:spPr>
          <a:xfrm>
            <a:off x="927602" y="3271201"/>
            <a:ext cx="2151675" cy="415498"/>
          </a:xfrm>
          <a:prstGeom prst="rect">
            <a:avLst/>
          </a:prstGeom>
          <a:ln>
            <a:solidFill>
              <a:schemeClr val="accent6">
                <a:lumMod val="40000"/>
                <a:lumOff val="60000"/>
              </a:schemeClr>
            </a:solidFill>
          </a:ln>
        </p:spPr>
        <p:txBody>
          <a:bodyPr wrap="square">
            <a:spAutoFit/>
          </a:bodyPr>
          <a:lstStyle/>
          <a:p>
            <a:r>
              <a:rPr lang="fr-FR" sz="1050" b="1" dirty="0" err="1" smtClean="0">
                <a:solidFill>
                  <a:srgbClr val="FF0000"/>
                </a:solidFill>
                <a:latin typeface="Verdana" panose="020B0604030504040204" pitchFamily="34" charset="0"/>
                <a:ea typeface="Verdana" panose="020B0604030504040204" pitchFamily="34" charset="0"/>
                <a:cs typeface="Verdana" panose="020B0604030504040204" pitchFamily="34" charset="0"/>
              </a:rPr>
              <a:t>Worker</a:t>
            </a:r>
            <a:r>
              <a:rPr lang="fr-FR" sz="105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monitor </a:t>
            </a:r>
          </a:p>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Shows running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worker</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a:xfrm>
            <a:off x="927603" y="5029702"/>
            <a:ext cx="2151675" cy="577081"/>
          </a:xfrm>
          <a:prstGeom prst="rect">
            <a:avLst/>
          </a:prstGeom>
          <a:ln>
            <a:solidFill>
              <a:schemeClr val="accent6">
                <a:lumMod val="40000"/>
                <a:lumOff val="60000"/>
              </a:schemeClr>
            </a:solidFill>
          </a:ln>
        </p:spPr>
        <p:txBody>
          <a:bodyPr wrap="square">
            <a:spAutoFit/>
          </a:bodyPr>
          <a:lstStyle/>
          <a:p>
            <a:r>
              <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Queue monitor </a:t>
            </a:r>
          </a:p>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Shows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number</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of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waiting</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worker</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520" y="334595"/>
            <a:ext cx="7243280" cy="5699430"/>
          </a:xfrm>
          <a:prstGeom prst="rect">
            <a:avLst/>
          </a:prstGeom>
        </p:spPr>
      </p:pic>
      <p:sp>
        <p:nvSpPr>
          <p:cNvPr id="9" name="Rectangle 8"/>
          <p:cNvSpPr/>
          <p:nvPr/>
        </p:nvSpPr>
        <p:spPr>
          <a:xfrm>
            <a:off x="927603" y="1050377"/>
            <a:ext cx="2151675" cy="577081"/>
          </a:xfrm>
          <a:prstGeom prst="rect">
            <a:avLst/>
          </a:prstGeom>
          <a:ln>
            <a:solidFill>
              <a:schemeClr val="accent6">
                <a:lumMod val="40000"/>
                <a:lumOff val="60000"/>
              </a:schemeClr>
            </a:solidFill>
          </a:ln>
        </p:spPr>
        <p:txBody>
          <a:bodyPr wrap="square">
            <a:spAutoFit/>
          </a:bodyPr>
          <a:lstStyle/>
          <a:p>
            <a:r>
              <a:rPr lang="fr-FR" sz="105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Best scenarios</a:t>
            </a:r>
          </a:p>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Shows the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start</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and end date per </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best scenario </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43566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78E7AD6D-3F89-684A-BD5F-28F82F8A3A3D}" type="slidenum">
              <a:rPr lang="fr-FR" smtClean="0"/>
              <a:pPr/>
              <a:t>67</a:t>
            </a:fld>
            <a:endParaRPr lang="fr-FR" dirty="0"/>
          </a:p>
        </p:txBody>
      </p:sp>
      <p:sp>
        <p:nvSpPr>
          <p:cNvPr id="5" name="Titre 4"/>
          <p:cNvSpPr>
            <a:spLocks noGrp="1"/>
          </p:cNvSpPr>
          <p:nvPr>
            <p:ph type="title"/>
          </p:nvPr>
        </p:nvSpPr>
        <p:spPr/>
        <p:txBody>
          <a:bodyPr/>
          <a:lstStyle/>
          <a:p>
            <a:r>
              <a:rPr lang="fr-FR" dirty="0" err="1" smtClean="0"/>
              <a:t>Dahboard</a:t>
            </a:r>
            <a:endParaRPr lang="fr-FR" dirty="0"/>
          </a:p>
        </p:txBody>
      </p:sp>
      <p:pic>
        <p:nvPicPr>
          <p:cNvPr id="2" name="Image 1" descr="Capture d’écr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92" y="931427"/>
            <a:ext cx="6912707" cy="5616574"/>
          </a:xfrm>
          <a:prstGeom prst="rect">
            <a:avLst/>
          </a:prstGeom>
        </p:spPr>
      </p:pic>
      <p:sp>
        <p:nvSpPr>
          <p:cNvPr id="8" name="Rectangle 7"/>
          <p:cNvSpPr/>
          <p:nvPr/>
        </p:nvSpPr>
        <p:spPr>
          <a:xfrm>
            <a:off x="1552784" y="4541520"/>
            <a:ext cx="4350176" cy="264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21322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35142" t="34021" r="33150" b="44520"/>
          <a:stretch/>
        </p:blipFill>
        <p:spPr>
          <a:xfrm>
            <a:off x="4122970" y="4346787"/>
            <a:ext cx="4247988" cy="1617133"/>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249" y="1435338"/>
            <a:ext cx="4907436" cy="2635191"/>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3267" y="1435338"/>
            <a:ext cx="4924668" cy="2641880"/>
          </a:xfrm>
          <a:prstGeom prst="rect">
            <a:avLst/>
          </a:prstGeom>
        </p:spPr>
      </p:pic>
      <p:sp>
        <p:nvSpPr>
          <p:cNvPr id="6" name="Rectangle 5"/>
          <p:cNvSpPr/>
          <p:nvPr/>
        </p:nvSpPr>
        <p:spPr>
          <a:xfrm>
            <a:off x="325249" y="242569"/>
            <a:ext cx="5077031" cy="461665"/>
          </a:xfrm>
          <a:prstGeom prst="rect">
            <a:avLst/>
          </a:prstGeom>
        </p:spPr>
        <p:txBody>
          <a:bodyPr wrap="none">
            <a:spAutoFit/>
          </a:bodyPr>
          <a:lstStyle/>
          <a:p>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How to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connect</a:t>
            </a:r>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 to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MongoDB</a:t>
            </a:r>
            <a:endParaRPr lang="fr-FR" sz="2400" b="1" dirty="0">
              <a:solidFill>
                <a:srgbClr val="1D85AA"/>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lèche droite rayée 6"/>
          <p:cNvSpPr/>
          <p:nvPr/>
        </p:nvSpPr>
        <p:spPr>
          <a:xfrm>
            <a:off x="5704653" y="2734793"/>
            <a:ext cx="638094" cy="389614"/>
          </a:xfrm>
          <a:prstGeom prst="stripedRightArrow">
            <a:avLst/>
          </a:prstGeom>
          <a:solidFill>
            <a:srgbClr val="FF6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rayée 7"/>
          <p:cNvSpPr/>
          <p:nvPr/>
        </p:nvSpPr>
        <p:spPr>
          <a:xfrm rot="7857318">
            <a:off x="9162803" y="4520621"/>
            <a:ext cx="638094" cy="389614"/>
          </a:xfrm>
          <a:prstGeom prst="stripedRightArrow">
            <a:avLst/>
          </a:prstGeom>
          <a:solidFill>
            <a:srgbClr val="FF6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3051809" y="2261235"/>
            <a:ext cx="339091" cy="6286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9367521" y="3063240"/>
            <a:ext cx="370840" cy="8636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7938417" y="773989"/>
            <a:ext cx="2374368"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fr-FR" sz="1400" dirty="0" smtClean="0">
                <a:solidFill>
                  <a:schemeClr val="accent1"/>
                </a:solidFill>
              </a:rPr>
              <a:t>Server: 172.29.161.208</a:t>
            </a:r>
          </a:p>
          <a:p>
            <a:r>
              <a:rPr lang="fr-FR" sz="1400" dirty="0" smtClean="0">
                <a:solidFill>
                  <a:schemeClr val="accent1"/>
                </a:solidFill>
              </a:rPr>
              <a:t>Port: 3307</a:t>
            </a:r>
            <a:endParaRPr lang="fr-FR" sz="1400" dirty="0">
              <a:solidFill>
                <a:schemeClr val="accent1"/>
              </a:solidFill>
            </a:endParaRPr>
          </a:p>
        </p:txBody>
      </p:sp>
    </p:spTree>
    <p:extLst>
      <p:ext uri="{BB962C8B-B14F-4D97-AF65-F5344CB8AC3E}">
        <p14:creationId xmlns:p14="http://schemas.microsoft.com/office/powerpoint/2010/main" val="37584512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883" y="1076959"/>
            <a:ext cx="8834184" cy="4752975"/>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266079" y="879638"/>
            <a:ext cx="604192" cy="604192"/>
          </a:xfrm>
          <a:prstGeom prst="rect">
            <a:avLst/>
          </a:prstGeom>
        </p:spPr>
      </p:pic>
      <p:sp>
        <p:nvSpPr>
          <p:cNvPr id="6" name="Rectangle : coins arrondis 11">
            <a:extLst>
              <a:ext uri="{FF2B5EF4-FFF2-40B4-BE49-F238E27FC236}">
                <a16:creationId xmlns:a16="http://schemas.microsoft.com/office/drawing/2014/main" id="{CB1D1121-7189-4866-A60D-1010E0DBAAE0}"/>
              </a:ext>
            </a:extLst>
          </p:cNvPr>
          <p:cNvSpPr/>
          <p:nvPr/>
        </p:nvSpPr>
        <p:spPr>
          <a:xfrm>
            <a:off x="2959883" y="5420359"/>
            <a:ext cx="914054" cy="4095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Connecteur droit avec flèche 6">
            <a:extLst>
              <a:ext uri="{FF2B5EF4-FFF2-40B4-BE49-F238E27FC236}">
                <a16:creationId xmlns:a16="http://schemas.microsoft.com/office/drawing/2014/main" id="{D409B8CE-E809-431A-B5FA-0C4BF14AF53B}"/>
              </a:ext>
            </a:extLst>
          </p:cNvPr>
          <p:cNvCxnSpPr>
            <a:cxnSpLocks/>
            <a:stCxn id="6" idx="1"/>
          </p:cNvCxnSpPr>
          <p:nvPr/>
        </p:nvCxnSpPr>
        <p:spPr>
          <a:xfrm flipH="1" flipV="1">
            <a:off x="2176467" y="4521005"/>
            <a:ext cx="783416" cy="11041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72358" y="4232464"/>
            <a:ext cx="1704109" cy="738664"/>
          </a:xfrm>
          <a:prstGeom prst="rect">
            <a:avLst/>
          </a:prstGeom>
          <a:noFill/>
          <a:ln>
            <a:solidFill>
              <a:srgbClr val="FFC000"/>
            </a:solidFill>
          </a:ln>
        </p:spPr>
        <p:txBody>
          <a:bodyPr wrap="square" rtlCol="0">
            <a:spAutoFit/>
          </a:bodyPr>
          <a:lstStyle/>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Go to « Source de données » to configure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your</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database</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p:nvSpPr>
        <p:spPr>
          <a:xfrm>
            <a:off x="166499" y="189575"/>
            <a:ext cx="5726248" cy="461665"/>
          </a:xfrm>
          <a:prstGeom prst="rect">
            <a:avLst/>
          </a:prstGeom>
        </p:spPr>
        <p:txBody>
          <a:bodyPr wrap="none">
            <a:spAutoFit/>
          </a:bodyPr>
          <a:lstStyle/>
          <a:p>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How to configure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your</a:t>
            </a:r>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database</a:t>
            </a:r>
            <a:endParaRPr lang="fr-FR" sz="2400" b="1" dirty="0">
              <a:solidFill>
                <a:srgbClr val="1D85AA"/>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8437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(mine2farm)</a:t>
            </a:r>
            <a:endParaRPr lang="en-US" dirty="0"/>
          </a:p>
        </p:txBody>
      </p:sp>
      <p:sp>
        <p:nvSpPr>
          <p:cNvPr id="3" name="Slide Number Placeholder 2"/>
          <p:cNvSpPr>
            <a:spLocks noGrp="1"/>
          </p:cNvSpPr>
          <p:nvPr>
            <p:ph type="sldNum" sz="quarter" idx="11"/>
          </p:nvPr>
        </p:nvSpPr>
        <p:spPr/>
        <p:txBody>
          <a:bodyPr/>
          <a:lstStyle/>
          <a:p>
            <a:fld id="{78E7AD6D-3F89-684A-BD5F-28F82F8A3A3D}" type="slidenum">
              <a:rPr lang="fr-FR" smtClean="0"/>
              <a:pPr/>
              <a:t>7</a:t>
            </a:fld>
            <a:endParaRPr lang="fr-FR" dirty="0"/>
          </a:p>
        </p:txBody>
      </p:sp>
      <p:sp>
        <p:nvSpPr>
          <p:cNvPr id="6" name="Espace réservé du contenu 4"/>
          <p:cNvSpPr txBox="1">
            <a:spLocks/>
          </p:cNvSpPr>
          <p:nvPr/>
        </p:nvSpPr>
        <p:spPr>
          <a:xfrm>
            <a:off x="195103" y="244927"/>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1</a:t>
            </a:r>
          </a:p>
        </p:txBody>
      </p:sp>
      <p:graphicFrame>
        <p:nvGraphicFramePr>
          <p:cNvPr id="7" name="Diagramme 6"/>
          <p:cNvGraphicFramePr/>
          <p:nvPr>
            <p:extLst>
              <p:ext uri="{D42A27DB-BD31-4B8C-83A1-F6EECF244321}">
                <p14:modId xmlns:p14="http://schemas.microsoft.com/office/powerpoint/2010/main" val="296870177"/>
              </p:ext>
            </p:extLst>
          </p:nvPr>
        </p:nvGraphicFramePr>
        <p:xfrm>
          <a:off x="951014" y="1043188"/>
          <a:ext cx="9855200" cy="284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à coins arrondis 3"/>
          <p:cNvSpPr/>
          <p:nvPr/>
        </p:nvSpPr>
        <p:spPr>
          <a:xfrm>
            <a:off x="2070846" y="3890513"/>
            <a:ext cx="1524000" cy="519953"/>
          </a:xfrm>
          <a:prstGeom prst="roundRect">
            <a:avLst/>
          </a:prstGeom>
          <a:solidFill>
            <a:schemeClr val="tx1"/>
          </a:solidFill>
          <a:ln>
            <a:solidFill>
              <a:srgbClr val="1D85AA"/>
            </a:solidFill>
          </a:ln>
        </p:spPr>
        <p:txBody>
          <a:bodyPr vert="horz" lIns="91440" tIns="45720" rIns="91440" bIns="45720" rtlCol="0" anchor="ctr">
            <a:normAutofit/>
          </a:bodyPr>
          <a:lstStyle/>
          <a:p>
            <a:pPr algn="ctr">
              <a:lnSpc>
                <a:spcPct val="90000"/>
              </a:lnSpc>
              <a:spcBef>
                <a:spcPts val="1000"/>
              </a:spcBef>
              <a:buClr>
                <a:srgbClr val="1D85AA"/>
              </a:buClr>
              <a:buFont typeface="Arial"/>
              <a:buNone/>
            </a:pPr>
            <a:r>
              <a:rPr lang="fr-FR" b="1" dirty="0" smtClean="0">
                <a:solidFill>
                  <a:schemeClr val="bg1"/>
                </a:solidFill>
                <a:latin typeface="Malgun Gothic" panose="020B0503020000020004" pitchFamily="34" charset="-127"/>
                <a:ea typeface="Malgun Gothic" panose="020B0503020000020004" pitchFamily="34" charset="-127"/>
              </a:rPr>
              <a:t>Tableau</a:t>
            </a:r>
            <a:endParaRPr lang="fr-FR" b="1" dirty="0">
              <a:solidFill>
                <a:schemeClr val="bg1"/>
              </a:solidFill>
              <a:latin typeface="Malgun Gothic" panose="020B0503020000020004" pitchFamily="34" charset="-127"/>
              <a:ea typeface="Malgun Gothic" panose="020B0503020000020004" pitchFamily="34" charset="-127"/>
            </a:endParaRPr>
          </a:p>
        </p:txBody>
      </p:sp>
      <p:cxnSp>
        <p:nvCxnSpPr>
          <p:cNvPr id="12" name="Connecteur en angle 11"/>
          <p:cNvCxnSpPr>
            <a:stCxn id="4" idx="1"/>
          </p:cNvCxnSpPr>
          <p:nvPr/>
        </p:nvCxnSpPr>
        <p:spPr>
          <a:xfrm rot="10800000">
            <a:off x="1783976" y="3736490"/>
            <a:ext cx="286870" cy="414000"/>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5" name="Groupe 14"/>
          <p:cNvGrpSpPr/>
          <p:nvPr/>
        </p:nvGrpSpPr>
        <p:grpSpPr>
          <a:xfrm>
            <a:off x="3881716" y="3890515"/>
            <a:ext cx="6924497" cy="2633100"/>
            <a:chOff x="667023" y="2112972"/>
            <a:chExt cx="9186123" cy="580452"/>
          </a:xfrm>
        </p:grpSpPr>
        <p:sp>
          <p:nvSpPr>
            <p:cNvPr id="16" name="Rectangle à coins arrondis 15"/>
            <p:cNvSpPr/>
            <p:nvPr/>
          </p:nvSpPr>
          <p:spPr>
            <a:xfrm>
              <a:off x="667023" y="2112972"/>
              <a:ext cx="9186123" cy="575574"/>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ZoneTexte 16"/>
            <p:cNvSpPr txBox="1"/>
            <p:nvPr/>
          </p:nvSpPr>
          <p:spPr>
            <a:xfrm>
              <a:off x="683882" y="2151566"/>
              <a:ext cx="9152407" cy="5418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20320" rIns="30480" bIns="20320" numCol="1" spcCol="1270" anchor="ctr" anchorCtr="0">
              <a:noAutofit/>
            </a:bodyPr>
            <a:lstStyle/>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download </a:t>
              </a:r>
              <a:r>
                <a:rPr lang="en-US" sz="1600" dirty="0" smtClean="0">
                  <a:latin typeface="Calibri" panose="020F0502020204030204" pitchFamily="34" charset="0"/>
                  <a:cs typeface="Calibri" panose="020F0502020204030204" pitchFamily="34" charset="0"/>
                </a:rPr>
                <a:t>Tableau software </a:t>
              </a:r>
              <a:r>
                <a:rPr lang="en-US" sz="1600" dirty="0">
                  <a:latin typeface="Calibri" panose="020F0502020204030204" pitchFamily="34" charset="0"/>
                  <a:cs typeface="Calibri" panose="020F0502020204030204" pitchFamily="34" charset="0"/>
                </a:rPr>
                <a:t>.exe installer from</a:t>
              </a:r>
              <a:r>
                <a:rPr lang="en-US" sz="1600" dirty="0" smtClean="0">
                  <a:latin typeface="Calibri" panose="020F0502020204030204" pitchFamily="34" charset="0"/>
                  <a:cs typeface="Calibri" panose="020F0502020204030204" pitchFamily="34" charset="0"/>
                </a:rPr>
                <a:t>:  </a:t>
              </a:r>
              <a:r>
                <a:rPr lang="fr-FR" sz="1600" dirty="0" smtClean="0">
                  <a:latin typeface="Calibri" panose="020F0502020204030204" pitchFamily="34" charset="0"/>
                  <a:cs typeface="Calibri" panose="020F0502020204030204" pitchFamily="34" charset="0"/>
                  <a:hlinkClick r:id="rId7"/>
                </a:rPr>
                <a:t>https://tableau.com/products/trial/</a:t>
              </a:r>
              <a:r>
                <a:rPr lang="fr-FR" sz="1600" dirty="0" smtClean="0">
                  <a:latin typeface="Calibri" panose="020F0502020204030204" pitchFamily="34" charset="0"/>
                  <a:cs typeface="Calibri" panose="020F0502020204030204" pitchFamily="34" charset="0"/>
                </a:rPr>
                <a:t> and </a:t>
              </a:r>
              <a:r>
                <a:rPr lang="fr-FR" sz="1600" dirty="0" err="1" smtClean="0">
                  <a:latin typeface="Calibri" panose="020F0502020204030204" pitchFamily="34" charset="0"/>
                  <a:cs typeface="Calibri" panose="020F0502020204030204" pitchFamily="34" charset="0"/>
                </a:rPr>
                <a:t>follow</a:t>
              </a:r>
              <a:r>
                <a:rPr lang="fr-FR" sz="1600" dirty="0" smtClean="0">
                  <a:latin typeface="Calibri" panose="020F0502020204030204" pitchFamily="34" charset="0"/>
                  <a:cs typeface="Calibri" panose="020F0502020204030204" pitchFamily="34" charset="0"/>
                </a:rPr>
                <a:t> instructions. </a:t>
              </a:r>
              <a:r>
                <a:rPr lang="fr-FR" sz="1600" dirty="0" err="1" smtClean="0">
                  <a:latin typeface="Calibri" panose="020F0502020204030204" pitchFamily="34" charset="0"/>
                  <a:cs typeface="Calibri" panose="020F0502020204030204" pitchFamily="34" charset="0"/>
                </a:rPr>
                <a:t>Please</a:t>
              </a:r>
              <a:r>
                <a:rPr lang="fr-FR" sz="1600" dirty="0" smtClean="0">
                  <a:latin typeface="Calibri" panose="020F0502020204030204" pitchFamily="34" charset="0"/>
                  <a:cs typeface="Calibri" panose="020F0502020204030204" pitchFamily="34" charset="0"/>
                </a:rPr>
                <a:t> note </a:t>
              </a:r>
              <a:r>
                <a:rPr lang="fr-FR" sz="1600" dirty="0" err="1" smtClean="0">
                  <a:latin typeface="Calibri" panose="020F0502020204030204" pitchFamily="34" charset="0"/>
                  <a:cs typeface="Calibri" panose="020F0502020204030204" pitchFamily="34" charset="0"/>
                </a:rPr>
                <a:t>that</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this</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is</a:t>
              </a:r>
              <a:r>
                <a:rPr lang="fr-FR" sz="1600" dirty="0" smtClean="0">
                  <a:latin typeface="Calibri" panose="020F0502020204030204" pitchFamily="34" charset="0"/>
                  <a:cs typeface="Calibri" panose="020F0502020204030204" pitchFamily="34" charset="0"/>
                </a:rPr>
                <a:t> a trial version, a </a:t>
              </a:r>
              <a:r>
                <a:rPr lang="fr-FR" sz="1600" dirty="0" err="1" smtClean="0">
                  <a:latin typeface="Calibri" panose="020F0502020204030204" pitchFamily="34" charset="0"/>
                  <a:cs typeface="Calibri" panose="020F0502020204030204" pitchFamily="34" charset="0"/>
                </a:rPr>
                <a:t>license</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can</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be</a:t>
              </a:r>
              <a:r>
                <a:rPr lang="fr-FR" sz="1600" dirty="0" smtClean="0">
                  <a:latin typeface="Calibri" panose="020F0502020204030204" pitchFamily="34" charset="0"/>
                  <a:cs typeface="Calibri" panose="020F0502020204030204" pitchFamily="34" charset="0"/>
                </a:rPr>
                <a:t> </a:t>
              </a:r>
              <a:r>
                <a:rPr lang="fr-FR" sz="1600" dirty="0" err="1" smtClean="0">
                  <a:latin typeface="Calibri" panose="020F0502020204030204" pitchFamily="34" charset="0"/>
                  <a:cs typeface="Calibri" panose="020F0502020204030204" pitchFamily="34" charset="0"/>
                </a:rPr>
                <a:t>purchased</a:t>
              </a:r>
              <a:r>
                <a:rPr lang="fr-FR" sz="1600" dirty="0" smtClean="0">
                  <a:latin typeface="Calibri" panose="020F0502020204030204" pitchFamily="34" charset="0"/>
                  <a:cs typeface="Calibri" panose="020F0502020204030204" pitchFamily="34" charset="0"/>
                </a:rPr>
                <a:t> on Tableau </a:t>
              </a:r>
              <a:r>
                <a:rPr lang="fr-FR" sz="1600" dirty="0" err="1" smtClean="0">
                  <a:latin typeface="Calibri" panose="020F0502020204030204" pitchFamily="34" charset="0"/>
                  <a:cs typeface="Calibri" panose="020F0502020204030204" pitchFamily="34" charset="0"/>
                </a:rPr>
                <a:t>website</a:t>
              </a:r>
              <a:endParaRPr lang="en-US" sz="1600" dirty="0" smtClean="0">
                <a:latin typeface="Calibri" panose="020F0502020204030204" pitchFamily="34" charset="0"/>
                <a:cs typeface="Calibri" panose="020F0502020204030204" pitchFamily="34" charset="0"/>
              </a:endParaRPr>
            </a:p>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Download and install MongoDB Connector for BI from official website </a:t>
              </a:r>
              <a:r>
                <a:rPr lang="en-US" sz="1600" dirty="0">
                  <a:latin typeface="Calibri" panose="020F0502020204030204" pitchFamily="34" charset="0"/>
                  <a:cs typeface="Calibri" panose="020F0502020204030204" pitchFamily="34" charset="0"/>
                  <a:hlinkClick r:id="rId8"/>
                </a:rPr>
                <a:t>https://</a:t>
              </a:r>
              <a:r>
                <a:rPr lang="en-US" sz="1600" dirty="0" smtClean="0">
                  <a:latin typeface="Calibri" panose="020F0502020204030204" pitchFamily="34" charset="0"/>
                  <a:cs typeface="Calibri" panose="020F0502020204030204" pitchFamily="34" charset="0"/>
                  <a:hlinkClick r:id="rId8"/>
                </a:rPr>
                <a:t>www.mongodb.com/download-center/bi-connector/</a:t>
              </a:r>
              <a:endParaRPr lang="en-US" sz="1600" dirty="0">
                <a:latin typeface="Calibri" panose="020F0502020204030204" pitchFamily="34" charset="0"/>
                <a:cs typeface="Calibri" panose="020F0502020204030204" pitchFamily="34" charset="0"/>
              </a:endParaRPr>
            </a:p>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 Open "Program Files &gt; MongoDB &gt; Connector for BI &gt; 2.12 &gt; bin &gt; mongosqld.exe" wait for connections then note the port and server used by </a:t>
              </a:r>
              <a:r>
                <a:rPr lang="en-US" sz="1600" dirty="0" err="1">
                  <a:latin typeface="Calibri" panose="020F0502020204030204" pitchFamily="34" charset="0"/>
                  <a:cs typeface="Calibri" panose="020F0502020204030204" pitchFamily="34" charset="0"/>
                </a:rPr>
                <a:t>mongoDb</a:t>
              </a:r>
              <a:r>
                <a:rPr lang="en-US" sz="1600" dirty="0">
                  <a:latin typeface="Calibri" panose="020F0502020204030204" pitchFamily="34" charset="0"/>
                  <a:cs typeface="Calibri" panose="020F0502020204030204" pitchFamily="34" charset="0"/>
                </a:rPr>
                <a:t> connector for BI</a:t>
              </a:r>
            </a:p>
            <a:p>
              <a:pPr marL="285750" lvl="0" indent="-285750" defTabSz="711200">
                <a:lnSpc>
                  <a:spcPct val="90000"/>
                </a:lnSpc>
                <a:spcBef>
                  <a:spcPct val="0"/>
                </a:spcBef>
                <a:spcAft>
                  <a:spcPct val="350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Open Tableau desktop then specify the server and port for connection</a:t>
              </a:r>
            </a:p>
          </p:txBody>
        </p:sp>
      </p:grpSp>
      <p:cxnSp>
        <p:nvCxnSpPr>
          <p:cNvPr id="22" name="Connecteur en angle 21"/>
          <p:cNvCxnSpPr>
            <a:stCxn id="4" idx="2"/>
            <a:endCxn id="16" idx="1"/>
          </p:cNvCxnSpPr>
          <p:nvPr/>
        </p:nvCxnSpPr>
        <p:spPr>
          <a:xfrm rot="16200000" flipH="1">
            <a:off x="2964515" y="4278797"/>
            <a:ext cx="785532" cy="104887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7642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63" y="541313"/>
            <a:ext cx="5335855" cy="2862464"/>
          </a:xfrm>
          <a:prstGeom prst="rect">
            <a:avLst/>
          </a:prstGeom>
        </p:spPr>
      </p:pic>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b="4667"/>
          <a:stretch/>
        </p:blipFill>
        <p:spPr>
          <a:xfrm>
            <a:off x="6095076" y="3403777"/>
            <a:ext cx="5924204" cy="3176854"/>
          </a:xfrm>
          <a:prstGeom prst="rect">
            <a:avLst/>
          </a:prstGeom>
        </p:spPr>
      </p:pic>
      <p:sp>
        <p:nvSpPr>
          <p:cNvPr id="7" name="ZoneTexte 6"/>
          <p:cNvSpPr txBox="1"/>
          <p:nvPr/>
        </p:nvSpPr>
        <p:spPr>
          <a:xfrm>
            <a:off x="7263275" y="1131241"/>
            <a:ext cx="1704109" cy="577081"/>
          </a:xfrm>
          <a:prstGeom prst="rect">
            <a:avLst/>
          </a:prstGeom>
          <a:noFill/>
          <a:ln>
            <a:solidFill>
              <a:srgbClr val="FFC000"/>
            </a:solidFill>
          </a:ln>
        </p:spPr>
        <p:txBody>
          <a:bodyPr wrap="square" rtlCol="0">
            <a:spAutoFit/>
          </a:bodyPr>
          <a:lstStyle/>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can</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modify</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the data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using</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the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refresh</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en-ZA"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button</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 name="ZoneTexte 7"/>
          <p:cNvSpPr txBox="1"/>
          <p:nvPr/>
        </p:nvSpPr>
        <p:spPr>
          <a:xfrm>
            <a:off x="2514196" y="3633407"/>
            <a:ext cx="1704109" cy="577081"/>
          </a:xfrm>
          <a:prstGeom prst="rect">
            <a:avLst/>
          </a:prstGeom>
          <a:noFill/>
          <a:ln>
            <a:solidFill>
              <a:srgbClr val="FFC000"/>
            </a:solidFill>
          </a:ln>
        </p:spPr>
        <p:txBody>
          <a:bodyPr wrap="square" rtlCol="0">
            <a:spAutoFit/>
          </a:bodyPr>
          <a:lstStyle/>
          <a:p>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It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allows</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to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choose</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your</a:t>
            </a:r>
            <a:r>
              <a:rPr lang="fr-FR" sz="1050" b="1" dirty="0"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smtClean="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database</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 coins arrondis 11">
            <a:extLst>
              <a:ext uri="{FF2B5EF4-FFF2-40B4-BE49-F238E27FC236}">
                <a16:creationId xmlns:a16="http://schemas.microsoft.com/office/drawing/2014/main" id="{CB1D1121-7189-4866-A60D-1010E0DBAAE0}"/>
              </a:ext>
            </a:extLst>
          </p:cNvPr>
          <p:cNvSpPr/>
          <p:nvPr/>
        </p:nvSpPr>
        <p:spPr>
          <a:xfrm>
            <a:off x="6095076" y="4013526"/>
            <a:ext cx="1247429" cy="71277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eur droit avec flèche 9">
            <a:extLst>
              <a:ext uri="{FF2B5EF4-FFF2-40B4-BE49-F238E27FC236}">
                <a16:creationId xmlns:a16="http://schemas.microsoft.com/office/drawing/2014/main" id="{D409B8CE-E809-431A-B5FA-0C4BF14AF53B}"/>
              </a:ext>
            </a:extLst>
          </p:cNvPr>
          <p:cNvCxnSpPr>
            <a:cxnSpLocks/>
            <a:stCxn id="9" idx="1"/>
            <a:endCxn id="8" idx="3"/>
          </p:cNvCxnSpPr>
          <p:nvPr/>
        </p:nvCxnSpPr>
        <p:spPr>
          <a:xfrm flipH="1" flipV="1">
            <a:off x="4218305" y="3921948"/>
            <a:ext cx="1876771" cy="4479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5379" y="67655"/>
            <a:ext cx="5726248" cy="461665"/>
          </a:xfrm>
          <a:prstGeom prst="rect">
            <a:avLst/>
          </a:prstGeom>
        </p:spPr>
        <p:txBody>
          <a:bodyPr wrap="none">
            <a:spAutoFit/>
          </a:bodyPr>
          <a:lstStyle/>
          <a:p>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How to configure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your</a:t>
            </a:r>
            <a:r>
              <a:rPr lang="fr-FR" sz="2400" b="1" dirty="0" smtClean="0">
                <a:solidFill>
                  <a:srgbClr val="1D85AA"/>
                </a:solidFill>
                <a:latin typeface="Verdana" panose="020B0604030504040204" pitchFamily="34" charset="0"/>
                <a:ea typeface="Verdana" panose="020B0604030504040204" pitchFamily="34" charset="0"/>
                <a:cs typeface="Verdana" panose="020B0604030504040204" pitchFamily="34" charset="0"/>
              </a:rPr>
              <a:t> </a:t>
            </a:r>
            <a:r>
              <a:rPr lang="fr-FR" sz="2400" b="1" dirty="0" err="1" smtClean="0">
                <a:solidFill>
                  <a:srgbClr val="1D85AA"/>
                </a:solidFill>
                <a:latin typeface="Verdana" panose="020B0604030504040204" pitchFamily="34" charset="0"/>
                <a:ea typeface="Verdana" panose="020B0604030504040204" pitchFamily="34" charset="0"/>
                <a:cs typeface="Verdana" panose="020B0604030504040204" pitchFamily="34" charset="0"/>
              </a:rPr>
              <a:t>database</a:t>
            </a:r>
            <a:endParaRPr lang="fr-FR" sz="2400" b="1" dirty="0">
              <a:solidFill>
                <a:srgbClr val="1D85AA"/>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385272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099" y="1013153"/>
            <a:ext cx="8399242" cy="4518967"/>
          </a:xfrm>
          <a:prstGeom prst="rect">
            <a:avLst/>
          </a:prstGeom>
        </p:spPr>
      </p:pic>
      <p:sp>
        <p:nvSpPr>
          <p:cNvPr id="4" name="ZoneTexte 3"/>
          <p:cNvSpPr txBox="1"/>
          <p:nvPr/>
        </p:nvSpPr>
        <p:spPr>
          <a:xfrm>
            <a:off x="863745" y="1089353"/>
            <a:ext cx="1704109" cy="577081"/>
          </a:xfrm>
          <a:prstGeom prst="rect">
            <a:avLst/>
          </a:prstGeom>
          <a:noFill/>
          <a:ln>
            <a:solidFill>
              <a:srgbClr val="FFC000"/>
            </a:solidFill>
          </a:ln>
        </p:spPr>
        <p:txBody>
          <a:bodyPr wrap="square" rtlCol="0">
            <a:spAutoFit/>
          </a:bodyPr>
          <a:lstStyle/>
          <a:p>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Use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presentation</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mode to display all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designed</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 name="Connecteur droit avec flèche 6"/>
          <p:cNvCxnSpPr>
            <a:stCxn id="4" idx="3"/>
          </p:cNvCxnSpPr>
          <p:nvPr/>
        </p:nvCxnSpPr>
        <p:spPr>
          <a:xfrm flipV="1">
            <a:off x="2567854" y="1377893"/>
            <a:ext cx="5309321"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8280" y="860754"/>
            <a:ext cx="604192" cy="604192"/>
          </a:xfrm>
          <a:prstGeom prst="rect">
            <a:avLst/>
          </a:prstGeom>
        </p:spPr>
      </p:pic>
    </p:spTree>
    <p:extLst>
      <p:ext uri="{BB962C8B-B14F-4D97-AF65-F5344CB8AC3E}">
        <p14:creationId xmlns:p14="http://schemas.microsoft.com/office/powerpoint/2010/main" val="2185754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09" y="178134"/>
            <a:ext cx="5508566" cy="3098568"/>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7975" y="3412236"/>
            <a:ext cx="5225183" cy="2939165"/>
          </a:xfrm>
          <a:prstGeom prst="rect">
            <a:avLst/>
          </a:prstGeom>
        </p:spPr>
      </p:pic>
      <p:sp>
        <p:nvSpPr>
          <p:cNvPr id="4" name="ZoneTexte 3"/>
          <p:cNvSpPr txBox="1"/>
          <p:nvPr/>
        </p:nvSpPr>
        <p:spPr>
          <a:xfrm>
            <a:off x="657225" y="4065169"/>
            <a:ext cx="5048250" cy="954107"/>
          </a:xfrm>
          <a:prstGeom prst="rect">
            <a:avLst/>
          </a:prstGeom>
          <a:noFill/>
          <a:ln w="3175">
            <a:solidFill>
              <a:srgbClr val="1D85AA"/>
            </a:solidFill>
          </a:ln>
        </p:spPr>
        <p:txBody>
          <a:bodyPr wrap="square" rtlCol="0">
            <a:spAutoFit/>
          </a:bodyPr>
          <a:lstStyle/>
          <a:p>
            <a:r>
              <a:rPr lang="fr-FR" sz="1400" dirty="0" smtClean="0">
                <a:solidFill>
                  <a:srgbClr val="1D85AA"/>
                </a:solidFill>
              </a:rPr>
              <a:t>1- You </a:t>
            </a:r>
            <a:r>
              <a:rPr lang="fr-FR" sz="1400" dirty="0" err="1" smtClean="0">
                <a:solidFill>
                  <a:srgbClr val="1D85AA"/>
                </a:solidFill>
              </a:rPr>
              <a:t>can</a:t>
            </a:r>
            <a:r>
              <a:rPr lang="fr-FR" sz="1400" dirty="0" smtClean="0">
                <a:solidFill>
                  <a:srgbClr val="1D85AA"/>
                </a:solidFill>
              </a:rPr>
              <a:t> </a:t>
            </a:r>
            <a:r>
              <a:rPr lang="fr-FR" sz="1400" dirty="0" err="1" smtClean="0">
                <a:solidFill>
                  <a:srgbClr val="1D85AA"/>
                </a:solidFill>
              </a:rPr>
              <a:t>reduce</a:t>
            </a:r>
            <a:r>
              <a:rPr lang="fr-FR" sz="1400" dirty="0" smtClean="0">
                <a:solidFill>
                  <a:srgbClr val="1D85AA"/>
                </a:solidFill>
              </a:rPr>
              <a:t> the spread for more </a:t>
            </a:r>
            <a:r>
              <a:rPr lang="fr-FR" sz="1400" dirty="0" err="1" smtClean="0">
                <a:solidFill>
                  <a:srgbClr val="1D85AA"/>
                </a:solidFill>
              </a:rPr>
              <a:t>details</a:t>
            </a:r>
            <a:endParaRPr lang="fr-FR" sz="1400" dirty="0" smtClean="0">
              <a:solidFill>
                <a:srgbClr val="1D85AA"/>
              </a:solidFill>
            </a:endParaRPr>
          </a:p>
          <a:p>
            <a:endParaRPr lang="fr-FR" sz="1400" dirty="0" smtClean="0">
              <a:solidFill>
                <a:srgbClr val="1D85AA"/>
              </a:solidFill>
            </a:endParaRPr>
          </a:p>
          <a:p>
            <a:r>
              <a:rPr lang="fr-FR" sz="1400" dirty="0" smtClean="0">
                <a:solidFill>
                  <a:srgbClr val="1D85AA"/>
                </a:solidFill>
              </a:rPr>
              <a:t>2- You </a:t>
            </a:r>
            <a:r>
              <a:rPr lang="fr-FR" sz="1400" dirty="0" err="1" smtClean="0">
                <a:solidFill>
                  <a:srgbClr val="1D85AA"/>
                </a:solidFill>
              </a:rPr>
              <a:t>can</a:t>
            </a:r>
            <a:r>
              <a:rPr lang="fr-FR" sz="1400" dirty="0" smtClean="0">
                <a:solidFill>
                  <a:srgbClr val="1D85AA"/>
                </a:solidFill>
              </a:rPr>
              <a:t> </a:t>
            </a:r>
            <a:r>
              <a:rPr lang="fr-FR" sz="1400" dirty="0" err="1" smtClean="0">
                <a:solidFill>
                  <a:srgbClr val="1D85AA"/>
                </a:solidFill>
              </a:rPr>
              <a:t>order</a:t>
            </a:r>
            <a:r>
              <a:rPr lang="fr-FR" sz="1400" dirty="0" smtClean="0">
                <a:solidFill>
                  <a:srgbClr val="1D85AA"/>
                </a:solidFill>
              </a:rPr>
              <a:t> </a:t>
            </a:r>
            <a:r>
              <a:rPr lang="fr-FR" sz="1400" dirty="0" err="1" smtClean="0">
                <a:solidFill>
                  <a:srgbClr val="1D85AA"/>
                </a:solidFill>
              </a:rPr>
              <a:t>Cost</a:t>
            </a:r>
            <a:r>
              <a:rPr lang="fr-FR" sz="1400" dirty="0" smtClean="0">
                <a:solidFill>
                  <a:srgbClr val="1D85AA"/>
                </a:solidFill>
              </a:rPr>
              <a:t> PV and </a:t>
            </a:r>
            <a:r>
              <a:rPr lang="fr-FR" sz="1400" dirty="0" err="1" smtClean="0">
                <a:solidFill>
                  <a:srgbClr val="1D85AA"/>
                </a:solidFill>
              </a:rPr>
              <a:t>Capex</a:t>
            </a:r>
            <a:r>
              <a:rPr lang="fr-FR" sz="1400" dirty="0" smtClean="0">
                <a:solidFill>
                  <a:srgbClr val="1D85AA"/>
                </a:solidFill>
              </a:rPr>
              <a:t> par </a:t>
            </a:r>
            <a:r>
              <a:rPr lang="fr-FR" sz="1400" dirty="0" err="1" smtClean="0">
                <a:solidFill>
                  <a:srgbClr val="1D85AA"/>
                </a:solidFill>
              </a:rPr>
              <a:t>using</a:t>
            </a:r>
            <a:r>
              <a:rPr lang="fr-FR" sz="1400" dirty="0" smtClean="0">
                <a:solidFill>
                  <a:srgbClr val="1D85AA"/>
                </a:solidFill>
              </a:rPr>
              <a:t> </a:t>
            </a:r>
            <a:r>
              <a:rPr lang="fr-FR" sz="1400" dirty="0" err="1" smtClean="0">
                <a:solidFill>
                  <a:srgbClr val="1D85AA"/>
                </a:solidFill>
              </a:rPr>
              <a:t>this</a:t>
            </a:r>
            <a:r>
              <a:rPr lang="fr-FR" sz="1400" dirty="0" smtClean="0">
                <a:solidFill>
                  <a:srgbClr val="1D85AA"/>
                </a:solidFill>
              </a:rPr>
              <a:t> </a:t>
            </a:r>
            <a:r>
              <a:rPr lang="fr-FR" sz="1400" dirty="0" err="1" smtClean="0">
                <a:solidFill>
                  <a:srgbClr val="1D85AA"/>
                </a:solidFill>
              </a:rPr>
              <a:t>filter</a:t>
            </a:r>
            <a:r>
              <a:rPr lang="fr-FR" sz="1400" dirty="0" smtClean="0">
                <a:solidFill>
                  <a:srgbClr val="1D85AA"/>
                </a:solidFill>
              </a:rPr>
              <a:t> </a:t>
            </a:r>
            <a:endParaRPr lang="fr-FR" sz="1400" dirty="0">
              <a:solidFill>
                <a:srgbClr val="1D85AA"/>
              </a:solidFill>
            </a:endParaRPr>
          </a:p>
        </p:txBody>
      </p:sp>
      <p:sp>
        <p:nvSpPr>
          <p:cNvPr id="6" name="Ellipse 5"/>
          <p:cNvSpPr/>
          <p:nvPr/>
        </p:nvSpPr>
        <p:spPr>
          <a:xfrm>
            <a:off x="2762581" y="156676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2</a:t>
            </a:r>
            <a:endParaRPr lang="fr-FR" sz="1200" dirty="0">
              <a:solidFill>
                <a:srgbClr val="FF0000"/>
              </a:solidFill>
            </a:endParaRPr>
          </a:p>
        </p:txBody>
      </p:sp>
      <p:sp>
        <p:nvSpPr>
          <p:cNvPr id="7" name="Ellipse 6"/>
          <p:cNvSpPr/>
          <p:nvPr/>
        </p:nvSpPr>
        <p:spPr>
          <a:xfrm>
            <a:off x="4534231" y="1614391"/>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3</a:t>
            </a:r>
            <a:endParaRPr lang="fr-FR" sz="1200" dirty="0">
              <a:solidFill>
                <a:srgbClr val="FF0000"/>
              </a:solidFill>
            </a:endParaRPr>
          </a:p>
        </p:txBody>
      </p:sp>
      <p:sp>
        <p:nvSpPr>
          <p:cNvPr id="8" name="Ellipse 7"/>
          <p:cNvSpPr/>
          <p:nvPr/>
        </p:nvSpPr>
        <p:spPr>
          <a:xfrm>
            <a:off x="1000456" y="2947891"/>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4</a:t>
            </a:r>
            <a:endParaRPr lang="fr-FR" sz="1200" dirty="0">
              <a:solidFill>
                <a:srgbClr val="FF0000"/>
              </a:solidFill>
            </a:endParaRPr>
          </a:p>
        </p:txBody>
      </p:sp>
      <p:sp>
        <p:nvSpPr>
          <p:cNvPr id="9" name="Ellipse 8"/>
          <p:cNvSpPr/>
          <p:nvPr/>
        </p:nvSpPr>
        <p:spPr>
          <a:xfrm>
            <a:off x="4038931" y="295741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5</a:t>
            </a:r>
            <a:endParaRPr lang="fr-FR" sz="1200" dirty="0">
              <a:solidFill>
                <a:srgbClr val="FF0000"/>
              </a:solidFill>
            </a:endParaRPr>
          </a:p>
        </p:txBody>
      </p:sp>
      <p:sp>
        <p:nvSpPr>
          <p:cNvPr id="10" name="Ellipse 9"/>
          <p:cNvSpPr/>
          <p:nvPr/>
        </p:nvSpPr>
        <p:spPr>
          <a:xfrm>
            <a:off x="1133806" y="162391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1</a:t>
            </a:r>
            <a:endParaRPr lang="fr-FR" sz="1200" dirty="0">
              <a:solidFill>
                <a:srgbClr val="FF0000"/>
              </a:solidFill>
            </a:endParaRPr>
          </a:p>
        </p:txBody>
      </p:sp>
      <p:sp>
        <p:nvSpPr>
          <p:cNvPr id="11" name="Flèche droite rayée 10"/>
          <p:cNvSpPr/>
          <p:nvPr/>
        </p:nvSpPr>
        <p:spPr>
          <a:xfrm rot="2065885">
            <a:off x="5790378" y="3459329"/>
            <a:ext cx="638094" cy="389614"/>
          </a:xfrm>
          <a:prstGeom prst="stripedRightArrow">
            <a:avLst/>
          </a:prstGeom>
          <a:solidFill>
            <a:srgbClr val="FF6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a:off x="7064596" y="106072"/>
            <a:ext cx="12540" cy="3187571"/>
          </a:xfrm>
          <a:prstGeom prst="line">
            <a:avLst/>
          </a:prstGeom>
          <a:ln>
            <a:solidFill>
              <a:srgbClr val="1D85AA"/>
            </a:solidFill>
            <a:prstDash val="lgDashDotDot"/>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7395777" y="1646088"/>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3</a:t>
            </a:r>
            <a:endParaRPr lang="fr-FR" sz="1200" dirty="0">
              <a:solidFill>
                <a:srgbClr val="FF0000"/>
              </a:solidFill>
            </a:endParaRPr>
          </a:p>
        </p:txBody>
      </p:sp>
      <p:sp>
        <p:nvSpPr>
          <p:cNvPr id="15" name="Ellipse 14"/>
          <p:cNvSpPr/>
          <p:nvPr/>
        </p:nvSpPr>
        <p:spPr>
          <a:xfrm>
            <a:off x="7395777" y="949549"/>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2</a:t>
            </a:r>
            <a:endParaRPr lang="fr-FR" sz="1200" dirty="0">
              <a:solidFill>
                <a:srgbClr val="FF0000"/>
              </a:solidFill>
            </a:endParaRPr>
          </a:p>
        </p:txBody>
      </p:sp>
      <p:sp>
        <p:nvSpPr>
          <p:cNvPr id="16" name="Ellipse 15"/>
          <p:cNvSpPr/>
          <p:nvPr/>
        </p:nvSpPr>
        <p:spPr>
          <a:xfrm>
            <a:off x="7395777" y="286277"/>
            <a:ext cx="230588" cy="2464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1</a:t>
            </a:r>
            <a:endParaRPr lang="fr-FR" sz="1200" dirty="0">
              <a:solidFill>
                <a:srgbClr val="FF0000"/>
              </a:solidFill>
            </a:endParaRPr>
          </a:p>
        </p:txBody>
      </p:sp>
      <p:sp>
        <p:nvSpPr>
          <p:cNvPr id="17" name="Rectangle 16"/>
          <p:cNvSpPr/>
          <p:nvPr/>
        </p:nvSpPr>
        <p:spPr>
          <a:xfrm>
            <a:off x="7762226" y="178134"/>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The </a:t>
            </a:r>
            <a:r>
              <a:rPr lang="fr-FR" sz="1000" dirty="0" err="1" smtClean="0">
                <a:solidFill>
                  <a:schemeClr val="accent1"/>
                </a:solidFill>
              </a:rPr>
              <a:t>cost</a:t>
            </a:r>
            <a:r>
              <a:rPr lang="fr-FR" sz="1000" dirty="0" smtClean="0">
                <a:solidFill>
                  <a:schemeClr val="accent1"/>
                </a:solidFill>
              </a:rPr>
              <a:t> PV distribution per scenario </a:t>
            </a:r>
            <a:endParaRPr lang="fr-FR" sz="1000" dirty="0">
              <a:solidFill>
                <a:schemeClr val="accent1"/>
              </a:solidFill>
            </a:endParaRPr>
          </a:p>
        </p:txBody>
      </p:sp>
      <p:sp>
        <p:nvSpPr>
          <p:cNvPr id="18" name="Rectangle 17"/>
          <p:cNvSpPr/>
          <p:nvPr/>
        </p:nvSpPr>
        <p:spPr>
          <a:xfrm>
            <a:off x="7762226" y="1488911"/>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Gypsum</a:t>
            </a:r>
            <a:r>
              <a:rPr lang="fr-FR" sz="1000" dirty="0" smtClean="0">
                <a:solidFill>
                  <a:schemeClr val="accent1"/>
                </a:solidFill>
              </a:rPr>
              <a:t> production distribution per scenario</a:t>
            </a:r>
            <a:endParaRPr lang="fr-FR" sz="1000" dirty="0">
              <a:solidFill>
                <a:schemeClr val="accent1"/>
              </a:solidFill>
            </a:endParaRPr>
          </a:p>
        </p:txBody>
      </p:sp>
      <p:sp>
        <p:nvSpPr>
          <p:cNvPr id="19" name="Rectangle 18"/>
          <p:cNvSpPr/>
          <p:nvPr/>
        </p:nvSpPr>
        <p:spPr>
          <a:xfrm>
            <a:off x="7762226" y="834255"/>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Raw</a:t>
            </a:r>
            <a:r>
              <a:rPr lang="fr-FR" sz="1000" dirty="0" smtClean="0">
                <a:solidFill>
                  <a:schemeClr val="accent1"/>
                </a:solidFill>
              </a:rPr>
              <a:t> water </a:t>
            </a:r>
            <a:r>
              <a:rPr lang="fr-FR" sz="1000" dirty="0" err="1" smtClean="0">
                <a:solidFill>
                  <a:schemeClr val="accent1"/>
                </a:solidFill>
              </a:rPr>
              <a:t>average</a:t>
            </a:r>
            <a:r>
              <a:rPr lang="fr-FR" sz="1000" dirty="0" smtClean="0">
                <a:solidFill>
                  <a:schemeClr val="accent1"/>
                </a:solidFill>
              </a:rPr>
              <a:t> distribution for all layer per scenario</a:t>
            </a:r>
            <a:endParaRPr lang="fr-FR" sz="1000" dirty="0">
              <a:solidFill>
                <a:schemeClr val="accent1"/>
              </a:solidFill>
            </a:endParaRPr>
          </a:p>
        </p:txBody>
      </p:sp>
      <p:sp>
        <p:nvSpPr>
          <p:cNvPr id="34" name="Ellipse 33"/>
          <p:cNvSpPr/>
          <p:nvPr/>
        </p:nvSpPr>
        <p:spPr>
          <a:xfrm>
            <a:off x="7395777" y="2312838"/>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4</a:t>
            </a:r>
            <a:endParaRPr lang="fr-FR" sz="1200" dirty="0">
              <a:solidFill>
                <a:srgbClr val="FF0000"/>
              </a:solidFill>
            </a:endParaRPr>
          </a:p>
        </p:txBody>
      </p:sp>
      <p:sp>
        <p:nvSpPr>
          <p:cNvPr id="35" name="Ellipse 34"/>
          <p:cNvSpPr/>
          <p:nvPr/>
        </p:nvSpPr>
        <p:spPr>
          <a:xfrm>
            <a:off x="7395777" y="2919768"/>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5</a:t>
            </a:r>
            <a:endParaRPr lang="fr-FR" sz="1200" dirty="0">
              <a:solidFill>
                <a:srgbClr val="FF0000"/>
              </a:solidFill>
            </a:endParaRPr>
          </a:p>
        </p:txBody>
      </p:sp>
      <p:sp>
        <p:nvSpPr>
          <p:cNvPr id="36" name="Rectangle 35"/>
          <p:cNvSpPr/>
          <p:nvPr/>
        </p:nvSpPr>
        <p:spPr>
          <a:xfrm>
            <a:off x="7762313" y="2746747"/>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 </a:t>
            </a:r>
            <a:r>
              <a:rPr lang="fr-FR" sz="1000" dirty="0" err="1" smtClean="0">
                <a:solidFill>
                  <a:schemeClr val="accent1"/>
                </a:solidFill>
              </a:rPr>
              <a:t>consumption</a:t>
            </a:r>
            <a:r>
              <a:rPr lang="fr-FR" sz="1000" dirty="0" smtClean="0">
                <a:solidFill>
                  <a:schemeClr val="accent1"/>
                </a:solidFill>
              </a:rPr>
              <a:t> of </a:t>
            </a:r>
            <a:r>
              <a:rPr lang="fr-FR" sz="1000" dirty="0" err="1" smtClean="0">
                <a:solidFill>
                  <a:schemeClr val="accent1"/>
                </a:solidFill>
              </a:rPr>
              <a:t>raw</a:t>
            </a:r>
            <a:r>
              <a:rPr lang="fr-FR" sz="1000" dirty="0" smtClean="0">
                <a:solidFill>
                  <a:schemeClr val="accent1"/>
                </a:solidFill>
              </a:rPr>
              <a:t> water and </a:t>
            </a:r>
            <a:r>
              <a:rPr lang="fr-FR" sz="1000" dirty="0" err="1" smtClean="0">
                <a:solidFill>
                  <a:schemeClr val="accent1"/>
                </a:solidFill>
              </a:rPr>
              <a:t>electricity</a:t>
            </a:r>
            <a:r>
              <a:rPr lang="fr-FR" sz="1000" dirty="0">
                <a:solidFill>
                  <a:schemeClr val="accent1"/>
                </a:solidFill>
              </a:rPr>
              <a:t> </a:t>
            </a:r>
            <a:r>
              <a:rPr lang="fr-FR" sz="1000" dirty="0" smtClean="0">
                <a:solidFill>
                  <a:schemeClr val="accent1"/>
                </a:solidFill>
              </a:rPr>
              <a:t>per scenario</a:t>
            </a:r>
            <a:endParaRPr lang="fr-FR" sz="1000" dirty="0">
              <a:solidFill>
                <a:schemeClr val="accent1"/>
              </a:solidFill>
            </a:endParaRPr>
          </a:p>
        </p:txBody>
      </p:sp>
      <p:sp>
        <p:nvSpPr>
          <p:cNvPr id="38" name="Rectangle 37"/>
          <p:cNvSpPr/>
          <p:nvPr/>
        </p:nvSpPr>
        <p:spPr>
          <a:xfrm>
            <a:off x="7762226" y="2146582"/>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Ordered</a:t>
            </a:r>
            <a:r>
              <a:rPr lang="fr-FR" sz="1000" dirty="0" smtClean="0">
                <a:solidFill>
                  <a:schemeClr val="accent1"/>
                </a:solidFill>
              </a:rPr>
              <a:t> display of </a:t>
            </a:r>
            <a:r>
              <a:rPr lang="fr-FR" sz="1000" dirty="0" err="1" smtClean="0">
                <a:solidFill>
                  <a:schemeClr val="accent1"/>
                </a:solidFill>
              </a:rPr>
              <a:t>cost</a:t>
            </a:r>
            <a:r>
              <a:rPr lang="fr-FR" sz="1000" dirty="0" smtClean="0">
                <a:solidFill>
                  <a:schemeClr val="accent1"/>
                </a:solidFill>
              </a:rPr>
              <a:t> and </a:t>
            </a:r>
            <a:r>
              <a:rPr lang="fr-FR" sz="1000" dirty="0" err="1" smtClean="0">
                <a:solidFill>
                  <a:schemeClr val="accent1"/>
                </a:solidFill>
              </a:rPr>
              <a:t>Capex</a:t>
            </a:r>
            <a:endParaRPr lang="fr-FR" sz="1000" dirty="0">
              <a:solidFill>
                <a:schemeClr val="accent1"/>
              </a:solidFill>
            </a:endParaRPr>
          </a:p>
        </p:txBody>
      </p:sp>
      <p:sp>
        <p:nvSpPr>
          <p:cNvPr id="41" name="Freeform 6"/>
          <p:cNvSpPr>
            <a:spLocks noEditPoints="1"/>
          </p:cNvSpPr>
          <p:nvPr/>
        </p:nvSpPr>
        <p:spPr bwMode="auto">
          <a:xfrm>
            <a:off x="248029" y="3850806"/>
            <a:ext cx="342521" cy="430999"/>
          </a:xfrm>
          <a:custGeom>
            <a:avLst/>
            <a:gdLst>
              <a:gd name="T0" fmla="*/ 1804 w 4630"/>
              <a:gd name="T1" fmla="*/ 5520 h 6226"/>
              <a:gd name="T2" fmla="*/ 2441 w 4630"/>
              <a:gd name="T3" fmla="*/ 5631 h 6226"/>
              <a:gd name="T4" fmla="*/ 1819 w 4630"/>
              <a:gd name="T5" fmla="*/ 5371 h 6226"/>
              <a:gd name="T6" fmla="*/ 2889 w 4630"/>
              <a:gd name="T7" fmla="*/ 5096 h 6226"/>
              <a:gd name="T8" fmla="*/ 1819 w 4630"/>
              <a:gd name="T9" fmla="*/ 5371 h 6226"/>
              <a:gd name="T10" fmla="*/ 1811 w 4630"/>
              <a:gd name="T11" fmla="*/ 4869 h 6226"/>
              <a:gd name="T12" fmla="*/ 2405 w 4630"/>
              <a:gd name="T13" fmla="*/ 5018 h 6226"/>
              <a:gd name="T14" fmla="*/ 2645 w 4630"/>
              <a:gd name="T15" fmla="*/ 3697 h 6226"/>
              <a:gd name="T16" fmla="*/ 2034 w 4630"/>
              <a:gd name="T17" fmla="*/ 4664 h 6226"/>
              <a:gd name="T18" fmla="*/ 2262 w 4630"/>
              <a:gd name="T19" fmla="*/ 3658 h 6226"/>
              <a:gd name="T20" fmla="*/ 2239 w 4630"/>
              <a:gd name="T21" fmla="*/ 3004 h 6226"/>
              <a:gd name="T22" fmla="*/ 2462 w 4630"/>
              <a:gd name="T23" fmla="*/ 3495 h 6226"/>
              <a:gd name="T24" fmla="*/ 2239 w 4630"/>
              <a:gd name="T25" fmla="*/ 3004 h 6226"/>
              <a:gd name="T26" fmla="*/ 2554 w 4630"/>
              <a:gd name="T27" fmla="*/ 1959 h 6226"/>
              <a:gd name="T28" fmla="*/ 2263 w 4630"/>
              <a:gd name="T29" fmla="*/ 2752 h 6226"/>
              <a:gd name="T30" fmla="*/ 2590 w 4630"/>
              <a:gd name="T31" fmla="*/ 3018 h 6226"/>
              <a:gd name="T32" fmla="*/ 2639 w 4630"/>
              <a:gd name="T33" fmla="*/ 1960 h 6226"/>
              <a:gd name="T34" fmla="*/ 2715 w 4630"/>
              <a:gd name="T35" fmla="*/ 3501 h 6226"/>
              <a:gd name="T36" fmla="*/ 1564 w 4630"/>
              <a:gd name="T37" fmla="*/ 1930 h 6226"/>
              <a:gd name="T38" fmla="*/ 2163 w 4630"/>
              <a:gd name="T39" fmla="*/ 2744 h 6226"/>
              <a:gd name="T40" fmla="*/ 2013 w 4630"/>
              <a:gd name="T41" fmla="*/ 3537 h 6226"/>
              <a:gd name="T42" fmla="*/ 1860 w 4630"/>
              <a:gd name="T43" fmla="*/ 4658 h 6226"/>
              <a:gd name="T44" fmla="*/ 653 w 4630"/>
              <a:gd name="T45" fmla="*/ 2303 h 6226"/>
              <a:gd name="T46" fmla="*/ 4050 w 4630"/>
              <a:gd name="T47" fmla="*/ 2265 h 6226"/>
              <a:gd name="T48" fmla="*/ 2842 w 4630"/>
              <a:gd name="T49" fmla="*/ 4663 h 6226"/>
              <a:gd name="T50" fmla="*/ 2958 w 4630"/>
              <a:gd name="T51" fmla="*/ 1766 h 6226"/>
              <a:gd name="T52" fmla="*/ 2392 w 4630"/>
              <a:gd name="T53" fmla="*/ 1763 h 6226"/>
              <a:gd name="T54" fmla="*/ 1861 w 4630"/>
              <a:gd name="T55" fmla="*/ 1764 h 6226"/>
              <a:gd name="T56" fmla="*/ 1841 w 4630"/>
              <a:gd name="T57" fmla="*/ 3301 h 6226"/>
              <a:gd name="T58" fmla="*/ 2013 w 4630"/>
              <a:gd name="T59" fmla="*/ 251 h 6226"/>
              <a:gd name="T60" fmla="*/ 1272 w 4630"/>
              <a:gd name="T61" fmla="*/ 3906 h 6226"/>
              <a:gd name="T62" fmla="*/ 1747 w 4630"/>
              <a:gd name="T63" fmla="*/ 5864 h 6226"/>
              <a:gd name="T64" fmla="*/ 3047 w 4630"/>
              <a:gd name="T65" fmla="*/ 5240 h 6226"/>
              <a:gd name="T66" fmla="*/ 3308 w 4630"/>
              <a:gd name="T67" fmla="*/ 4269 h 6226"/>
              <a:gd name="T68" fmla="*/ 2013 w 4630"/>
              <a:gd name="T69" fmla="*/ 251 h 6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0" h="6226">
                <a:moveTo>
                  <a:pt x="1812" y="5671"/>
                </a:moveTo>
                <a:lnTo>
                  <a:pt x="1804" y="5520"/>
                </a:lnTo>
                <a:cubicBezTo>
                  <a:pt x="1942" y="5439"/>
                  <a:pt x="2697" y="5402"/>
                  <a:pt x="2891" y="5418"/>
                </a:cubicBezTo>
                <a:cubicBezTo>
                  <a:pt x="2904" y="5650"/>
                  <a:pt x="2960" y="5590"/>
                  <a:pt x="2441" y="5631"/>
                </a:cubicBezTo>
                <a:cubicBezTo>
                  <a:pt x="2234" y="5647"/>
                  <a:pt x="2013" y="5682"/>
                  <a:pt x="1812" y="5671"/>
                </a:cubicBezTo>
                <a:close/>
                <a:moveTo>
                  <a:pt x="1819" y="5371"/>
                </a:moveTo>
                <a:lnTo>
                  <a:pt x="1809" y="5181"/>
                </a:lnTo>
                <a:lnTo>
                  <a:pt x="2889" y="5096"/>
                </a:lnTo>
                <a:lnTo>
                  <a:pt x="2886" y="5287"/>
                </a:lnTo>
                <a:lnTo>
                  <a:pt x="1819" y="5371"/>
                </a:lnTo>
                <a:close/>
                <a:moveTo>
                  <a:pt x="1814" y="5056"/>
                </a:moveTo>
                <a:lnTo>
                  <a:pt x="1811" y="4869"/>
                </a:lnTo>
                <a:cubicBezTo>
                  <a:pt x="2024" y="4863"/>
                  <a:pt x="2749" y="4829"/>
                  <a:pt x="2891" y="4890"/>
                </a:cubicBezTo>
                <a:cubicBezTo>
                  <a:pt x="2873" y="5030"/>
                  <a:pt x="2859" y="4985"/>
                  <a:pt x="2405" y="5018"/>
                </a:cubicBezTo>
                <a:cubicBezTo>
                  <a:pt x="2210" y="5032"/>
                  <a:pt x="2008" y="5057"/>
                  <a:pt x="1814" y="5056"/>
                </a:cubicBezTo>
                <a:close/>
                <a:moveTo>
                  <a:pt x="2645" y="3697"/>
                </a:moveTo>
                <a:cubicBezTo>
                  <a:pt x="2708" y="3831"/>
                  <a:pt x="2686" y="4478"/>
                  <a:pt x="2669" y="4656"/>
                </a:cubicBezTo>
                <a:lnTo>
                  <a:pt x="2034" y="4664"/>
                </a:lnTo>
                <a:cubicBezTo>
                  <a:pt x="2010" y="4484"/>
                  <a:pt x="2008" y="4008"/>
                  <a:pt x="2019" y="3825"/>
                </a:cubicBezTo>
                <a:cubicBezTo>
                  <a:pt x="2031" y="3631"/>
                  <a:pt x="2066" y="3658"/>
                  <a:pt x="2262" y="3658"/>
                </a:cubicBezTo>
                <a:cubicBezTo>
                  <a:pt x="2387" y="3657"/>
                  <a:pt x="2540" y="3639"/>
                  <a:pt x="2645" y="3697"/>
                </a:cubicBezTo>
                <a:close/>
                <a:moveTo>
                  <a:pt x="2239" y="3004"/>
                </a:moveTo>
                <a:lnTo>
                  <a:pt x="2453" y="3003"/>
                </a:lnTo>
                <a:lnTo>
                  <a:pt x="2462" y="3495"/>
                </a:lnTo>
                <a:lnTo>
                  <a:pt x="2242" y="3508"/>
                </a:lnTo>
                <a:lnTo>
                  <a:pt x="2239" y="3004"/>
                </a:lnTo>
                <a:close/>
                <a:moveTo>
                  <a:pt x="2141" y="1941"/>
                </a:moveTo>
                <a:lnTo>
                  <a:pt x="2554" y="1959"/>
                </a:lnTo>
                <a:lnTo>
                  <a:pt x="2457" y="2746"/>
                </a:lnTo>
                <a:lnTo>
                  <a:pt x="2263" y="2752"/>
                </a:lnTo>
                <a:cubicBezTo>
                  <a:pt x="2206" y="2629"/>
                  <a:pt x="2130" y="2091"/>
                  <a:pt x="2141" y="1941"/>
                </a:cubicBezTo>
                <a:close/>
                <a:moveTo>
                  <a:pt x="2590" y="3018"/>
                </a:moveTo>
                <a:cubicBezTo>
                  <a:pt x="2856" y="2893"/>
                  <a:pt x="2780" y="2811"/>
                  <a:pt x="2548" y="2735"/>
                </a:cubicBezTo>
                <a:lnTo>
                  <a:pt x="2639" y="1960"/>
                </a:lnTo>
                <a:cubicBezTo>
                  <a:pt x="2745" y="1918"/>
                  <a:pt x="2983" y="1961"/>
                  <a:pt x="3138" y="1932"/>
                </a:cubicBezTo>
                <a:lnTo>
                  <a:pt x="2715" y="3501"/>
                </a:lnTo>
                <a:cubicBezTo>
                  <a:pt x="2536" y="3703"/>
                  <a:pt x="2583" y="3104"/>
                  <a:pt x="2590" y="3018"/>
                </a:cubicBezTo>
                <a:close/>
                <a:moveTo>
                  <a:pt x="1564" y="1930"/>
                </a:moveTo>
                <a:cubicBezTo>
                  <a:pt x="1787" y="1977"/>
                  <a:pt x="1826" y="1969"/>
                  <a:pt x="2047" y="1931"/>
                </a:cubicBezTo>
                <a:lnTo>
                  <a:pt x="2163" y="2744"/>
                </a:lnTo>
                <a:cubicBezTo>
                  <a:pt x="1892" y="2775"/>
                  <a:pt x="1865" y="2903"/>
                  <a:pt x="2110" y="3019"/>
                </a:cubicBezTo>
                <a:cubicBezTo>
                  <a:pt x="2144" y="3527"/>
                  <a:pt x="2142" y="3478"/>
                  <a:pt x="2013" y="3537"/>
                </a:cubicBezTo>
                <a:cubicBezTo>
                  <a:pt x="1939" y="3457"/>
                  <a:pt x="1589" y="2127"/>
                  <a:pt x="1564" y="1930"/>
                </a:cubicBezTo>
                <a:close/>
                <a:moveTo>
                  <a:pt x="1860" y="4658"/>
                </a:moveTo>
                <a:cubicBezTo>
                  <a:pt x="1371" y="4703"/>
                  <a:pt x="1848" y="4274"/>
                  <a:pt x="1266" y="3487"/>
                </a:cubicBezTo>
                <a:cubicBezTo>
                  <a:pt x="981" y="3101"/>
                  <a:pt x="725" y="2805"/>
                  <a:pt x="653" y="2303"/>
                </a:cubicBezTo>
                <a:cubicBezTo>
                  <a:pt x="510" y="1305"/>
                  <a:pt x="1354" y="427"/>
                  <a:pt x="2337" y="421"/>
                </a:cubicBezTo>
                <a:cubicBezTo>
                  <a:pt x="3298" y="416"/>
                  <a:pt x="4181" y="1278"/>
                  <a:pt x="4050" y="2265"/>
                </a:cubicBezTo>
                <a:cubicBezTo>
                  <a:pt x="3939" y="3103"/>
                  <a:pt x="3329" y="3380"/>
                  <a:pt x="3140" y="4070"/>
                </a:cubicBezTo>
                <a:cubicBezTo>
                  <a:pt x="3046" y="4411"/>
                  <a:pt x="3203" y="4668"/>
                  <a:pt x="2842" y="4663"/>
                </a:cubicBezTo>
                <a:cubicBezTo>
                  <a:pt x="2621" y="3194"/>
                  <a:pt x="3328" y="2096"/>
                  <a:pt x="3239" y="1729"/>
                </a:cubicBezTo>
                <a:cubicBezTo>
                  <a:pt x="3076" y="1691"/>
                  <a:pt x="3123" y="1746"/>
                  <a:pt x="2958" y="1766"/>
                </a:cubicBezTo>
                <a:cubicBezTo>
                  <a:pt x="2803" y="1785"/>
                  <a:pt x="2808" y="1740"/>
                  <a:pt x="2675" y="1720"/>
                </a:cubicBezTo>
                <a:cubicBezTo>
                  <a:pt x="2498" y="1694"/>
                  <a:pt x="2562" y="1741"/>
                  <a:pt x="2392" y="1763"/>
                </a:cubicBezTo>
                <a:cubicBezTo>
                  <a:pt x="2237" y="1783"/>
                  <a:pt x="2221" y="1725"/>
                  <a:pt x="2105" y="1710"/>
                </a:cubicBezTo>
                <a:cubicBezTo>
                  <a:pt x="2009" y="1697"/>
                  <a:pt x="1969" y="1746"/>
                  <a:pt x="1861" y="1764"/>
                </a:cubicBezTo>
                <a:cubicBezTo>
                  <a:pt x="1513" y="1822"/>
                  <a:pt x="1343" y="1458"/>
                  <a:pt x="1535" y="2160"/>
                </a:cubicBezTo>
                <a:cubicBezTo>
                  <a:pt x="1638" y="2538"/>
                  <a:pt x="1740" y="2919"/>
                  <a:pt x="1841" y="3301"/>
                </a:cubicBezTo>
                <a:cubicBezTo>
                  <a:pt x="1926" y="3623"/>
                  <a:pt x="1904" y="4299"/>
                  <a:pt x="1860" y="4658"/>
                </a:cubicBezTo>
                <a:close/>
                <a:moveTo>
                  <a:pt x="2013" y="251"/>
                </a:moveTo>
                <a:cubicBezTo>
                  <a:pt x="616" y="502"/>
                  <a:pt x="0" y="1979"/>
                  <a:pt x="791" y="3186"/>
                </a:cubicBezTo>
                <a:cubicBezTo>
                  <a:pt x="953" y="3435"/>
                  <a:pt x="1142" y="3634"/>
                  <a:pt x="1272" y="3906"/>
                </a:cubicBezTo>
                <a:cubicBezTo>
                  <a:pt x="1463" y="4306"/>
                  <a:pt x="1315" y="4586"/>
                  <a:pt x="1577" y="4833"/>
                </a:cubicBezTo>
                <a:cubicBezTo>
                  <a:pt x="1793" y="5037"/>
                  <a:pt x="1499" y="5668"/>
                  <a:pt x="1747" y="5864"/>
                </a:cubicBezTo>
                <a:cubicBezTo>
                  <a:pt x="2007" y="6069"/>
                  <a:pt x="2337" y="6226"/>
                  <a:pt x="2649" y="6047"/>
                </a:cubicBezTo>
                <a:cubicBezTo>
                  <a:pt x="3132" y="5769"/>
                  <a:pt x="3057" y="5798"/>
                  <a:pt x="3047" y="5240"/>
                </a:cubicBezTo>
                <a:cubicBezTo>
                  <a:pt x="3042" y="4956"/>
                  <a:pt x="2986" y="4969"/>
                  <a:pt x="3180" y="4779"/>
                </a:cubicBezTo>
                <a:cubicBezTo>
                  <a:pt x="3320" y="4641"/>
                  <a:pt x="3276" y="4461"/>
                  <a:pt x="3308" y="4269"/>
                </a:cubicBezTo>
                <a:cubicBezTo>
                  <a:pt x="3408" y="3663"/>
                  <a:pt x="3941" y="3301"/>
                  <a:pt x="4154" y="2685"/>
                </a:cubicBezTo>
                <a:cubicBezTo>
                  <a:pt x="4630" y="1313"/>
                  <a:pt x="3410" y="0"/>
                  <a:pt x="2013" y="251"/>
                </a:cubicBezTo>
                <a:close/>
              </a:path>
            </a:pathLst>
          </a:custGeom>
          <a:solidFill>
            <a:schemeClr val="tx2">
              <a:lumMod val="75000"/>
            </a:schemeClr>
          </a:solidFill>
          <a:ln>
            <a:noFill/>
          </a:ln>
          <a:ex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pic>
        <p:nvPicPr>
          <p:cNvPr id="42" name="Image 41"/>
          <p:cNvPicPr>
            <a:picLocks noChangeAspect="1"/>
          </p:cNvPicPr>
          <p:nvPr/>
        </p:nvPicPr>
        <p:blipFill rotWithShape="1">
          <a:blip r:embed="rId4">
            <a:extLst>
              <a:ext uri="{28A0092B-C50C-407E-A947-70E740481C1C}">
                <a14:useLocalDpi xmlns:a14="http://schemas.microsoft.com/office/drawing/2010/main" val="0"/>
              </a:ext>
            </a:extLst>
          </a:blip>
          <a:srcRect l="39668" t="52405" r="58915" b="45705"/>
          <a:stretch/>
        </p:blipFill>
        <p:spPr>
          <a:xfrm>
            <a:off x="1364394" y="4722484"/>
            <a:ext cx="351095" cy="263321"/>
          </a:xfrm>
          <a:prstGeom prst="rect">
            <a:avLst/>
          </a:prstGeom>
        </p:spPr>
      </p:pic>
      <p:cxnSp>
        <p:nvCxnSpPr>
          <p:cNvPr id="64" name="Connecteur droit avec flèche 63"/>
          <p:cNvCxnSpPr/>
          <p:nvPr/>
        </p:nvCxnSpPr>
        <p:spPr>
          <a:xfrm flipV="1">
            <a:off x="5705475" y="3850807"/>
            <a:ext cx="1179678" cy="43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a:off x="5705475" y="4659239"/>
            <a:ext cx="3038475" cy="326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857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339" y="151057"/>
            <a:ext cx="6399661" cy="3599809"/>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3785" y="3581343"/>
            <a:ext cx="5698733" cy="3205537"/>
          </a:xfrm>
          <a:prstGeom prst="rect">
            <a:avLst/>
          </a:prstGeom>
        </p:spPr>
      </p:pic>
      <p:sp>
        <p:nvSpPr>
          <p:cNvPr id="9" name="Ellipse 8"/>
          <p:cNvSpPr/>
          <p:nvPr/>
        </p:nvSpPr>
        <p:spPr>
          <a:xfrm>
            <a:off x="5649926" y="345271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6</a:t>
            </a:r>
            <a:endParaRPr lang="fr-FR" sz="1200" dirty="0">
              <a:solidFill>
                <a:srgbClr val="FF0000"/>
              </a:solidFill>
            </a:endParaRPr>
          </a:p>
        </p:txBody>
      </p:sp>
      <p:sp>
        <p:nvSpPr>
          <p:cNvPr id="10" name="Ellipse 9"/>
          <p:cNvSpPr/>
          <p:nvPr/>
        </p:nvSpPr>
        <p:spPr>
          <a:xfrm>
            <a:off x="5183201" y="1881091"/>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3</a:t>
            </a:r>
            <a:endParaRPr lang="fr-FR" sz="1200" dirty="0">
              <a:solidFill>
                <a:srgbClr val="FF0000"/>
              </a:solidFill>
            </a:endParaRPr>
          </a:p>
        </p:txBody>
      </p:sp>
      <p:sp>
        <p:nvSpPr>
          <p:cNvPr id="11" name="Ellipse 10"/>
          <p:cNvSpPr/>
          <p:nvPr/>
        </p:nvSpPr>
        <p:spPr>
          <a:xfrm>
            <a:off x="3773501" y="187156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2</a:t>
            </a:r>
            <a:endParaRPr lang="fr-FR" sz="1200" dirty="0">
              <a:solidFill>
                <a:srgbClr val="FF0000"/>
              </a:solidFill>
            </a:endParaRPr>
          </a:p>
        </p:txBody>
      </p:sp>
      <p:sp>
        <p:nvSpPr>
          <p:cNvPr id="12" name="Ellipse 11"/>
          <p:cNvSpPr/>
          <p:nvPr/>
        </p:nvSpPr>
        <p:spPr>
          <a:xfrm>
            <a:off x="4716476" y="343366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5</a:t>
            </a:r>
            <a:endParaRPr lang="fr-FR" sz="1200" dirty="0">
              <a:solidFill>
                <a:srgbClr val="FF0000"/>
              </a:solidFill>
            </a:endParaRPr>
          </a:p>
        </p:txBody>
      </p:sp>
      <p:sp>
        <p:nvSpPr>
          <p:cNvPr id="13" name="Ellipse 12"/>
          <p:cNvSpPr/>
          <p:nvPr/>
        </p:nvSpPr>
        <p:spPr>
          <a:xfrm>
            <a:off x="3402026" y="335746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4</a:t>
            </a:r>
            <a:endParaRPr lang="fr-FR" sz="1200" dirty="0">
              <a:solidFill>
                <a:srgbClr val="FF0000"/>
              </a:solidFill>
            </a:endParaRPr>
          </a:p>
        </p:txBody>
      </p:sp>
      <p:cxnSp>
        <p:nvCxnSpPr>
          <p:cNvPr id="14" name="Connecteur droit 13"/>
          <p:cNvCxnSpPr/>
          <p:nvPr/>
        </p:nvCxnSpPr>
        <p:spPr>
          <a:xfrm>
            <a:off x="7185767" y="739863"/>
            <a:ext cx="0" cy="2122717"/>
          </a:xfrm>
          <a:prstGeom prst="line">
            <a:avLst/>
          </a:prstGeom>
          <a:ln>
            <a:solidFill>
              <a:srgbClr val="1D85AA"/>
            </a:solidFill>
            <a:prstDash val="lgDashDotDot"/>
          </a:ln>
        </p:spPr>
        <p:style>
          <a:lnRef idx="1">
            <a:schemeClr val="accent1"/>
          </a:lnRef>
          <a:fillRef idx="0">
            <a:schemeClr val="accent1"/>
          </a:fillRef>
          <a:effectRef idx="0">
            <a:schemeClr val="accent1"/>
          </a:effectRef>
          <a:fontRef idx="minor">
            <a:schemeClr val="tx1"/>
          </a:fontRef>
        </p:style>
      </p:cxnSp>
      <p:sp>
        <p:nvSpPr>
          <p:cNvPr id="15" name="Ellipse 14"/>
          <p:cNvSpPr/>
          <p:nvPr/>
        </p:nvSpPr>
        <p:spPr>
          <a:xfrm>
            <a:off x="7516948" y="2279879"/>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3</a:t>
            </a:r>
            <a:endParaRPr lang="fr-FR" sz="1200" dirty="0">
              <a:solidFill>
                <a:srgbClr val="FF0000"/>
              </a:solidFill>
            </a:endParaRPr>
          </a:p>
        </p:txBody>
      </p:sp>
      <p:sp>
        <p:nvSpPr>
          <p:cNvPr id="16" name="Ellipse 15"/>
          <p:cNvSpPr/>
          <p:nvPr/>
        </p:nvSpPr>
        <p:spPr>
          <a:xfrm>
            <a:off x="7516948" y="1583340"/>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2</a:t>
            </a:r>
            <a:endParaRPr lang="fr-FR" sz="1200" dirty="0">
              <a:solidFill>
                <a:srgbClr val="FF0000"/>
              </a:solidFill>
            </a:endParaRPr>
          </a:p>
        </p:txBody>
      </p:sp>
      <p:sp>
        <p:nvSpPr>
          <p:cNvPr id="17" name="Ellipse 16"/>
          <p:cNvSpPr/>
          <p:nvPr/>
        </p:nvSpPr>
        <p:spPr>
          <a:xfrm>
            <a:off x="7516948" y="920068"/>
            <a:ext cx="230588" cy="2464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1</a:t>
            </a:r>
            <a:endParaRPr lang="fr-FR" sz="1200" dirty="0">
              <a:solidFill>
                <a:srgbClr val="FF0000"/>
              </a:solidFill>
            </a:endParaRPr>
          </a:p>
        </p:txBody>
      </p:sp>
      <p:sp>
        <p:nvSpPr>
          <p:cNvPr id="18" name="Rectangle 17"/>
          <p:cNvSpPr/>
          <p:nvPr/>
        </p:nvSpPr>
        <p:spPr>
          <a:xfrm>
            <a:off x="7883397" y="811925"/>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Show information about </a:t>
            </a:r>
            <a:r>
              <a:rPr lang="fr-FR" sz="1000" dirty="0" err="1" smtClean="0">
                <a:solidFill>
                  <a:schemeClr val="accent1"/>
                </a:solidFill>
              </a:rPr>
              <a:t>localisaation</a:t>
            </a:r>
            <a:r>
              <a:rPr lang="fr-FR" sz="1000" dirty="0" smtClean="0">
                <a:solidFill>
                  <a:schemeClr val="accent1"/>
                </a:solidFill>
              </a:rPr>
              <a:t> , </a:t>
            </a:r>
            <a:r>
              <a:rPr lang="fr-FR" sz="1000" dirty="0" err="1" smtClean="0">
                <a:solidFill>
                  <a:schemeClr val="accent1"/>
                </a:solidFill>
              </a:rPr>
              <a:t>Entity</a:t>
            </a:r>
            <a:r>
              <a:rPr lang="fr-FR" sz="1000" dirty="0" smtClean="0">
                <a:solidFill>
                  <a:schemeClr val="accent1"/>
                </a:solidFill>
              </a:rPr>
              <a:t> , CAPEX , OPEX and </a:t>
            </a:r>
            <a:r>
              <a:rPr lang="fr-FR" sz="1000" dirty="0" err="1" smtClean="0">
                <a:solidFill>
                  <a:schemeClr val="accent1"/>
                </a:solidFill>
              </a:rPr>
              <a:t>Cost</a:t>
            </a:r>
            <a:r>
              <a:rPr lang="fr-FR" sz="1000" dirty="0" smtClean="0">
                <a:solidFill>
                  <a:schemeClr val="accent1"/>
                </a:solidFill>
              </a:rPr>
              <a:t> PV and </a:t>
            </a:r>
            <a:r>
              <a:rPr lang="fr-FR" sz="1000" dirty="0" err="1" smtClean="0">
                <a:solidFill>
                  <a:schemeClr val="accent1"/>
                </a:solidFill>
              </a:rPr>
              <a:t>also</a:t>
            </a:r>
            <a:r>
              <a:rPr lang="fr-FR" sz="1000" dirty="0" smtClean="0">
                <a:solidFill>
                  <a:schemeClr val="accent1"/>
                </a:solidFill>
              </a:rPr>
              <a:t> Global </a:t>
            </a:r>
            <a:r>
              <a:rPr lang="fr-FR" sz="1000" dirty="0" err="1" smtClean="0">
                <a:solidFill>
                  <a:schemeClr val="accent1"/>
                </a:solidFill>
              </a:rPr>
              <a:t>cost</a:t>
            </a:r>
            <a:r>
              <a:rPr lang="fr-FR" sz="1000" dirty="0">
                <a:solidFill>
                  <a:schemeClr val="accent1"/>
                </a:solidFill>
              </a:rPr>
              <a:t> </a:t>
            </a:r>
            <a:r>
              <a:rPr lang="fr-FR" sz="1000" dirty="0" smtClean="0">
                <a:solidFill>
                  <a:schemeClr val="accent1"/>
                </a:solidFill>
              </a:rPr>
              <a:t>PV</a:t>
            </a:r>
            <a:endParaRPr lang="fr-FR" sz="1000" dirty="0">
              <a:solidFill>
                <a:schemeClr val="accent1"/>
              </a:solidFill>
            </a:endParaRPr>
          </a:p>
        </p:txBody>
      </p:sp>
      <p:sp>
        <p:nvSpPr>
          <p:cNvPr id="19" name="Rectangle 18"/>
          <p:cNvSpPr/>
          <p:nvPr/>
        </p:nvSpPr>
        <p:spPr>
          <a:xfrm>
            <a:off x="7883397" y="2122702"/>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Sizing</a:t>
            </a:r>
            <a:r>
              <a:rPr lang="fr-FR" sz="1000" dirty="0" smtClean="0">
                <a:solidFill>
                  <a:schemeClr val="accent1"/>
                </a:solidFill>
              </a:rPr>
              <a:t> of </a:t>
            </a:r>
            <a:r>
              <a:rPr lang="fr-FR" sz="1000" dirty="0" err="1" smtClean="0">
                <a:solidFill>
                  <a:schemeClr val="accent1"/>
                </a:solidFill>
              </a:rPr>
              <a:t>each</a:t>
            </a:r>
            <a:r>
              <a:rPr lang="fr-FR" sz="1000" dirty="0" smtClean="0">
                <a:solidFill>
                  <a:schemeClr val="accent1"/>
                </a:solidFill>
              </a:rPr>
              <a:t> </a:t>
            </a:r>
            <a:r>
              <a:rPr lang="fr-FR" sz="1000" dirty="0" err="1" smtClean="0">
                <a:solidFill>
                  <a:schemeClr val="accent1"/>
                </a:solidFill>
              </a:rPr>
              <a:t>entity</a:t>
            </a:r>
            <a:r>
              <a:rPr lang="fr-FR" sz="1000" dirty="0" smtClean="0">
                <a:solidFill>
                  <a:schemeClr val="accent1"/>
                </a:solidFill>
              </a:rPr>
              <a:t> ( </a:t>
            </a:r>
            <a:r>
              <a:rPr lang="fr-FR" sz="1000" dirty="0" err="1" smtClean="0">
                <a:solidFill>
                  <a:schemeClr val="accent1"/>
                </a:solidFill>
              </a:rPr>
              <a:t>Cost</a:t>
            </a:r>
            <a:r>
              <a:rPr lang="fr-FR" sz="1000" dirty="0" smtClean="0">
                <a:solidFill>
                  <a:schemeClr val="accent1"/>
                </a:solidFill>
              </a:rPr>
              <a:t> PV per scenario)</a:t>
            </a:r>
            <a:endParaRPr lang="fr-FR" sz="1000" dirty="0">
              <a:solidFill>
                <a:schemeClr val="accent1"/>
              </a:solidFill>
            </a:endParaRPr>
          </a:p>
        </p:txBody>
      </p:sp>
      <p:sp>
        <p:nvSpPr>
          <p:cNvPr id="20" name="Rectangle 19"/>
          <p:cNvSpPr/>
          <p:nvPr/>
        </p:nvSpPr>
        <p:spPr>
          <a:xfrm>
            <a:off x="7883397" y="1468046"/>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 of </a:t>
            </a:r>
            <a:r>
              <a:rPr lang="fr-FR" sz="1000" dirty="0" err="1" smtClean="0">
                <a:solidFill>
                  <a:schemeClr val="accent1"/>
                </a:solidFill>
              </a:rPr>
              <a:t>OPEX,CAPEX,Cost</a:t>
            </a:r>
            <a:r>
              <a:rPr lang="fr-FR" sz="1000" dirty="0" smtClean="0">
                <a:solidFill>
                  <a:schemeClr val="accent1"/>
                </a:solidFill>
              </a:rPr>
              <a:t> PV Water and </a:t>
            </a:r>
            <a:r>
              <a:rPr lang="fr-FR" sz="1000" dirty="0" err="1" smtClean="0">
                <a:solidFill>
                  <a:schemeClr val="accent1"/>
                </a:solidFill>
              </a:rPr>
              <a:t>Gypsum</a:t>
            </a:r>
            <a:r>
              <a:rPr lang="fr-FR" sz="1000" dirty="0" smtClean="0">
                <a:solidFill>
                  <a:schemeClr val="accent1"/>
                </a:solidFill>
              </a:rPr>
              <a:t> per global </a:t>
            </a:r>
            <a:r>
              <a:rPr lang="fr-FR" sz="1000" dirty="0" err="1" smtClean="0">
                <a:solidFill>
                  <a:schemeClr val="accent1"/>
                </a:solidFill>
              </a:rPr>
              <a:t>consumption</a:t>
            </a:r>
            <a:r>
              <a:rPr lang="fr-FR" sz="1000" dirty="0" smtClean="0">
                <a:solidFill>
                  <a:schemeClr val="accent1"/>
                </a:solidFill>
              </a:rPr>
              <a:t> of scenario and </a:t>
            </a:r>
            <a:r>
              <a:rPr lang="fr-FR" sz="1000" dirty="0" err="1" smtClean="0">
                <a:solidFill>
                  <a:schemeClr val="accent1"/>
                </a:solidFill>
              </a:rPr>
              <a:t>this</a:t>
            </a:r>
            <a:r>
              <a:rPr lang="fr-FR" sz="1000" dirty="0" smtClean="0">
                <a:solidFill>
                  <a:schemeClr val="accent1"/>
                </a:solidFill>
              </a:rPr>
              <a:t> for </a:t>
            </a:r>
            <a:r>
              <a:rPr lang="fr-FR" sz="1000" dirty="0" err="1" smtClean="0">
                <a:solidFill>
                  <a:schemeClr val="accent1"/>
                </a:solidFill>
              </a:rPr>
              <a:t>each</a:t>
            </a:r>
            <a:r>
              <a:rPr lang="fr-FR" sz="1000" dirty="0" smtClean="0">
                <a:solidFill>
                  <a:schemeClr val="accent1"/>
                </a:solidFill>
              </a:rPr>
              <a:t> Layer</a:t>
            </a:r>
            <a:endParaRPr lang="fr-FR" sz="1000" dirty="0">
              <a:solidFill>
                <a:schemeClr val="accent1"/>
              </a:solidFill>
            </a:endParaRPr>
          </a:p>
        </p:txBody>
      </p:sp>
      <p:cxnSp>
        <p:nvCxnSpPr>
          <p:cNvPr id="27" name="Connecteur droit 26"/>
          <p:cNvCxnSpPr/>
          <p:nvPr/>
        </p:nvCxnSpPr>
        <p:spPr>
          <a:xfrm>
            <a:off x="1114218" y="4080246"/>
            <a:ext cx="0" cy="2122717"/>
          </a:xfrm>
          <a:prstGeom prst="line">
            <a:avLst/>
          </a:prstGeom>
          <a:ln>
            <a:solidFill>
              <a:srgbClr val="1D85AA"/>
            </a:solidFill>
            <a:prstDash val="lgDashDotDot"/>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1445399" y="5620262"/>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6</a:t>
            </a:r>
            <a:endParaRPr lang="fr-FR" sz="1200" dirty="0">
              <a:solidFill>
                <a:srgbClr val="FF0000"/>
              </a:solidFill>
            </a:endParaRPr>
          </a:p>
        </p:txBody>
      </p:sp>
      <p:sp>
        <p:nvSpPr>
          <p:cNvPr id="29" name="Ellipse 28"/>
          <p:cNvSpPr/>
          <p:nvPr/>
        </p:nvSpPr>
        <p:spPr>
          <a:xfrm>
            <a:off x="1445399" y="4923723"/>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5</a:t>
            </a:r>
            <a:endParaRPr lang="fr-FR" sz="1200" dirty="0">
              <a:solidFill>
                <a:srgbClr val="FF0000"/>
              </a:solidFill>
            </a:endParaRPr>
          </a:p>
        </p:txBody>
      </p:sp>
      <p:sp>
        <p:nvSpPr>
          <p:cNvPr id="30" name="Ellipse 29"/>
          <p:cNvSpPr/>
          <p:nvPr/>
        </p:nvSpPr>
        <p:spPr>
          <a:xfrm>
            <a:off x="1445399" y="4260451"/>
            <a:ext cx="230588" cy="2464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4</a:t>
            </a:r>
            <a:endParaRPr lang="fr-FR" sz="1200" dirty="0">
              <a:solidFill>
                <a:srgbClr val="FF0000"/>
              </a:solidFill>
            </a:endParaRPr>
          </a:p>
        </p:txBody>
      </p:sp>
      <p:sp>
        <p:nvSpPr>
          <p:cNvPr id="31" name="Rectangle 30"/>
          <p:cNvSpPr/>
          <p:nvPr/>
        </p:nvSpPr>
        <p:spPr>
          <a:xfrm>
            <a:off x="1811848" y="4152308"/>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Sensibility</a:t>
            </a:r>
            <a:r>
              <a:rPr lang="fr-FR" sz="1000" dirty="0" smtClean="0">
                <a:solidFill>
                  <a:schemeClr val="accent1"/>
                </a:solidFill>
              </a:rPr>
              <a:t> display per </a:t>
            </a:r>
            <a:r>
              <a:rPr lang="fr-FR" sz="1000" dirty="0" err="1" smtClean="0">
                <a:solidFill>
                  <a:schemeClr val="accent1"/>
                </a:solidFill>
              </a:rPr>
              <a:t>Raw</a:t>
            </a:r>
            <a:r>
              <a:rPr lang="fr-FR" sz="1000" dirty="0" smtClean="0">
                <a:solidFill>
                  <a:schemeClr val="accent1"/>
                </a:solidFill>
              </a:rPr>
              <a:t> Water </a:t>
            </a:r>
            <a:endParaRPr lang="fr-FR" sz="1000" dirty="0">
              <a:solidFill>
                <a:schemeClr val="accent1"/>
              </a:solidFill>
            </a:endParaRPr>
          </a:p>
        </p:txBody>
      </p:sp>
      <p:sp>
        <p:nvSpPr>
          <p:cNvPr id="32" name="Rectangle 31"/>
          <p:cNvSpPr/>
          <p:nvPr/>
        </p:nvSpPr>
        <p:spPr>
          <a:xfrm>
            <a:off x="1811848" y="5464550"/>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Consumption</a:t>
            </a:r>
            <a:r>
              <a:rPr lang="fr-FR" sz="1000" dirty="0" smtClean="0">
                <a:solidFill>
                  <a:schemeClr val="accent1"/>
                </a:solidFill>
              </a:rPr>
              <a:t> of production</a:t>
            </a:r>
            <a:endParaRPr lang="fr-FR" sz="1000" dirty="0">
              <a:solidFill>
                <a:schemeClr val="accent1"/>
              </a:solidFill>
            </a:endParaRPr>
          </a:p>
        </p:txBody>
      </p:sp>
      <p:sp>
        <p:nvSpPr>
          <p:cNvPr id="33" name="Rectangle 32"/>
          <p:cNvSpPr/>
          <p:nvPr/>
        </p:nvSpPr>
        <p:spPr>
          <a:xfrm>
            <a:off x="1811848" y="4808429"/>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All </a:t>
            </a:r>
            <a:r>
              <a:rPr lang="fr-FR" sz="1000" dirty="0" err="1" smtClean="0">
                <a:solidFill>
                  <a:schemeClr val="accent1"/>
                </a:solidFill>
              </a:rPr>
              <a:t>product</a:t>
            </a:r>
            <a:r>
              <a:rPr lang="fr-FR" sz="1000" dirty="0" smtClean="0">
                <a:solidFill>
                  <a:schemeClr val="accent1"/>
                </a:solidFill>
              </a:rPr>
              <a:t> </a:t>
            </a:r>
            <a:r>
              <a:rPr lang="fr-FR" sz="1000" dirty="0" err="1" smtClean="0">
                <a:solidFill>
                  <a:schemeClr val="accent1"/>
                </a:solidFill>
              </a:rPr>
              <a:t>that</a:t>
            </a:r>
            <a:r>
              <a:rPr lang="fr-FR" sz="1000" dirty="0" smtClean="0">
                <a:solidFill>
                  <a:schemeClr val="accent1"/>
                </a:solidFill>
              </a:rPr>
              <a:t> </a:t>
            </a:r>
            <a:r>
              <a:rPr lang="fr-FR" sz="1000" dirty="0" err="1" smtClean="0">
                <a:solidFill>
                  <a:schemeClr val="accent1"/>
                </a:solidFill>
              </a:rPr>
              <a:t>were</a:t>
            </a:r>
            <a:r>
              <a:rPr lang="fr-FR" sz="1000" dirty="0" smtClean="0">
                <a:solidFill>
                  <a:schemeClr val="accent1"/>
                </a:solidFill>
              </a:rPr>
              <a:t> </a:t>
            </a:r>
            <a:r>
              <a:rPr lang="fr-FR" sz="1000" dirty="0" err="1" smtClean="0">
                <a:solidFill>
                  <a:schemeClr val="accent1"/>
                </a:solidFill>
              </a:rPr>
              <a:t>consumded</a:t>
            </a:r>
            <a:r>
              <a:rPr lang="fr-FR" sz="1000" dirty="0" smtClean="0">
                <a:solidFill>
                  <a:schemeClr val="accent1"/>
                </a:solidFill>
              </a:rPr>
              <a:t> </a:t>
            </a:r>
            <a:endParaRPr lang="fr-FR" sz="1000" dirty="0">
              <a:solidFill>
                <a:schemeClr val="accent1"/>
              </a:solidFill>
            </a:endParaRPr>
          </a:p>
        </p:txBody>
      </p:sp>
      <p:sp>
        <p:nvSpPr>
          <p:cNvPr id="34" name="ZoneTexte 33"/>
          <p:cNvSpPr txBox="1"/>
          <p:nvPr/>
        </p:nvSpPr>
        <p:spPr>
          <a:xfrm>
            <a:off x="8427036" y="2777358"/>
            <a:ext cx="2947084" cy="577081"/>
          </a:xfrm>
          <a:prstGeom prst="rect">
            <a:avLst/>
          </a:prstGeom>
          <a:noFill/>
          <a:ln w="3175">
            <a:solidFill>
              <a:srgbClr val="FFC000"/>
            </a:solidFill>
          </a:ln>
        </p:spPr>
        <p:txBody>
          <a:bodyPr wrap="square" rtlCol="0">
            <a:spAutoFit/>
          </a:bodyPr>
          <a:lstStyle/>
          <a:p>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1- 2 and 3 are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filters</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of 4-5-6</a:t>
            </a:r>
          </a:p>
          <a:p>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2- Scenario and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Year</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are global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filters</a:t>
            </a:r>
            <a:endPar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Freeform 6"/>
          <p:cNvSpPr>
            <a:spLocks noEditPoints="1"/>
          </p:cNvSpPr>
          <p:nvPr/>
        </p:nvSpPr>
        <p:spPr bwMode="auto">
          <a:xfrm>
            <a:off x="7998790" y="2709722"/>
            <a:ext cx="342521" cy="430999"/>
          </a:xfrm>
          <a:custGeom>
            <a:avLst/>
            <a:gdLst>
              <a:gd name="T0" fmla="*/ 1804 w 4630"/>
              <a:gd name="T1" fmla="*/ 5520 h 6226"/>
              <a:gd name="T2" fmla="*/ 2441 w 4630"/>
              <a:gd name="T3" fmla="*/ 5631 h 6226"/>
              <a:gd name="T4" fmla="*/ 1819 w 4630"/>
              <a:gd name="T5" fmla="*/ 5371 h 6226"/>
              <a:gd name="T6" fmla="*/ 2889 w 4630"/>
              <a:gd name="T7" fmla="*/ 5096 h 6226"/>
              <a:gd name="T8" fmla="*/ 1819 w 4630"/>
              <a:gd name="T9" fmla="*/ 5371 h 6226"/>
              <a:gd name="T10" fmla="*/ 1811 w 4630"/>
              <a:gd name="T11" fmla="*/ 4869 h 6226"/>
              <a:gd name="T12" fmla="*/ 2405 w 4630"/>
              <a:gd name="T13" fmla="*/ 5018 h 6226"/>
              <a:gd name="T14" fmla="*/ 2645 w 4630"/>
              <a:gd name="T15" fmla="*/ 3697 h 6226"/>
              <a:gd name="T16" fmla="*/ 2034 w 4630"/>
              <a:gd name="T17" fmla="*/ 4664 h 6226"/>
              <a:gd name="T18" fmla="*/ 2262 w 4630"/>
              <a:gd name="T19" fmla="*/ 3658 h 6226"/>
              <a:gd name="T20" fmla="*/ 2239 w 4630"/>
              <a:gd name="T21" fmla="*/ 3004 h 6226"/>
              <a:gd name="T22" fmla="*/ 2462 w 4630"/>
              <a:gd name="T23" fmla="*/ 3495 h 6226"/>
              <a:gd name="T24" fmla="*/ 2239 w 4630"/>
              <a:gd name="T25" fmla="*/ 3004 h 6226"/>
              <a:gd name="T26" fmla="*/ 2554 w 4630"/>
              <a:gd name="T27" fmla="*/ 1959 h 6226"/>
              <a:gd name="T28" fmla="*/ 2263 w 4630"/>
              <a:gd name="T29" fmla="*/ 2752 h 6226"/>
              <a:gd name="T30" fmla="*/ 2590 w 4630"/>
              <a:gd name="T31" fmla="*/ 3018 h 6226"/>
              <a:gd name="T32" fmla="*/ 2639 w 4630"/>
              <a:gd name="T33" fmla="*/ 1960 h 6226"/>
              <a:gd name="T34" fmla="*/ 2715 w 4630"/>
              <a:gd name="T35" fmla="*/ 3501 h 6226"/>
              <a:gd name="T36" fmla="*/ 1564 w 4630"/>
              <a:gd name="T37" fmla="*/ 1930 h 6226"/>
              <a:gd name="T38" fmla="*/ 2163 w 4630"/>
              <a:gd name="T39" fmla="*/ 2744 h 6226"/>
              <a:gd name="T40" fmla="*/ 2013 w 4630"/>
              <a:gd name="T41" fmla="*/ 3537 h 6226"/>
              <a:gd name="T42" fmla="*/ 1860 w 4630"/>
              <a:gd name="T43" fmla="*/ 4658 h 6226"/>
              <a:gd name="T44" fmla="*/ 653 w 4630"/>
              <a:gd name="T45" fmla="*/ 2303 h 6226"/>
              <a:gd name="T46" fmla="*/ 4050 w 4630"/>
              <a:gd name="T47" fmla="*/ 2265 h 6226"/>
              <a:gd name="T48" fmla="*/ 2842 w 4630"/>
              <a:gd name="T49" fmla="*/ 4663 h 6226"/>
              <a:gd name="T50" fmla="*/ 2958 w 4630"/>
              <a:gd name="T51" fmla="*/ 1766 h 6226"/>
              <a:gd name="T52" fmla="*/ 2392 w 4630"/>
              <a:gd name="T53" fmla="*/ 1763 h 6226"/>
              <a:gd name="T54" fmla="*/ 1861 w 4630"/>
              <a:gd name="T55" fmla="*/ 1764 h 6226"/>
              <a:gd name="T56" fmla="*/ 1841 w 4630"/>
              <a:gd name="T57" fmla="*/ 3301 h 6226"/>
              <a:gd name="T58" fmla="*/ 2013 w 4630"/>
              <a:gd name="T59" fmla="*/ 251 h 6226"/>
              <a:gd name="T60" fmla="*/ 1272 w 4630"/>
              <a:gd name="T61" fmla="*/ 3906 h 6226"/>
              <a:gd name="T62" fmla="*/ 1747 w 4630"/>
              <a:gd name="T63" fmla="*/ 5864 h 6226"/>
              <a:gd name="T64" fmla="*/ 3047 w 4630"/>
              <a:gd name="T65" fmla="*/ 5240 h 6226"/>
              <a:gd name="T66" fmla="*/ 3308 w 4630"/>
              <a:gd name="T67" fmla="*/ 4269 h 6226"/>
              <a:gd name="T68" fmla="*/ 2013 w 4630"/>
              <a:gd name="T69" fmla="*/ 251 h 6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0" h="6226">
                <a:moveTo>
                  <a:pt x="1812" y="5671"/>
                </a:moveTo>
                <a:lnTo>
                  <a:pt x="1804" y="5520"/>
                </a:lnTo>
                <a:cubicBezTo>
                  <a:pt x="1942" y="5439"/>
                  <a:pt x="2697" y="5402"/>
                  <a:pt x="2891" y="5418"/>
                </a:cubicBezTo>
                <a:cubicBezTo>
                  <a:pt x="2904" y="5650"/>
                  <a:pt x="2960" y="5590"/>
                  <a:pt x="2441" y="5631"/>
                </a:cubicBezTo>
                <a:cubicBezTo>
                  <a:pt x="2234" y="5647"/>
                  <a:pt x="2013" y="5682"/>
                  <a:pt x="1812" y="5671"/>
                </a:cubicBezTo>
                <a:close/>
                <a:moveTo>
                  <a:pt x="1819" y="5371"/>
                </a:moveTo>
                <a:lnTo>
                  <a:pt x="1809" y="5181"/>
                </a:lnTo>
                <a:lnTo>
                  <a:pt x="2889" y="5096"/>
                </a:lnTo>
                <a:lnTo>
                  <a:pt x="2886" y="5287"/>
                </a:lnTo>
                <a:lnTo>
                  <a:pt x="1819" y="5371"/>
                </a:lnTo>
                <a:close/>
                <a:moveTo>
                  <a:pt x="1814" y="5056"/>
                </a:moveTo>
                <a:lnTo>
                  <a:pt x="1811" y="4869"/>
                </a:lnTo>
                <a:cubicBezTo>
                  <a:pt x="2024" y="4863"/>
                  <a:pt x="2749" y="4829"/>
                  <a:pt x="2891" y="4890"/>
                </a:cubicBezTo>
                <a:cubicBezTo>
                  <a:pt x="2873" y="5030"/>
                  <a:pt x="2859" y="4985"/>
                  <a:pt x="2405" y="5018"/>
                </a:cubicBezTo>
                <a:cubicBezTo>
                  <a:pt x="2210" y="5032"/>
                  <a:pt x="2008" y="5057"/>
                  <a:pt x="1814" y="5056"/>
                </a:cubicBezTo>
                <a:close/>
                <a:moveTo>
                  <a:pt x="2645" y="3697"/>
                </a:moveTo>
                <a:cubicBezTo>
                  <a:pt x="2708" y="3831"/>
                  <a:pt x="2686" y="4478"/>
                  <a:pt x="2669" y="4656"/>
                </a:cubicBezTo>
                <a:lnTo>
                  <a:pt x="2034" y="4664"/>
                </a:lnTo>
                <a:cubicBezTo>
                  <a:pt x="2010" y="4484"/>
                  <a:pt x="2008" y="4008"/>
                  <a:pt x="2019" y="3825"/>
                </a:cubicBezTo>
                <a:cubicBezTo>
                  <a:pt x="2031" y="3631"/>
                  <a:pt x="2066" y="3658"/>
                  <a:pt x="2262" y="3658"/>
                </a:cubicBezTo>
                <a:cubicBezTo>
                  <a:pt x="2387" y="3657"/>
                  <a:pt x="2540" y="3639"/>
                  <a:pt x="2645" y="3697"/>
                </a:cubicBezTo>
                <a:close/>
                <a:moveTo>
                  <a:pt x="2239" y="3004"/>
                </a:moveTo>
                <a:lnTo>
                  <a:pt x="2453" y="3003"/>
                </a:lnTo>
                <a:lnTo>
                  <a:pt x="2462" y="3495"/>
                </a:lnTo>
                <a:lnTo>
                  <a:pt x="2242" y="3508"/>
                </a:lnTo>
                <a:lnTo>
                  <a:pt x="2239" y="3004"/>
                </a:lnTo>
                <a:close/>
                <a:moveTo>
                  <a:pt x="2141" y="1941"/>
                </a:moveTo>
                <a:lnTo>
                  <a:pt x="2554" y="1959"/>
                </a:lnTo>
                <a:lnTo>
                  <a:pt x="2457" y="2746"/>
                </a:lnTo>
                <a:lnTo>
                  <a:pt x="2263" y="2752"/>
                </a:lnTo>
                <a:cubicBezTo>
                  <a:pt x="2206" y="2629"/>
                  <a:pt x="2130" y="2091"/>
                  <a:pt x="2141" y="1941"/>
                </a:cubicBezTo>
                <a:close/>
                <a:moveTo>
                  <a:pt x="2590" y="3018"/>
                </a:moveTo>
                <a:cubicBezTo>
                  <a:pt x="2856" y="2893"/>
                  <a:pt x="2780" y="2811"/>
                  <a:pt x="2548" y="2735"/>
                </a:cubicBezTo>
                <a:lnTo>
                  <a:pt x="2639" y="1960"/>
                </a:lnTo>
                <a:cubicBezTo>
                  <a:pt x="2745" y="1918"/>
                  <a:pt x="2983" y="1961"/>
                  <a:pt x="3138" y="1932"/>
                </a:cubicBezTo>
                <a:lnTo>
                  <a:pt x="2715" y="3501"/>
                </a:lnTo>
                <a:cubicBezTo>
                  <a:pt x="2536" y="3703"/>
                  <a:pt x="2583" y="3104"/>
                  <a:pt x="2590" y="3018"/>
                </a:cubicBezTo>
                <a:close/>
                <a:moveTo>
                  <a:pt x="1564" y="1930"/>
                </a:moveTo>
                <a:cubicBezTo>
                  <a:pt x="1787" y="1977"/>
                  <a:pt x="1826" y="1969"/>
                  <a:pt x="2047" y="1931"/>
                </a:cubicBezTo>
                <a:lnTo>
                  <a:pt x="2163" y="2744"/>
                </a:lnTo>
                <a:cubicBezTo>
                  <a:pt x="1892" y="2775"/>
                  <a:pt x="1865" y="2903"/>
                  <a:pt x="2110" y="3019"/>
                </a:cubicBezTo>
                <a:cubicBezTo>
                  <a:pt x="2144" y="3527"/>
                  <a:pt x="2142" y="3478"/>
                  <a:pt x="2013" y="3537"/>
                </a:cubicBezTo>
                <a:cubicBezTo>
                  <a:pt x="1939" y="3457"/>
                  <a:pt x="1589" y="2127"/>
                  <a:pt x="1564" y="1930"/>
                </a:cubicBezTo>
                <a:close/>
                <a:moveTo>
                  <a:pt x="1860" y="4658"/>
                </a:moveTo>
                <a:cubicBezTo>
                  <a:pt x="1371" y="4703"/>
                  <a:pt x="1848" y="4274"/>
                  <a:pt x="1266" y="3487"/>
                </a:cubicBezTo>
                <a:cubicBezTo>
                  <a:pt x="981" y="3101"/>
                  <a:pt x="725" y="2805"/>
                  <a:pt x="653" y="2303"/>
                </a:cubicBezTo>
                <a:cubicBezTo>
                  <a:pt x="510" y="1305"/>
                  <a:pt x="1354" y="427"/>
                  <a:pt x="2337" y="421"/>
                </a:cubicBezTo>
                <a:cubicBezTo>
                  <a:pt x="3298" y="416"/>
                  <a:pt x="4181" y="1278"/>
                  <a:pt x="4050" y="2265"/>
                </a:cubicBezTo>
                <a:cubicBezTo>
                  <a:pt x="3939" y="3103"/>
                  <a:pt x="3329" y="3380"/>
                  <a:pt x="3140" y="4070"/>
                </a:cubicBezTo>
                <a:cubicBezTo>
                  <a:pt x="3046" y="4411"/>
                  <a:pt x="3203" y="4668"/>
                  <a:pt x="2842" y="4663"/>
                </a:cubicBezTo>
                <a:cubicBezTo>
                  <a:pt x="2621" y="3194"/>
                  <a:pt x="3328" y="2096"/>
                  <a:pt x="3239" y="1729"/>
                </a:cubicBezTo>
                <a:cubicBezTo>
                  <a:pt x="3076" y="1691"/>
                  <a:pt x="3123" y="1746"/>
                  <a:pt x="2958" y="1766"/>
                </a:cubicBezTo>
                <a:cubicBezTo>
                  <a:pt x="2803" y="1785"/>
                  <a:pt x="2808" y="1740"/>
                  <a:pt x="2675" y="1720"/>
                </a:cubicBezTo>
                <a:cubicBezTo>
                  <a:pt x="2498" y="1694"/>
                  <a:pt x="2562" y="1741"/>
                  <a:pt x="2392" y="1763"/>
                </a:cubicBezTo>
                <a:cubicBezTo>
                  <a:pt x="2237" y="1783"/>
                  <a:pt x="2221" y="1725"/>
                  <a:pt x="2105" y="1710"/>
                </a:cubicBezTo>
                <a:cubicBezTo>
                  <a:pt x="2009" y="1697"/>
                  <a:pt x="1969" y="1746"/>
                  <a:pt x="1861" y="1764"/>
                </a:cubicBezTo>
                <a:cubicBezTo>
                  <a:pt x="1513" y="1822"/>
                  <a:pt x="1343" y="1458"/>
                  <a:pt x="1535" y="2160"/>
                </a:cubicBezTo>
                <a:cubicBezTo>
                  <a:pt x="1638" y="2538"/>
                  <a:pt x="1740" y="2919"/>
                  <a:pt x="1841" y="3301"/>
                </a:cubicBezTo>
                <a:cubicBezTo>
                  <a:pt x="1926" y="3623"/>
                  <a:pt x="1904" y="4299"/>
                  <a:pt x="1860" y="4658"/>
                </a:cubicBezTo>
                <a:close/>
                <a:moveTo>
                  <a:pt x="2013" y="251"/>
                </a:moveTo>
                <a:cubicBezTo>
                  <a:pt x="616" y="502"/>
                  <a:pt x="0" y="1979"/>
                  <a:pt x="791" y="3186"/>
                </a:cubicBezTo>
                <a:cubicBezTo>
                  <a:pt x="953" y="3435"/>
                  <a:pt x="1142" y="3634"/>
                  <a:pt x="1272" y="3906"/>
                </a:cubicBezTo>
                <a:cubicBezTo>
                  <a:pt x="1463" y="4306"/>
                  <a:pt x="1315" y="4586"/>
                  <a:pt x="1577" y="4833"/>
                </a:cubicBezTo>
                <a:cubicBezTo>
                  <a:pt x="1793" y="5037"/>
                  <a:pt x="1499" y="5668"/>
                  <a:pt x="1747" y="5864"/>
                </a:cubicBezTo>
                <a:cubicBezTo>
                  <a:pt x="2007" y="6069"/>
                  <a:pt x="2337" y="6226"/>
                  <a:pt x="2649" y="6047"/>
                </a:cubicBezTo>
                <a:cubicBezTo>
                  <a:pt x="3132" y="5769"/>
                  <a:pt x="3057" y="5798"/>
                  <a:pt x="3047" y="5240"/>
                </a:cubicBezTo>
                <a:cubicBezTo>
                  <a:pt x="3042" y="4956"/>
                  <a:pt x="2986" y="4969"/>
                  <a:pt x="3180" y="4779"/>
                </a:cubicBezTo>
                <a:cubicBezTo>
                  <a:pt x="3320" y="4641"/>
                  <a:pt x="3276" y="4461"/>
                  <a:pt x="3308" y="4269"/>
                </a:cubicBezTo>
                <a:cubicBezTo>
                  <a:pt x="3408" y="3663"/>
                  <a:pt x="3941" y="3301"/>
                  <a:pt x="4154" y="2685"/>
                </a:cubicBezTo>
                <a:cubicBezTo>
                  <a:pt x="4630" y="1313"/>
                  <a:pt x="3410" y="0"/>
                  <a:pt x="2013" y="251"/>
                </a:cubicBezTo>
                <a:close/>
              </a:path>
            </a:pathLst>
          </a:custGeom>
          <a:solidFill>
            <a:srgbClr val="FF6913"/>
          </a:solidFill>
          <a:ln>
            <a:noFill/>
          </a:ln>
          <a:ex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6913"/>
              </a:solidFill>
              <a:effectLst/>
              <a:uLnTx/>
              <a:uFillTx/>
              <a:latin typeface="Arial" panose="020B0604020202020204" pitchFamily="34" charset="0"/>
              <a:cs typeface="Arial" panose="020B0604020202020204" pitchFamily="34" charset="0"/>
            </a:endParaRPr>
          </a:p>
        </p:txBody>
      </p:sp>
      <p:sp>
        <p:nvSpPr>
          <p:cNvPr id="36" name="Ellipse 35"/>
          <p:cNvSpPr/>
          <p:nvPr/>
        </p:nvSpPr>
        <p:spPr>
          <a:xfrm>
            <a:off x="1592276" y="3433666"/>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1</a:t>
            </a:r>
            <a:endParaRPr lang="fr-FR" sz="1200" dirty="0">
              <a:solidFill>
                <a:srgbClr val="FF0000"/>
              </a:solidFill>
            </a:endParaRPr>
          </a:p>
        </p:txBody>
      </p:sp>
    </p:spTree>
    <p:extLst>
      <p:ext uri="{BB962C8B-B14F-4D97-AF65-F5344CB8AC3E}">
        <p14:creationId xmlns:p14="http://schemas.microsoft.com/office/powerpoint/2010/main" val="40118768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754" y="123291"/>
            <a:ext cx="6088972" cy="3425047"/>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257" y="3629017"/>
            <a:ext cx="5575443" cy="3136186"/>
          </a:xfrm>
          <a:prstGeom prst="rect">
            <a:avLst/>
          </a:prstGeom>
        </p:spPr>
      </p:pic>
      <p:cxnSp>
        <p:nvCxnSpPr>
          <p:cNvPr id="8" name="Connecteur droit 7"/>
          <p:cNvCxnSpPr/>
          <p:nvPr/>
        </p:nvCxnSpPr>
        <p:spPr>
          <a:xfrm flipH="1">
            <a:off x="7063188" y="634392"/>
            <a:ext cx="1408" cy="2051658"/>
          </a:xfrm>
          <a:prstGeom prst="line">
            <a:avLst/>
          </a:prstGeom>
          <a:ln>
            <a:solidFill>
              <a:srgbClr val="1D85AA"/>
            </a:solidFill>
            <a:prstDash val="lgDashDotDot"/>
          </a:ln>
        </p:spPr>
        <p:style>
          <a:lnRef idx="1">
            <a:schemeClr val="accent1"/>
          </a:lnRef>
          <a:fillRef idx="0">
            <a:schemeClr val="accent1"/>
          </a:fillRef>
          <a:effectRef idx="0">
            <a:schemeClr val="accent1"/>
          </a:effectRef>
          <a:fontRef idx="minor">
            <a:schemeClr val="tx1"/>
          </a:fontRef>
        </p:style>
      </p:cxnSp>
      <p:sp>
        <p:nvSpPr>
          <p:cNvPr id="9" name="Ellipse 8"/>
          <p:cNvSpPr/>
          <p:nvPr/>
        </p:nvSpPr>
        <p:spPr>
          <a:xfrm>
            <a:off x="7395777" y="2174408"/>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3</a:t>
            </a:r>
            <a:endParaRPr lang="fr-FR" sz="1200" dirty="0">
              <a:solidFill>
                <a:srgbClr val="FF0000"/>
              </a:solidFill>
            </a:endParaRPr>
          </a:p>
        </p:txBody>
      </p:sp>
      <p:sp>
        <p:nvSpPr>
          <p:cNvPr id="10" name="Ellipse 9"/>
          <p:cNvSpPr/>
          <p:nvPr/>
        </p:nvSpPr>
        <p:spPr>
          <a:xfrm>
            <a:off x="7395777" y="1477869"/>
            <a:ext cx="230588" cy="2305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2</a:t>
            </a:r>
            <a:endParaRPr lang="fr-FR" sz="1200" dirty="0">
              <a:solidFill>
                <a:srgbClr val="FF0000"/>
              </a:solidFill>
            </a:endParaRPr>
          </a:p>
        </p:txBody>
      </p:sp>
      <p:sp>
        <p:nvSpPr>
          <p:cNvPr id="11" name="Ellipse 10"/>
          <p:cNvSpPr/>
          <p:nvPr/>
        </p:nvSpPr>
        <p:spPr>
          <a:xfrm>
            <a:off x="7395777" y="814597"/>
            <a:ext cx="230588" cy="2464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rPr>
              <a:t>1</a:t>
            </a:r>
            <a:endParaRPr lang="fr-FR" sz="1200" dirty="0">
              <a:solidFill>
                <a:srgbClr val="FF0000"/>
              </a:solidFill>
            </a:endParaRPr>
          </a:p>
        </p:txBody>
      </p:sp>
      <p:sp>
        <p:nvSpPr>
          <p:cNvPr id="12" name="Rectangle 11"/>
          <p:cNvSpPr/>
          <p:nvPr/>
        </p:nvSpPr>
        <p:spPr>
          <a:xfrm>
            <a:off x="7762226" y="634392"/>
            <a:ext cx="3371353" cy="533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accent1"/>
                </a:solidFill>
              </a:rPr>
              <a:t>Show information about </a:t>
            </a:r>
            <a:r>
              <a:rPr lang="fr-FR" sz="1000" dirty="0" err="1">
                <a:solidFill>
                  <a:schemeClr val="accent1"/>
                </a:solidFill>
              </a:rPr>
              <a:t>localisaation</a:t>
            </a:r>
            <a:r>
              <a:rPr lang="fr-FR" sz="1000" dirty="0">
                <a:solidFill>
                  <a:schemeClr val="accent1"/>
                </a:solidFill>
              </a:rPr>
              <a:t> , </a:t>
            </a:r>
            <a:r>
              <a:rPr lang="fr-FR" sz="1000" dirty="0" err="1">
                <a:solidFill>
                  <a:schemeClr val="accent1"/>
                </a:solidFill>
              </a:rPr>
              <a:t>Entity</a:t>
            </a:r>
            <a:r>
              <a:rPr lang="fr-FR" sz="1000" dirty="0">
                <a:solidFill>
                  <a:schemeClr val="accent1"/>
                </a:solidFill>
              </a:rPr>
              <a:t> , CAPEX , OPEX and </a:t>
            </a:r>
            <a:r>
              <a:rPr lang="fr-FR" sz="1000" dirty="0" err="1">
                <a:solidFill>
                  <a:schemeClr val="accent1"/>
                </a:solidFill>
              </a:rPr>
              <a:t>Cost</a:t>
            </a:r>
            <a:r>
              <a:rPr lang="fr-FR" sz="1000" dirty="0">
                <a:solidFill>
                  <a:schemeClr val="accent1"/>
                </a:solidFill>
              </a:rPr>
              <a:t> PV and </a:t>
            </a:r>
            <a:r>
              <a:rPr lang="fr-FR" sz="1000" dirty="0" err="1">
                <a:solidFill>
                  <a:schemeClr val="accent1"/>
                </a:solidFill>
              </a:rPr>
              <a:t>also</a:t>
            </a:r>
            <a:r>
              <a:rPr lang="fr-FR" sz="1000" dirty="0">
                <a:solidFill>
                  <a:schemeClr val="accent1"/>
                </a:solidFill>
              </a:rPr>
              <a:t> Global </a:t>
            </a:r>
            <a:r>
              <a:rPr lang="fr-FR" sz="1000" dirty="0" err="1">
                <a:solidFill>
                  <a:schemeClr val="accent1"/>
                </a:solidFill>
              </a:rPr>
              <a:t>cost</a:t>
            </a:r>
            <a:r>
              <a:rPr lang="fr-FR" sz="1000" dirty="0">
                <a:solidFill>
                  <a:schemeClr val="accent1"/>
                </a:solidFill>
              </a:rPr>
              <a:t> PV</a:t>
            </a:r>
          </a:p>
        </p:txBody>
      </p:sp>
      <p:sp>
        <p:nvSpPr>
          <p:cNvPr id="13" name="Rectangle 12"/>
          <p:cNvSpPr/>
          <p:nvPr/>
        </p:nvSpPr>
        <p:spPr>
          <a:xfrm>
            <a:off x="7762226" y="2017231"/>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accent1"/>
                </a:solidFill>
              </a:rPr>
              <a:t>Water </a:t>
            </a:r>
            <a:r>
              <a:rPr lang="fr-FR" sz="1000" dirty="0" err="1" smtClean="0">
                <a:solidFill>
                  <a:schemeClr val="accent1"/>
                </a:solidFill>
              </a:rPr>
              <a:t>consumption</a:t>
            </a:r>
            <a:endParaRPr lang="fr-FR" sz="1000" dirty="0">
              <a:solidFill>
                <a:schemeClr val="accent1"/>
              </a:solidFill>
            </a:endParaRPr>
          </a:p>
        </p:txBody>
      </p:sp>
      <p:sp>
        <p:nvSpPr>
          <p:cNvPr id="14" name="Rectangle 13"/>
          <p:cNvSpPr/>
          <p:nvPr/>
        </p:nvSpPr>
        <p:spPr>
          <a:xfrm>
            <a:off x="7762226" y="1362575"/>
            <a:ext cx="3371353" cy="46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accent1"/>
                </a:solidFill>
              </a:rPr>
              <a:t>Raw</a:t>
            </a:r>
            <a:r>
              <a:rPr lang="fr-FR" sz="1000" dirty="0" smtClean="0">
                <a:solidFill>
                  <a:schemeClr val="accent1"/>
                </a:solidFill>
              </a:rPr>
              <a:t> water and </a:t>
            </a:r>
            <a:r>
              <a:rPr lang="fr-FR" sz="1000" dirty="0" err="1" smtClean="0">
                <a:solidFill>
                  <a:schemeClr val="accent1"/>
                </a:solidFill>
              </a:rPr>
              <a:t>Electricity</a:t>
            </a:r>
            <a:r>
              <a:rPr lang="fr-FR" sz="1000" dirty="0" smtClean="0">
                <a:solidFill>
                  <a:schemeClr val="accent1"/>
                </a:solidFill>
              </a:rPr>
              <a:t> </a:t>
            </a:r>
            <a:r>
              <a:rPr lang="fr-FR" sz="1000" dirty="0" err="1" smtClean="0">
                <a:solidFill>
                  <a:schemeClr val="accent1"/>
                </a:solidFill>
              </a:rPr>
              <a:t>consumption</a:t>
            </a:r>
            <a:r>
              <a:rPr lang="fr-FR" sz="1000" dirty="0" smtClean="0">
                <a:solidFill>
                  <a:schemeClr val="accent1"/>
                </a:solidFill>
              </a:rPr>
              <a:t> per scenario</a:t>
            </a:r>
            <a:endParaRPr lang="fr-FR" sz="1000" dirty="0">
              <a:solidFill>
                <a:schemeClr val="accent1"/>
              </a:solidFill>
            </a:endParaRPr>
          </a:p>
        </p:txBody>
      </p:sp>
      <p:sp>
        <p:nvSpPr>
          <p:cNvPr id="16" name="Rectangle : coins arrondis 11">
            <a:extLst>
              <a:ext uri="{FF2B5EF4-FFF2-40B4-BE49-F238E27FC236}">
                <a16:creationId xmlns:a16="http://schemas.microsoft.com/office/drawing/2014/main" id="{CB1D1121-7189-4866-A60D-1010E0DBAAE0}"/>
              </a:ext>
            </a:extLst>
          </p:cNvPr>
          <p:cNvSpPr/>
          <p:nvPr/>
        </p:nvSpPr>
        <p:spPr>
          <a:xfrm>
            <a:off x="9041022" y="5391149"/>
            <a:ext cx="607803" cy="126682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eur droit avec flèche 16">
            <a:extLst>
              <a:ext uri="{FF2B5EF4-FFF2-40B4-BE49-F238E27FC236}">
                <a16:creationId xmlns:a16="http://schemas.microsoft.com/office/drawing/2014/main" id="{D409B8CE-E809-431A-B5FA-0C4BF14AF53B}"/>
              </a:ext>
            </a:extLst>
          </p:cNvPr>
          <p:cNvCxnSpPr>
            <a:cxnSpLocks/>
            <a:stCxn id="16" idx="1"/>
            <a:endCxn id="18" idx="3"/>
          </p:cNvCxnSpPr>
          <p:nvPr/>
        </p:nvCxnSpPr>
        <p:spPr>
          <a:xfrm flipH="1" flipV="1">
            <a:off x="6068508" y="4479875"/>
            <a:ext cx="2972514" cy="1544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7B3530DB-6B42-4730-B937-4CDDD69DA7EF}"/>
              </a:ext>
            </a:extLst>
          </p:cNvPr>
          <p:cNvSpPr txBox="1"/>
          <p:nvPr/>
        </p:nvSpPr>
        <p:spPr>
          <a:xfrm>
            <a:off x="3851415" y="4164404"/>
            <a:ext cx="2217093" cy="630942"/>
          </a:xfrm>
          <a:prstGeom prst="rect">
            <a:avLst/>
          </a:prstGeom>
          <a:noFill/>
          <a:ln>
            <a:solidFill>
              <a:srgbClr val="FFC000"/>
            </a:solidFill>
          </a:ln>
        </p:spPr>
        <p:txBody>
          <a:bodyPr wrap="square" rtlCol="0">
            <a:spAutoFit/>
          </a:bodyPr>
          <a:lstStyle/>
          <a:p>
            <a:pPr algn="ct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You</a:t>
            </a:r>
            <a:r>
              <a:rPr lang="fr-FR" sz="1400" dirty="0" smtClean="0">
                <a:solidFill>
                  <a:schemeClr val="bg1">
                    <a:lumMod val="65000"/>
                  </a:schemeClr>
                </a:solidFill>
              </a:rPr>
              <a:t>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can</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have more locations , Layer and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Entity</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r>
              <a:rPr lang="fr-FR" sz="1050" b="1"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with</a:t>
            </a:r>
            <a:r>
              <a:rPr lang="fr-FR" sz="1050" b="1"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2" name="Image 21"/>
          <p:cNvPicPr>
            <a:picLocks noChangeAspect="1"/>
          </p:cNvPicPr>
          <p:nvPr/>
        </p:nvPicPr>
        <p:blipFill rotWithShape="1">
          <a:blip r:embed="rId3">
            <a:extLst>
              <a:ext uri="{28A0092B-C50C-407E-A947-70E740481C1C}">
                <a14:useLocalDpi xmlns:a14="http://schemas.microsoft.com/office/drawing/2010/main" val="0"/>
              </a:ext>
            </a:extLst>
          </a:blip>
          <a:srcRect l="53045" t="88528" r="45210" b="8942"/>
          <a:stretch/>
        </p:blipFill>
        <p:spPr>
          <a:xfrm>
            <a:off x="5460705" y="4566067"/>
            <a:ext cx="281054" cy="229280"/>
          </a:xfrm>
          <a:prstGeom prst="rect">
            <a:avLst/>
          </a:prstGeom>
        </p:spPr>
      </p:pic>
    </p:spTree>
    <p:extLst>
      <p:ext uri="{BB962C8B-B14F-4D97-AF65-F5344CB8AC3E}">
        <p14:creationId xmlns:p14="http://schemas.microsoft.com/office/powerpoint/2010/main" val="25106666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0344" y="927669"/>
            <a:ext cx="7472906" cy="4203510"/>
          </a:xfrm>
          <a:prstGeom prst="rect">
            <a:avLst/>
          </a:prstGeom>
        </p:spPr>
      </p:pic>
      <p:sp>
        <p:nvSpPr>
          <p:cNvPr id="4" name="Rectangle 3"/>
          <p:cNvSpPr/>
          <p:nvPr/>
        </p:nvSpPr>
        <p:spPr>
          <a:xfrm flipH="1">
            <a:off x="671480" y="2519801"/>
            <a:ext cx="45719" cy="16262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pSp>
        <p:nvGrpSpPr>
          <p:cNvPr id="5" name="Groupe 4"/>
          <p:cNvGrpSpPr/>
          <p:nvPr/>
        </p:nvGrpSpPr>
        <p:grpSpPr>
          <a:xfrm>
            <a:off x="827024" y="2951089"/>
            <a:ext cx="2849856" cy="763661"/>
            <a:chOff x="12058875" y="4703206"/>
            <a:chExt cx="2605785" cy="1352966"/>
          </a:xfrm>
        </p:grpSpPr>
        <p:sp>
          <p:nvSpPr>
            <p:cNvPr id="6" name="Rectangle 5"/>
            <p:cNvSpPr/>
            <p:nvPr/>
          </p:nvSpPr>
          <p:spPr>
            <a:xfrm>
              <a:off x="12058875" y="4703206"/>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2091325" y="4777716"/>
              <a:ext cx="2573335" cy="226223"/>
            </a:xfrm>
            <a:prstGeom prst="rect">
              <a:avLst/>
            </a:prstGeom>
          </p:spPr>
          <p:txBody>
            <a:bodyPr wrap="square">
              <a:spAutoFit/>
            </a:bodyPr>
            <a:lstStyle/>
            <a:p>
              <a:pPr lvl="0" eaLnBrk="0" fontAlgn="base" hangingPunct="0">
                <a:spcBef>
                  <a:spcPct val="0"/>
                </a:spcBef>
                <a:spcAft>
                  <a:spcPct val="0"/>
                </a:spcAft>
              </a:pPr>
              <a:endParaRPr lang="fr-FR" altLang="fr-FR" sz="1100" dirty="0">
                <a:solidFill>
                  <a:schemeClr val="accent3">
                    <a:lumMod val="75000"/>
                  </a:schemeClr>
                </a:solidFill>
                <a:latin typeface="inherit"/>
              </a:endParaRPr>
            </a:p>
          </p:txBody>
        </p:sp>
      </p:grpSp>
      <p:sp>
        <p:nvSpPr>
          <p:cNvPr id="8" name="Rectangle 7"/>
          <p:cNvSpPr/>
          <p:nvPr/>
        </p:nvSpPr>
        <p:spPr>
          <a:xfrm>
            <a:off x="856953" y="3029424"/>
            <a:ext cx="2819927" cy="430887"/>
          </a:xfrm>
          <a:prstGeom prst="rect">
            <a:avLst/>
          </a:prstGeom>
        </p:spPr>
        <p:txBody>
          <a:bodyPr wrap="square">
            <a:spAutoFit/>
          </a:bodyPr>
          <a:lstStyle/>
          <a:p>
            <a:r>
              <a:rPr lang="fr-FR" sz="1100" dirty="0" smtClean="0">
                <a:solidFill>
                  <a:schemeClr val="accent3">
                    <a:lumMod val="75000"/>
                  </a:schemeClr>
                </a:solidFill>
                <a:latin typeface="inherit"/>
              </a:rPr>
              <a:t>You </a:t>
            </a:r>
            <a:r>
              <a:rPr lang="fr-FR" sz="1100" dirty="0" err="1" smtClean="0">
                <a:solidFill>
                  <a:schemeClr val="accent3">
                    <a:lumMod val="75000"/>
                  </a:schemeClr>
                </a:solidFill>
                <a:latin typeface="inherit"/>
              </a:rPr>
              <a:t>can</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choose</a:t>
            </a:r>
            <a:r>
              <a:rPr lang="fr-FR" sz="1100" dirty="0" smtClean="0">
                <a:solidFill>
                  <a:schemeClr val="accent3">
                    <a:lumMod val="75000"/>
                  </a:schemeClr>
                </a:solidFill>
                <a:latin typeface="inherit"/>
              </a:rPr>
              <a:t> the scenario </a:t>
            </a:r>
            <a:r>
              <a:rPr lang="fr-FR" sz="1100" dirty="0" err="1" smtClean="0">
                <a:solidFill>
                  <a:schemeClr val="accent3">
                    <a:lumMod val="75000"/>
                  </a:schemeClr>
                </a:solidFill>
                <a:latin typeface="inherit"/>
              </a:rPr>
              <a:t>directly</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from</a:t>
            </a:r>
            <a:r>
              <a:rPr lang="fr-FR" sz="1100" dirty="0" smtClean="0">
                <a:solidFill>
                  <a:schemeClr val="accent3">
                    <a:lumMod val="75000"/>
                  </a:schemeClr>
                </a:solidFill>
                <a:latin typeface="inherit"/>
              </a:rPr>
              <a:t> the table </a:t>
            </a:r>
            <a:endParaRPr lang="fr-FR" sz="1100" dirty="0">
              <a:solidFill>
                <a:schemeClr val="accent3">
                  <a:lumMod val="75000"/>
                </a:schemeClr>
              </a:solidFill>
              <a:latin typeface="inherit"/>
            </a:endParaRPr>
          </a:p>
        </p:txBody>
      </p:sp>
    </p:spTree>
    <p:extLst>
      <p:ext uri="{BB962C8B-B14F-4D97-AF65-F5344CB8AC3E}">
        <p14:creationId xmlns:p14="http://schemas.microsoft.com/office/powerpoint/2010/main" val="12596512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29" y="230833"/>
            <a:ext cx="5759831" cy="3241593"/>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120" y="3066470"/>
            <a:ext cx="6108319" cy="3435929"/>
          </a:xfrm>
          <a:prstGeom prst="rect">
            <a:avLst/>
          </a:prstGeom>
        </p:spPr>
      </p:pic>
      <p:grpSp>
        <p:nvGrpSpPr>
          <p:cNvPr id="6" name="Groupe 5"/>
          <p:cNvGrpSpPr/>
          <p:nvPr/>
        </p:nvGrpSpPr>
        <p:grpSpPr>
          <a:xfrm>
            <a:off x="1016889" y="4319001"/>
            <a:ext cx="2849856" cy="668411"/>
            <a:chOff x="12058875" y="4703206"/>
            <a:chExt cx="2605785" cy="1352966"/>
          </a:xfrm>
        </p:grpSpPr>
        <p:sp>
          <p:nvSpPr>
            <p:cNvPr id="7" name="Rectangle 6"/>
            <p:cNvSpPr/>
            <p:nvPr/>
          </p:nvSpPr>
          <p:spPr>
            <a:xfrm>
              <a:off x="12058875" y="4703206"/>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2091325" y="4777716"/>
              <a:ext cx="2573335" cy="226223"/>
            </a:xfrm>
            <a:prstGeom prst="rect">
              <a:avLst/>
            </a:prstGeom>
          </p:spPr>
          <p:txBody>
            <a:bodyPr wrap="square">
              <a:spAutoFit/>
            </a:bodyPr>
            <a:lstStyle/>
            <a:p>
              <a:pPr lvl="0" eaLnBrk="0" fontAlgn="base" hangingPunct="0">
                <a:spcBef>
                  <a:spcPct val="0"/>
                </a:spcBef>
                <a:spcAft>
                  <a:spcPct val="0"/>
                </a:spcAft>
              </a:pPr>
              <a:endParaRPr lang="fr-FR" altLang="fr-FR" sz="1100" dirty="0">
                <a:solidFill>
                  <a:schemeClr val="accent3">
                    <a:lumMod val="75000"/>
                  </a:schemeClr>
                </a:solidFill>
                <a:latin typeface="inherit"/>
              </a:endParaRPr>
            </a:p>
          </p:txBody>
        </p:sp>
      </p:grpSp>
      <p:sp>
        <p:nvSpPr>
          <p:cNvPr id="9" name="Rectangle 8"/>
          <p:cNvSpPr/>
          <p:nvPr/>
        </p:nvSpPr>
        <p:spPr>
          <a:xfrm>
            <a:off x="1052378" y="4411692"/>
            <a:ext cx="2819927" cy="430887"/>
          </a:xfrm>
          <a:prstGeom prst="rect">
            <a:avLst/>
          </a:prstGeom>
        </p:spPr>
        <p:txBody>
          <a:bodyPr wrap="square">
            <a:spAutoFit/>
          </a:bodyPr>
          <a:lstStyle/>
          <a:p>
            <a:r>
              <a:rPr lang="fr-FR" sz="1100" dirty="0" smtClean="0">
                <a:solidFill>
                  <a:schemeClr val="accent3">
                    <a:lumMod val="75000"/>
                  </a:schemeClr>
                </a:solidFill>
                <a:latin typeface="inherit"/>
              </a:rPr>
              <a:t>You </a:t>
            </a:r>
            <a:r>
              <a:rPr lang="fr-FR" sz="1100" dirty="0" err="1" smtClean="0">
                <a:solidFill>
                  <a:schemeClr val="accent3">
                    <a:lumMod val="75000"/>
                  </a:schemeClr>
                </a:solidFill>
                <a:latin typeface="inherit"/>
              </a:rPr>
              <a:t>can</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choose</a:t>
            </a:r>
            <a:r>
              <a:rPr lang="fr-FR" sz="1100" dirty="0" smtClean="0">
                <a:solidFill>
                  <a:schemeClr val="accent3">
                    <a:lumMod val="75000"/>
                  </a:schemeClr>
                </a:solidFill>
                <a:latin typeface="inherit"/>
              </a:rPr>
              <a:t> the </a:t>
            </a:r>
            <a:r>
              <a:rPr lang="fr-FR" sz="1100" dirty="0" err="1" smtClean="0">
                <a:solidFill>
                  <a:schemeClr val="accent3">
                    <a:lumMod val="75000"/>
                  </a:schemeClr>
                </a:solidFill>
                <a:latin typeface="inherit"/>
              </a:rPr>
              <a:t>desired</a:t>
            </a:r>
            <a:r>
              <a:rPr lang="fr-FR" sz="1100" dirty="0" smtClean="0">
                <a:solidFill>
                  <a:schemeClr val="accent3">
                    <a:lumMod val="75000"/>
                  </a:schemeClr>
                </a:solidFill>
                <a:latin typeface="inherit"/>
              </a:rPr>
              <a:t> </a:t>
            </a:r>
            <a:r>
              <a:rPr lang="fr-FR" sz="1100" dirty="0" err="1" smtClean="0">
                <a:solidFill>
                  <a:schemeClr val="accent3">
                    <a:lumMod val="75000"/>
                  </a:schemeClr>
                </a:solidFill>
                <a:latin typeface="inherit"/>
              </a:rPr>
              <a:t>nomber</a:t>
            </a:r>
            <a:r>
              <a:rPr lang="fr-FR" sz="1100" dirty="0" smtClean="0">
                <a:solidFill>
                  <a:schemeClr val="accent3">
                    <a:lumMod val="75000"/>
                  </a:schemeClr>
                </a:solidFill>
                <a:latin typeface="inherit"/>
              </a:rPr>
              <a:t> of scenario to display </a:t>
            </a:r>
            <a:r>
              <a:rPr lang="fr-FR" sz="1100" dirty="0" err="1" smtClean="0">
                <a:solidFill>
                  <a:schemeClr val="accent3">
                    <a:lumMod val="75000"/>
                  </a:schemeClr>
                </a:solidFill>
                <a:latin typeface="inherit"/>
              </a:rPr>
              <a:t>results</a:t>
            </a:r>
            <a:endParaRPr lang="fr-FR" sz="1100" dirty="0">
              <a:solidFill>
                <a:schemeClr val="accent3">
                  <a:lumMod val="75000"/>
                </a:schemeClr>
              </a:solidFill>
              <a:latin typeface="inherit"/>
            </a:endParaRPr>
          </a:p>
        </p:txBody>
      </p:sp>
      <p:sp>
        <p:nvSpPr>
          <p:cNvPr id="10" name="Rectangle 9"/>
          <p:cNvSpPr/>
          <p:nvPr/>
        </p:nvSpPr>
        <p:spPr>
          <a:xfrm flipH="1">
            <a:off x="823245" y="3918251"/>
            <a:ext cx="45719" cy="162623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147594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4632" y="1162049"/>
            <a:ext cx="6993467" cy="3933825"/>
          </a:xfrm>
          <a:prstGeom prst="rect">
            <a:avLst/>
          </a:prstGeom>
        </p:spPr>
      </p:pic>
      <p:sp>
        <p:nvSpPr>
          <p:cNvPr id="4" name="Rectangle : coins arrondis 11">
            <a:extLst>
              <a:ext uri="{FF2B5EF4-FFF2-40B4-BE49-F238E27FC236}">
                <a16:creationId xmlns:a16="http://schemas.microsoft.com/office/drawing/2014/main" id="{CB1D1121-7189-4866-A60D-1010E0DBAAE0}"/>
              </a:ext>
            </a:extLst>
          </p:cNvPr>
          <p:cNvSpPr/>
          <p:nvPr/>
        </p:nvSpPr>
        <p:spPr>
          <a:xfrm>
            <a:off x="5334000" y="2081017"/>
            <a:ext cx="2562225" cy="18000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ZoneTexte 5">
            <a:extLst>
              <a:ext uri="{FF2B5EF4-FFF2-40B4-BE49-F238E27FC236}">
                <a16:creationId xmlns:a16="http://schemas.microsoft.com/office/drawing/2014/main" id="{7B3530DB-6B42-4730-B937-4CDDD69DA7EF}"/>
              </a:ext>
            </a:extLst>
          </p:cNvPr>
          <p:cNvSpPr txBox="1"/>
          <p:nvPr/>
        </p:nvSpPr>
        <p:spPr>
          <a:xfrm>
            <a:off x="1057275" y="3406556"/>
            <a:ext cx="2524125" cy="738664"/>
          </a:xfrm>
          <a:prstGeom prst="rect">
            <a:avLst/>
          </a:prstGeom>
          <a:ln>
            <a:solidFill>
              <a:schemeClr val="accent6">
                <a:lumMod val="40000"/>
                <a:lumOff val="60000"/>
              </a:schemeClr>
            </a:solidFill>
          </a:ln>
        </p:spPr>
        <p:txBody>
          <a:bodyPr wrap="square">
            <a:spAutoFit/>
          </a:bodyPr>
          <a:lstStyle>
            <a:defPPr>
              <a:defRPr lang="en-US"/>
            </a:defPPr>
            <a:lvl1pPr>
              <a:defRPr sz="1050" b="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fr-FR" dirty="0"/>
              <a:t>Use Ctrl + click to select the </a:t>
            </a:r>
            <a:r>
              <a:rPr lang="fr-FR" dirty="0" err="1"/>
              <a:t>desired</a:t>
            </a:r>
            <a:r>
              <a:rPr lang="fr-FR" dirty="0"/>
              <a:t> </a:t>
            </a:r>
            <a:r>
              <a:rPr lang="fr-FR" dirty="0" err="1"/>
              <a:t>elements</a:t>
            </a:r>
            <a:r>
              <a:rPr lang="fr-FR" dirty="0"/>
              <a:t> to display per OPEX , CAPEX, </a:t>
            </a:r>
            <a:r>
              <a:rPr lang="fr-FR" dirty="0" err="1"/>
              <a:t>Cost</a:t>
            </a:r>
            <a:r>
              <a:rPr lang="fr-FR" dirty="0"/>
              <a:t> PV, </a:t>
            </a:r>
            <a:r>
              <a:rPr lang="fr-FR" dirty="0" err="1"/>
              <a:t>Raw</a:t>
            </a:r>
            <a:r>
              <a:rPr lang="fr-FR" dirty="0"/>
              <a:t> Water, </a:t>
            </a:r>
            <a:r>
              <a:rPr lang="fr-FR" dirty="0" err="1"/>
              <a:t>Electricity</a:t>
            </a:r>
            <a:endParaRPr lang="fr-FR" dirty="0"/>
          </a:p>
        </p:txBody>
      </p:sp>
      <p:cxnSp>
        <p:nvCxnSpPr>
          <p:cNvPr id="8" name="Connecteur droit avec flèche 7"/>
          <p:cNvCxnSpPr>
            <a:endCxn id="6" idx="3"/>
          </p:cNvCxnSpPr>
          <p:nvPr/>
        </p:nvCxnSpPr>
        <p:spPr>
          <a:xfrm flipH="1">
            <a:off x="3581400" y="2886075"/>
            <a:ext cx="1752600" cy="8898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2289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009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4448758" y="1161037"/>
            <a:ext cx="2969770" cy="1117999"/>
            <a:chOff x="2028288" y="1161037"/>
            <a:chExt cx="2969770" cy="1117999"/>
          </a:xfrm>
        </p:grpSpPr>
        <p:pic>
          <p:nvPicPr>
            <p:cNvPr id="7"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288" y="1161037"/>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217"/>
            <p:cNvSpPr txBox="1"/>
            <p:nvPr/>
          </p:nvSpPr>
          <p:spPr>
            <a:xfrm>
              <a:off x="2405385" y="1285765"/>
              <a:ext cx="782587" cy="246221"/>
            </a:xfrm>
            <a:prstGeom prst="rect">
              <a:avLst/>
            </a:prstGeom>
            <a:noFill/>
          </p:spPr>
          <p:txBody>
            <a:bodyPr wrap="none" rtlCol="0">
              <a:spAutoFit/>
            </a:bodyPr>
            <a:lstStyle/>
            <a:p>
              <a:r>
                <a:rPr lang="fr-FR" sz="1000" dirty="0" smtClean="0">
                  <a:latin typeface="Malgun Gothic" panose="020B0503020000020004" pitchFamily="34" charset="-127"/>
                  <a:ea typeface="Malgun Gothic" panose="020B0503020000020004" pitchFamily="34" charset="-127"/>
                </a:rPr>
                <a:t>Data DB 1</a:t>
              </a:r>
              <a:endParaRPr lang="fr-FR" sz="1000" dirty="0">
                <a:latin typeface="Malgun Gothic" panose="020B0503020000020004" pitchFamily="34" charset="-127"/>
                <a:ea typeface="Malgun Gothic" panose="020B0503020000020004" pitchFamily="34" charset="-127"/>
              </a:endParaRPr>
            </a:p>
          </p:txBody>
        </p:sp>
        <p:pic>
          <p:nvPicPr>
            <p:cNvPr id="12"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1284" y="1859586"/>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217"/>
            <p:cNvSpPr txBox="1"/>
            <p:nvPr/>
          </p:nvSpPr>
          <p:spPr>
            <a:xfrm>
              <a:off x="2412847" y="1984104"/>
              <a:ext cx="809837" cy="246221"/>
            </a:xfrm>
            <a:prstGeom prst="rect">
              <a:avLst/>
            </a:prstGeom>
            <a:noFill/>
          </p:spPr>
          <p:txBody>
            <a:bodyPr wrap="none" rtlCol="0">
              <a:spAutoFit/>
            </a:bodyPr>
            <a:lstStyle/>
            <a:p>
              <a:r>
                <a:rPr lang="fr-FR" sz="1000" dirty="0" smtClean="0">
                  <a:latin typeface="Malgun Gothic" panose="020B0503020000020004" pitchFamily="34" charset="-127"/>
                  <a:ea typeface="Malgun Gothic" panose="020B0503020000020004" pitchFamily="34" charset="-127"/>
                </a:rPr>
                <a:t>Data DB N</a:t>
              </a:r>
              <a:endParaRPr lang="fr-FR" sz="1000" dirty="0">
                <a:latin typeface="Malgun Gothic" panose="020B0503020000020004" pitchFamily="34" charset="-127"/>
                <a:ea typeface="Malgun Gothic" panose="020B0503020000020004" pitchFamily="34" charset="-127"/>
              </a:endParaRPr>
            </a:p>
          </p:txBody>
        </p:sp>
        <p:pic>
          <p:nvPicPr>
            <p:cNvPr id="102"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4520" y="1161037"/>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3" name="ZoneTexte 217"/>
            <p:cNvSpPr txBox="1"/>
            <p:nvPr/>
          </p:nvSpPr>
          <p:spPr>
            <a:xfrm>
              <a:off x="4048726" y="1279588"/>
              <a:ext cx="922048"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04"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7546" y="1854996"/>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05" name="ZoneTexte 217"/>
            <p:cNvSpPr txBox="1"/>
            <p:nvPr/>
          </p:nvSpPr>
          <p:spPr>
            <a:xfrm>
              <a:off x="4048759" y="1973547"/>
              <a:ext cx="949299"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Results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grpSp>
      <p:pic>
        <p:nvPicPr>
          <p:cNvPr id="3"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216" y="1279590"/>
            <a:ext cx="563626" cy="719109"/>
          </a:xfrm>
          <a:prstGeom prst="rect">
            <a:avLst/>
          </a:prstGeom>
        </p:spPr>
      </p:pic>
      <p:pic>
        <p:nvPicPr>
          <p:cNvPr id="4" name="Image 17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433795" y="1490099"/>
            <a:ext cx="343113" cy="352095"/>
          </a:xfrm>
          <a:prstGeom prst="rect">
            <a:avLst/>
          </a:prstGeom>
        </p:spPr>
      </p:pic>
      <p:cxnSp>
        <p:nvCxnSpPr>
          <p:cNvPr id="6" name="Straight Arrow Connector 5"/>
          <p:cNvCxnSpPr>
            <a:stCxn id="15366" idx="3"/>
            <a:endCxn id="7" idx="1"/>
          </p:cNvCxnSpPr>
          <p:nvPr/>
        </p:nvCxnSpPr>
        <p:spPr>
          <a:xfrm flipV="1">
            <a:off x="3534109" y="1370762"/>
            <a:ext cx="914649" cy="428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217"/>
          <p:cNvSpPr txBox="1"/>
          <p:nvPr/>
        </p:nvSpPr>
        <p:spPr>
          <a:xfrm>
            <a:off x="947498" y="1156478"/>
            <a:ext cx="611065" cy="246221"/>
          </a:xfrm>
          <a:prstGeom prst="rect">
            <a:avLst/>
          </a:prstGeom>
          <a:noFill/>
        </p:spPr>
        <p:txBody>
          <a:bodyPr wrap="none" rtlCol="0">
            <a:spAutoFit/>
          </a:bodyPr>
          <a:lstStyle/>
          <a:p>
            <a:pPr algn="ctr"/>
            <a:r>
              <a:rPr lang="fr-FR" sz="1000" b="1" dirty="0" err="1" smtClean="0">
                <a:solidFill>
                  <a:srgbClr val="00B050"/>
                </a:solidFill>
                <a:latin typeface="Malgun Gothic" panose="020B0503020000020004" pitchFamily="34" charset="-127"/>
                <a:ea typeface="Malgun Gothic" panose="020B0503020000020004" pitchFamily="34" charset="-127"/>
              </a:rPr>
              <a:t>Canvas</a:t>
            </a:r>
            <a:endParaRPr lang="fr-FR" sz="1000" b="1" dirty="0">
              <a:solidFill>
                <a:srgbClr val="00B050"/>
              </a:solidFill>
              <a:latin typeface="Malgun Gothic" panose="020B0503020000020004" pitchFamily="34" charset="-127"/>
              <a:ea typeface="Malgun Gothic" panose="020B0503020000020004" pitchFamily="34" charset="-127"/>
            </a:endParaRPr>
          </a:p>
        </p:txBody>
      </p:sp>
      <p:cxnSp>
        <p:nvCxnSpPr>
          <p:cNvPr id="14" name="Straight Arrow Connector 13"/>
          <p:cNvCxnSpPr>
            <a:stCxn id="15366" idx="3"/>
            <a:endCxn id="12" idx="1"/>
          </p:cNvCxnSpPr>
          <p:nvPr/>
        </p:nvCxnSpPr>
        <p:spPr>
          <a:xfrm>
            <a:off x="3534109" y="1798885"/>
            <a:ext cx="917645" cy="27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Groupe 1"/>
          <p:cNvGrpSpPr/>
          <p:nvPr/>
        </p:nvGrpSpPr>
        <p:grpSpPr>
          <a:xfrm>
            <a:off x="2329937" y="1144341"/>
            <a:ext cx="1258358" cy="989605"/>
            <a:chOff x="5611789" y="1252479"/>
            <a:chExt cx="1258358" cy="989605"/>
          </a:xfrm>
        </p:grpSpPr>
        <p:pic>
          <p:nvPicPr>
            <p:cNvPr id="15366" name="Picture 6" descr="Image result for icon web servic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8017" y="1571961"/>
              <a:ext cx="1137944" cy="670123"/>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217"/>
            <p:cNvSpPr txBox="1"/>
            <p:nvPr/>
          </p:nvSpPr>
          <p:spPr>
            <a:xfrm>
              <a:off x="5611789" y="1252479"/>
              <a:ext cx="1258358"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Data Service</a:t>
              </a:r>
              <a:endParaRPr lang="fr-FR" sz="1400" b="1" dirty="0">
                <a:latin typeface="Malgun Gothic" panose="020B0503020000020004" pitchFamily="34" charset="-127"/>
                <a:ea typeface="Malgun Gothic" panose="020B0503020000020004" pitchFamily="34" charset="-127"/>
              </a:endParaRPr>
            </a:p>
          </p:txBody>
        </p:sp>
      </p:grpSp>
      <p:sp>
        <p:nvSpPr>
          <p:cNvPr id="27" name="Rounded Rectangle 26"/>
          <p:cNvSpPr/>
          <p:nvPr/>
        </p:nvSpPr>
        <p:spPr>
          <a:xfrm>
            <a:off x="811187" y="1051265"/>
            <a:ext cx="10492185" cy="127369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1" name="ZoneTexte 217"/>
          <p:cNvSpPr txBox="1"/>
          <p:nvPr/>
        </p:nvSpPr>
        <p:spPr>
          <a:xfrm>
            <a:off x="10020442" y="1053907"/>
            <a:ext cx="96847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1200" b="1" dirty="0" smtClean="0">
                <a:ln/>
                <a:solidFill>
                  <a:schemeClr val="accent1"/>
                </a:solidFill>
                <a:latin typeface="Malgun Gothic" panose="020B0503020000020004" pitchFamily="34" charset="-127"/>
                <a:ea typeface="Malgun Gothic" panose="020B0503020000020004" pitchFamily="34" charset="-127"/>
              </a:rPr>
              <a:t>Data Layer</a:t>
            </a:r>
            <a:endParaRPr lang="fr-FR" sz="1200" b="1" dirty="0">
              <a:ln/>
              <a:solidFill>
                <a:schemeClr val="accent1"/>
              </a:solidFill>
              <a:latin typeface="Malgun Gothic" panose="020B0503020000020004" pitchFamily="34" charset="-127"/>
              <a:ea typeface="Malgun Gothic" panose="020B0503020000020004" pitchFamily="34" charset="-127"/>
            </a:endParaRPr>
          </a:p>
        </p:txBody>
      </p:sp>
      <p:pic>
        <p:nvPicPr>
          <p:cNvPr id="15368" name="Picture 8" descr="Image result for icon control"/>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0193" y="3754307"/>
            <a:ext cx="548410" cy="549529"/>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217"/>
          <p:cNvSpPr txBox="1"/>
          <p:nvPr/>
        </p:nvSpPr>
        <p:spPr>
          <a:xfrm>
            <a:off x="1020242" y="3470610"/>
            <a:ext cx="811441"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Command</a:t>
            </a:r>
          </a:p>
        </p:txBody>
      </p:sp>
      <p:pic>
        <p:nvPicPr>
          <p:cNvPr id="15370" name="Picture 10" descr="Image result for icon monitoring"/>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9776" y="4688443"/>
            <a:ext cx="749243" cy="744281"/>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217"/>
          <p:cNvSpPr txBox="1"/>
          <p:nvPr/>
        </p:nvSpPr>
        <p:spPr>
          <a:xfrm>
            <a:off x="1083600" y="4531330"/>
            <a:ext cx="681597"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Monitor</a:t>
            </a:r>
          </a:p>
        </p:txBody>
      </p:sp>
      <p:pic>
        <p:nvPicPr>
          <p:cNvPr id="15372" name="Picture 12" descr="Related image"/>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64663" y="3779867"/>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217"/>
          <p:cNvSpPr txBox="1"/>
          <p:nvPr/>
        </p:nvSpPr>
        <p:spPr>
          <a:xfrm>
            <a:off x="10051423" y="4409713"/>
            <a:ext cx="1109599"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N</a:t>
            </a:r>
            <a:endParaRPr lang="fr-FR" dirty="0"/>
          </a:p>
        </p:txBody>
      </p:sp>
      <p:pic>
        <p:nvPicPr>
          <p:cNvPr id="49" name="Picture 12" descr="Related image"/>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64663" y="4724636"/>
            <a:ext cx="683116" cy="629846"/>
          </a:xfrm>
          <a:prstGeom prst="rect">
            <a:avLst/>
          </a:prstGeom>
          <a:noFill/>
          <a:extLst>
            <a:ext uri="{909E8E84-426E-40DD-AFC4-6F175D3DCCD1}">
              <a14:hiddenFill xmlns:a14="http://schemas.microsoft.com/office/drawing/2010/main">
                <a:solidFill>
                  <a:srgbClr val="FFFFFF"/>
                </a:solidFill>
              </a14:hiddenFill>
            </a:ext>
          </a:extLst>
        </p:spPr>
      </p:pic>
      <p:sp>
        <p:nvSpPr>
          <p:cNvPr id="50" name="ZoneTexte 217"/>
          <p:cNvSpPr txBox="1"/>
          <p:nvPr/>
        </p:nvSpPr>
        <p:spPr>
          <a:xfrm>
            <a:off x="10065850" y="3464944"/>
            <a:ext cx="1080744"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err="1" smtClean="0"/>
              <a:t>Viz</a:t>
            </a:r>
            <a:r>
              <a:rPr lang="fr-FR" dirty="0" smtClean="0"/>
              <a:t> </a:t>
            </a:r>
            <a:r>
              <a:rPr lang="fr-FR" dirty="0" err="1" smtClean="0"/>
              <a:t>Analytics</a:t>
            </a:r>
            <a:r>
              <a:rPr lang="fr-FR" dirty="0" smtClean="0"/>
              <a:t> 1</a:t>
            </a:r>
            <a:endParaRPr lang="fr-FR" dirty="0"/>
          </a:p>
        </p:txBody>
      </p:sp>
      <p:sp>
        <p:nvSpPr>
          <p:cNvPr id="51" name="Rounded Rectangle 50"/>
          <p:cNvSpPr/>
          <p:nvPr/>
        </p:nvSpPr>
        <p:spPr>
          <a:xfrm>
            <a:off x="866630" y="3432795"/>
            <a:ext cx="3084538" cy="2306565"/>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2" name="ZoneTexte 217"/>
          <p:cNvSpPr txBox="1"/>
          <p:nvPr/>
        </p:nvSpPr>
        <p:spPr>
          <a:xfrm>
            <a:off x="2001734" y="3424169"/>
            <a:ext cx="1450782"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Monitoring Layer</a:t>
            </a:r>
          </a:p>
        </p:txBody>
      </p:sp>
      <p:grpSp>
        <p:nvGrpSpPr>
          <p:cNvPr id="47" name="Group 46"/>
          <p:cNvGrpSpPr/>
          <p:nvPr/>
        </p:nvGrpSpPr>
        <p:grpSpPr>
          <a:xfrm>
            <a:off x="5891680" y="4489051"/>
            <a:ext cx="1379553" cy="1532513"/>
            <a:chOff x="5637451" y="3734210"/>
            <a:chExt cx="1379553" cy="1532513"/>
          </a:xfrm>
        </p:grpSpPr>
        <p:pic>
          <p:nvPicPr>
            <p:cNvPr id="15374"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6384"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5960"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9436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248" y="4894360"/>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217"/>
            <p:cNvSpPr txBox="1"/>
            <p:nvPr/>
          </p:nvSpPr>
          <p:spPr>
            <a:xfrm>
              <a:off x="5637451" y="3735984"/>
              <a:ext cx="369332" cy="1530739"/>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Simulation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grpSp>
        <p:nvGrpSpPr>
          <p:cNvPr id="72" name="Group 71"/>
          <p:cNvGrpSpPr/>
          <p:nvPr/>
        </p:nvGrpSpPr>
        <p:grpSpPr>
          <a:xfrm>
            <a:off x="4921464" y="2891824"/>
            <a:ext cx="887227" cy="1357718"/>
            <a:chOff x="5637451" y="3822412"/>
            <a:chExt cx="887227" cy="1357718"/>
          </a:xfrm>
        </p:grpSpPr>
        <p:pic>
          <p:nvPicPr>
            <p:cNvPr id="74"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0671" y="382241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Related imag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19092"/>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217"/>
            <p:cNvSpPr txBox="1"/>
            <p:nvPr/>
          </p:nvSpPr>
          <p:spPr>
            <a:xfrm>
              <a:off x="5637451" y="3822578"/>
              <a:ext cx="369332" cy="1357552"/>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DB Save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cxnSp>
        <p:nvCxnSpPr>
          <p:cNvPr id="80" name="Straight Arrow Connector 79"/>
          <p:cNvCxnSpPr>
            <a:stCxn id="70" idx="0"/>
            <a:endCxn id="79" idx="2"/>
          </p:cNvCxnSpPr>
          <p:nvPr/>
        </p:nvCxnSpPr>
        <p:spPr>
          <a:xfrm flipH="1" flipV="1">
            <a:off x="5106130" y="4249542"/>
            <a:ext cx="970216" cy="2412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ZoneTexte 217"/>
          <p:cNvSpPr txBox="1"/>
          <p:nvPr/>
        </p:nvSpPr>
        <p:spPr>
          <a:xfrm>
            <a:off x="4915032" y="4363572"/>
            <a:ext cx="894796"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Send</a:t>
            </a:r>
            <a:r>
              <a:rPr lang="fr-FR" sz="1000" dirty="0" smtClean="0">
                <a:latin typeface="Malgun Gothic" panose="020B0503020000020004" pitchFamily="34" charset="-127"/>
                <a:ea typeface="Malgun Gothic" panose="020B0503020000020004" pitchFamily="34" charset="-127"/>
              </a:rPr>
              <a:t> </a:t>
            </a:r>
            <a:r>
              <a:rPr lang="fr-FR" sz="1000" dirty="0" err="1" smtClean="0">
                <a:latin typeface="Malgun Gothic" panose="020B0503020000020004" pitchFamily="34" charset="-127"/>
                <a:ea typeface="Malgun Gothic" panose="020B0503020000020004" pitchFamily="34" charset="-127"/>
              </a:rPr>
              <a:t>results</a:t>
            </a:r>
            <a:endParaRPr lang="fr-FR" sz="1000" dirty="0">
              <a:latin typeface="Malgun Gothic" panose="020B0503020000020004" pitchFamily="34" charset="-127"/>
              <a:ea typeface="Malgun Gothic" panose="020B0503020000020004" pitchFamily="34" charset="-127"/>
            </a:endParaRPr>
          </a:p>
        </p:txBody>
      </p:sp>
      <p:pic>
        <p:nvPicPr>
          <p:cNvPr id="114"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032" y="1161037"/>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5" name="ZoneTexte 217"/>
          <p:cNvSpPr txBox="1"/>
          <p:nvPr/>
        </p:nvSpPr>
        <p:spPr>
          <a:xfrm>
            <a:off x="8129632" y="1285765"/>
            <a:ext cx="1026243"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1</a:t>
            </a:r>
            <a:endParaRPr lang="fr-FR" sz="1000" dirty="0">
              <a:latin typeface="Malgun Gothic" panose="020B0503020000020004" pitchFamily="34" charset="-127"/>
              <a:ea typeface="Malgun Gothic" panose="020B0503020000020004" pitchFamily="34" charset="-127"/>
            </a:endParaRPr>
          </a:p>
        </p:txBody>
      </p:sp>
      <p:pic>
        <p:nvPicPr>
          <p:cNvPr id="116" name="Picture 4" descr="http://iconizer.net/files/Database/orig/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1028" y="1859586"/>
            <a:ext cx="419450" cy="419450"/>
          </a:xfrm>
          <a:prstGeom prst="rect">
            <a:avLst/>
          </a:prstGeom>
          <a:noFill/>
          <a:extLst>
            <a:ext uri="{909E8E84-426E-40DD-AFC4-6F175D3DCCD1}">
              <a14:hiddenFill xmlns:a14="http://schemas.microsoft.com/office/drawing/2010/main">
                <a:solidFill>
                  <a:srgbClr val="FFFFFF"/>
                </a:solidFill>
              </a14:hiddenFill>
            </a:ext>
          </a:extLst>
        </p:spPr>
      </p:pic>
      <p:sp>
        <p:nvSpPr>
          <p:cNvPr id="117" name="ZoneTexte 217"/>
          <p:cNvSpPr txBox="1"/>
          <p:nvPr/>
        </p:nvSpPr>
        <p:spPr>
          <a:xfrm>
            <a:off x="8126461" y="1984104"/>
            <a:ext cx="1053494" cy="246221"/>
          </a:xfrm>
          <a:prstGeom prst="rect">
            <a:avLst/>
          </a:prstGeom>
          <a:noFill/>
        </p:spPr>
        <p:txBody>
          <a:bodyPr wrap="none" rtlCol="0">
            <a:spAutoFit/>
          </a:bodyPr>
          <a:lstStyle/>
          <a:p>
            <a:r>
              <a:rPr lang="fr-FR" sz="1000" dirty="0" err="1" smtClean="0">
                <a:latin typeface="Malgun Gothic" panose="020B0503020000020004" pitchFamily="34" charset="-127"/>
                <a:ea typeface="Malgun Gothic" panose="020B0503020000020004" pitchFamily="34" charset="-127"/>
              </a:rPr>
              <a:t>Analytics</a:t>
            </a:r>
            <a:r>
              <a:rPr lang="fr-FR" sz="1000" dirty="0" smtClean="0">
                <a:latin typeface="Malgun Gothic" panose="020B0503020000020004" pitchFamily="34" charset="-127"/>
                <a:ea typeface="Malgun Gothic" panose="020B0503020000020004" pitchFamily="34" charset="-127"/>
              </a:rPr>
              <a:t> DB N</a:t>
            </a:r>
            <a:endParaRPr lang="fr-FR" sz="1000" dirty="0">
              <a:latin typeface="Malgun Gothic" panose="020B0503020000020004" pitchFamily="34" charset="-127"/>
              <a:ea typeface="Malgun Gothic" panose="020B0503020000020004" pitchFamily="34" charset="-127"/>
            </a:endParaRPr>
          </a:p>
        </p:txBody>
      </p:sp>
      <p:grpSp>
        <p:nvGrpSpPr>
          <p:cNvPr id="112" name="Group 111"/>
          <p:cNvGrpSpPr/>
          <p:nvPr/>
        </p:nvGrpSpPr>
        <p:grpSpPr>
          <a:xfrm>
            <a:off x="6985205" y="3035021"/>
            <a:ext cx="1565653" cy="1299395"/>
            <a:chOff x="6705863" y="3874641"/>
            <a:chExt cx="1565653" cy="1299395"/>
          </a:xfrm>
        </p:grpSpPr>
        <p:pic>
          <p:nvPicPr>
            <p:cNvPr id="15376" name="Picture 16" descr="Image result for ranking icon"/>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8779" y="4002969"/>
              <a:ext cx="1042737" cy="1042737"/>
            </a:xfrm>
            <a:prstGeom prst="rect">
              <a:avLst/>
            </a:prstGeom>
            <a:noFill/>
            <a:extLst>
              <a:ext uri="{909E8E84-426E-40DD-AFC4-6F175D3DCCD1}">
                <a14:hiddenFill xmlns:a14="http://schemas.microsoft.com/office/drawing/2010/main">
                  <a:solidFill>
                    <a:srgbClr val="FFFFFF"/>
                  </a:solidFill>
                </a14:hiddenFill>
              </a:ext>
            </a:extLst>
          </p:spPr>
        </p:pic>
        <p:sp>
          <p:nvSpPr>
            <p:cNvPr id="124" name="ZoneTexte 217"/>
            <p:cNvSpPr txBox="1"/>
            <p:nvPr/>
          </p:nvSpPr>
          <p:spPr>
            <a:xfrm>
              <a:off x="6705863" y="3874641"/>
              <a:ext cx="369332" cy="1299395"/>
            </a:xfrm>
            <a:prstGeom prst="rect">
              <a:avLst/>
            </a:prstGeom>
            <a:solidFill>
              <a:schemeClr val="accent6">
                <a:lumMod val="20000"/>
                <a:lumOff val="80000"/>
              </a:schemeClr>
            </a:solidFill>
          </p:spPr>
          <p:txBody>
            <a:bodyPr vert="vert270" wrap="none" rtlCol="0">
              <a:spAutoFit/>
            </a:bodyPr>
            <a:lstStyle/>
            <a:p>
              <a:pPr algn="ct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Ranking</a:t>
              </a: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 Module</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pic>
        <p:nvPicPr>
          <p:cNvPr id="15378" name="Picture 18" descr="Image result for cache memory icon"/>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8124" y="4590561"/>
            <a:ext cx="640623" cy="541261"/>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p:cNvSpPr/>
          <p:nvPr/>
        </p:nvSpPr>
        <p:spPr>
          <a:xfrm>
            <a:off x="4525943" y="2568620"/>
            <a:ext cx="4629931" cy="368433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0" name="ZoneTexte 217"/>
          <p:cNvSpPr txBox="1"/>
          <p:nvPr/>
        </p:nvSpPr>
        <p:spPr>
          <a:xfrm>
            <a:off x="7376548" y="2560383"/>
            <a:ext cx="1093504"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Model Layer</a:t>
            </a:r>
          </a:p>
        </p:txBody>
      </p:sp>
      <p:sp>
        <p:nvSpPr>
          <p:cNvPr id="151" name="ZoneTexte 217"/>
          <p:cNvSpPr txBox="1"/>
          <p:nvPr/>
        </p:nvSpPr>
        <p:spPr>
          <a:xfrm>
            <a:off x="2951225" y="4335163"/>
            <a:ext cx="694422"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Cache</a:t>
            </a:r>
            <a:endParaRPr lang="fr-FR" sz="1400" b="1" dirty="0">
              <a:latin typeface="Malgun Gothic" panose="020B0503020000020004" pitchFamily="34" charset="-127"/>
              <a:ea typeface="Malgun Gothic" panose="020B0503020000020004" pitchFamily="34" charset="-127"/>
            </a:endParaRPr>
          </a:p>
        </p:txBody>
      </p:sp>
      <p:sp>
        <p:nvSpPr>
          <p:cNvPr id="152" name="Rounded Rectangle 151"/>
          <p:cNvSpPr/>
          <p:nvPr/>
        </p:nvSpPr>
        <p:spPr>
          <a:xfrm>
            <a:off x="9808431" y="2920039"/>
            <a:ext cx="1552354" cy="2652352"/>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3" name="ZoneTexte 217"/>
          <p:cNvSpPr txBox="1"/>
          <p:nvPr/>
        </p:nvSpPr>
        <p:spPr>
          <a:xfrm>
            <a:off x="10183701" y="2909879"/>
            <a:ext cx="845040"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err="1"/>
              <a:t>Viz</a:t>
            </a:r>
            <a:r>
              <a:rPr lang="fr-FR" dirty="0"/>
              <a:t> Layer</a:t>
            </a:r>
          </a:p>
        </p:txBody>
      </p:sp>
      <p:sp>
        <p:nvSpPr>
          <p:cNvPr id="154" name="Titre 1"/>
          <p:cNvSpPr>
            <a:spLocks noGrp="1"/>
          </p:cNvSpPr>
          <p:nvPr>
            <p:ph type="title"/>
          </p:nvPr>
        </p:nvSpPr>
        <p:spPr>
          <a:xfrm>
            <a:off x="838200" y="94667"/>
            <a:ext cx="10515600" cy="948520"/>
          </a:xfrm>
        </p:spPr>
        <p:txBody>
          <a:bodyPr/>
          <a:lstStyle/>
          <a:p>
            <a:r>
              <a:rPr lang="fr-FR" dirty="0" smtClean="0"/>
              <a:t>GLOBAL ARCHITECTURE</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cxnSp>
        <p:nvCxnSpPr>
          <p:cNvPr id="53" name="Connecteur droit avec flèche 52"/>
          <p:cNvCxnSpPr/>
          <p:nvPr/>
        </p:nvCxnSpPr>
        <p:spPr>
          <a:xfrm flipH="1" flipV="1">
            <a:off x="2412847" y="2500579"/>
            <a:ext cx="7462" cy="70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6" name="Groupe 75"/>
          <p:cNvGrpSpPr/>
          <p:nvPr/>
        </p:nvGrpSpPr>
        <p:grpSpPr>
          <a:xfrm>
            <a:off x="6408769" y="2357451"/>
            <a:ext cx="197760" cy="197206"/>
            <a:chOff x="4492939" y="2534703"/>
            <a:chExt cx="161756" cy="637065"/>
          </a:xfrm>
        </p:grpSpPr>
        <p:cxnSp>
          <p:nvCxnSpPr>
            <p:cNvPr id="123" name="Connecteur droit avec flèche 122"/>
            <p:cNvCxnSpPr/>
            <p:nvPr/>
          </p:nvCxnSpPr>
          <p:spPr>
            <a:xfrm>
              <a:off x="4654694" y="2562675"/>
              <a:ext cx="1" cy="609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p:cNvCxnSpPr/>
            <p:nvPr/>
          </p:nvCxnSpPr>
          <p:spPr>
            <a:xfrm flipV="1">
              <a:off x="4492939" y="2534703"/>
              <a:ext cx="0" cy="62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28" name="Connecteur droit avec flèche 127"/>
          <p:cNvCxnSpPr/>
          <p:nvPr/>
        </p:nvCxnSpPr>
        <p:spPr>
          <a:xfrm>
            <a:off x="10584608" y="2493033"/>
            <a:ext cx="2" cy="33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0" name="Groupe 129"/>
          <p:cNvGrpSpPr/>
          <p:nvPr/>
        </p:nvGrpSpPr>
        <p:grpSpPr>
          <a:xfrm rot="16200000">
            <a:off x="4118329" y="4255001"/>
            <a:ext cx="254799" cy="280115"/>
            <a:chOff x="4492939" y="2534703"/>
            <a:chExt cx="161756" cy="637065"/>
          </a:xfrm>
        </p:grpSpPr>
        <p:cxnSp>
          <p:nvCxnSpPr>
            <p:cNvPr id="131" name="Connecteur droit avec flèche 130"/>
            <p:cNvCxnSpPr/>
            <p:nvPr/>
          </p:nvCxnSpPr>
          <p:spPr>
            <a:xfrm>
              <a:off x="4654694" y="2562675"/>
              <a:ext cx="1" cy="609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flipV="1">
              <a:off x="4492939" y="2534703"/>
              <a:ext cx="0" cy="62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9" name="Image 17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479541" y="4408779"/>
            <a:ext cx="343113" cy="352095"/>
          </a:xfrm>
          <a:prstGeom prst="rect">
            <a:avLst/>
          </a:prstGeom>
        </p:spPr>
      </p:pic>
      <p:pic>
        <p:nvPicPr>
          <p:cNvPr id="71" name="Image 17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11445697" y="3890754"/>
            <a:ext cx="343113" cy="352095"/>
          </a:xfrm>
          <a:prstGeom prst="rect">
            <a:avLst/>
          </a:prstGeom>
        </p:spPr>
      </p:pic>
      <p:cxnSp>
        <p:nvCxnSpPr>
          <p:cNvPr id="73" name="Straight Arrow Connector 5"/>
          <p:cNvCxnSpPr>
            <a:stCxn id="3" idx="3"/>
            <a:endCxn id="15366" idx="1"/>
          </p:cNvCxnSpPr>
          <p:nvPr/>
        </p:nvCxnSpPr>
        <p:spPr>
          <a:xfrm>
            <a:off x="1534842" y="1639145"/>
            <a:ext cx="861323" cy="15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982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re 1"/>
          <p:cNvSpPr>
            <a:spLocks noGrp="1"/>
          </p:cNvSpPr>
          <p:nvPr>
            <p:ph type="title"/>
          </p:nvPr>
        </p:nvSpPr>
        <p:spPr>
          <a:xfrm>
            <a:off x="838200" y="94667"/>
            <a:ext cx="10515600" cy="948520"/>
          </a:xfrm>
        </p:spPr>
        <p:txBody>
          <a:bodyPr/>
          <a:lstStyle/>
          <a:p>
            <a:r>
              <a:rPr lang="fr-FR" dirty="0" smtClean="0"/>
              <a:t>GLOBAL ARCHITECTURE - Monitor</a:t>
            </a:r>
            <a:endParaRPr lang="fr-FR" dirty="0"/>
          </a:p>
        </p:txBody>
      </p:sp>
      <p:sp>
        <p:nvSpPr>
          <p:cNvPr id="155" name="Espace réservé du contenu 4"/>
          <p:cNvSpPr txBox="1">
            <a:spLocks/>
          </p:cNvSpPr>
          <p:nvPr/>
        </p:nvSpPr>
        <p:spPr>
          <a:xfrm>
            <a:off x="133813" y="241966"/>
            <a:ext cx="643095" cy="648000"/>
          </a:xfrm>
          <a:prstGeom prst="rect">
            <a:avLst/>
          </a:prstGeom>
          <a:solidFill>
            <a:schemeClr val="tx1"/>
          </a:solidFill>
          <a:ln>
            <a:solidFill>
              <a:srgbClr val="1D85AA"/>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D85AA"/>
              </a:buClr>
              <a:buFont typeface="Arial"/>
              <a:buNone/>
              <a:defRPr kumimoji="0" lang="fr-FR" sz="1800" b="1" i="0" u="none" strike="noStrike" kern="1200" cap="none" spc="0" normalizeH="0" baseline="0" dirty="0">
                <a:ln>
                  <a:noFill/>
                </a:ln>
                <a:solidFill>
                  <a:srgbClr val="686A78"/>
                </a:solidFill>
                <a:effectLst/>
                <a:uLnTx/>
                <a:uFillTx/>
                <a:latin typeface="Verdana"/>
                <a:ea typeface="+mn-ea"/>
                <a:cs typeface="+mn-cs"/>
              </a:defRPr>
            </a:lvl1pPr>
            <a:lvl2pPr marL="685800" indent="-228600" algn="l" defTabSz="914400" rtl="0" eaLnBrk="1" latinLnBrk="0" hangingPunct="1">
              <a:lnSpc>
                <a:spcPct val="90000"/>
              </a:lnSpc>
              <a:spcBef>
                <a:spcPts val="500"/>
              </a:spcBef>
              <a:buClr>
                <a:srgbClr val="1D85AA"/>
              </a:buClr>
              <a:buFont typeface="Arial"/>
              <a:buChar char="•"/>
              <a:defRPr sz="16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1D85AA"/>
              </a:buClr>
              <a:buFont typeface="Arial"/>
              <a:buChar char="•"/>
              <a:defRPr sz="14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1D85AA"/>
              </a:buClr>
              <a:buFont typeface="Arial"/>
              <a:buChar char="•"/>
              <a:defRPr sz="1200" b="0" i="0" kern="120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fr-FR" dirty="0">
                <a:solidFill>
                  <a:schemeClr val="bg1"/>
                </a:solidFill>
                <a:latin typeface="Malgun Gothic" panose="020B0503020000020004" pitchFamily="34" charset="-127"/>
                <a:ea typeface="Malgun Gothic" panose="020B0503020000020004" pitchFamily="34" charset="-127"/>
              </a:rPr>
              <a:t>2</a:t>
            </a:r>
          </a:p>
        </p:txBody>
      </p:sp>
      <p:sp>
        <p:nvSpPr>
          <p:cNvPr id="83" name="Rectangle 82"/>
          <p:cNvSpPr/>
          <p:nvPr/>
        </p:nvSpPr>
        <p:spPr>
          <a:xfrm>
            <a:off x="1248742" y="1107167"/>
            <a:ext cx="58174" cy="194946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grpSp>
        <p:nvGrpSpPr>
          <p:cNvPr id="89" name="Groupe 88"/>
          <p:cNvGrpSpPr/>
          <p:nvPr/>
        </p:nvGrpSpPr>
        <p:grpSpPr>
          <a:xfrm>
            <a:off x="1387045" y="1247209"/>
            <a:ext cx="2409116" cy="1623616"/>
            <a:chOff x="12058875" y="4703206"/>
            <a:chExt cx="2605785" cy="1352966"/>
          </a:xfrm>
        </p:grpSpPr>
        <p:sp>
          <p:nvSpPr>
            <p:cNvPr id="91" name="Rectangle 90"/>
            <p:cNvSpPr/>
            <p:nvPr/>
          </p:nvSpPr>
          <p:spPr>
            <a:xfrm>
              <a:off x="12058875" y="4703206"/>
              <a:ext cx="2605785" cy="135296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12091325" y="4777719"/>
              <a:ext cx="2573335" cy="1104503"/>
            </a:xfrm>
            <a:prstGeom prst="rect">
              <a:avLst/>
            </a:prstGeom>
          </p:spPr>
          <p:txBody>
            <a:bodyPr wrap="square">
              <a:spAutoFit/>
            </a:bodyPr>
            <a:lstStyle/>
            <a:p>
              <a:pPr lvl="0" eaLnBrk="0" fontAlgn="base" hangingPunct="0">
                <a:spcBef>
                  <a:spcPct val="0"/>
                </a:spcBef>
                <a:spcAft>
                  <a:spcPct val="0"/>
                </a:spcAft>
              </a:pPr>
              <a:r>
                <a:rPr lang="fr-FR" altLang="fr-FR" sz="1100" dirty="0">
                  <a:solidFill>
                    <a:schemeClr val="accent3">
                      <a:lumMod val="75000"/>
                    </a:schemeClr>
                  </a:solidFill>
                  <a:latin typeface="inherit"/>
                </a:rPr>
                <a:t>You </a:t>
              </a:r>
              <a:r>
                <a:rPr lang="fr-FR" altLang="fr-FR" sz="1100" dirty="0" err="1">
                  <a:solidFill>
                    <a:schemeClr val="accent3">
                      <a:lumMod val="75000"/>
                    </a:schemeClr>
                  </a:solidFill>
                  <a:latin typeface="inherit"/>
                </a:rPr>
                <a:t>can</a:t>
              </a:r>
              <a:r>
                <a:rPr lang="fr-FR" altLang="fr-FR" sz="1100" dirty="0">
                  <a:solidFill>
                    <a:schemeClr val="accent3">
                      <a:lumMod val="75000"/>
                    </a:schemeClr>
                  </a:solidFill>
                  <a:latin typeface="inherit"/>
                </a:rPr>
                <a:t> </a:t>
              </a:r>
              <a:r>
                <a:rPr lang="fr-FR" altLang="fr-FR" sz="1100" dirty="0">
                  <a:solidFill>
                    <a:schemeClr val="accent6">
                      <a:lumMod val="50000"/>
                    </a:schemeClr>
                  </a:solidFill>
                  <a:latin typeface="inherit"/>
                </a:rPr>
                <a:t>monitor</a:t>
              </a:r>
              <a:r>
                <a:rPr lang="fr-FR" altLang="fr-FR" sz="1100" dirty="0">
                  <a:solidFill>
                    <a:schemeClr val="accent3">
                      <a:lumMod val="75000"/>
                    </a:schemeClr>
                  </a:solidFill>
                  <a:latin typeface="inherit"/>
                </a:rPr>
                <a:t> the </a:t>
              </a:r>
              <a:r>
                <a:rPr lang="fr-FR" altLang="fr-FR" sz="1100" dirty="0" err="1">
                  <a:solidFill>
                    <a:schemeClr val="accent3">
                      <a:lumMod val="75000"/>
                    </a:schemeClr>
                  </a:solidFill>
                  <a:latin typeface="inherit"/>
                </a:rPr>
                <a:t>progress</a:t>
              </a:r>
              <a:r>
                <a:rPr lang="fr-FR" altLang="fr-FR" sz="1100" dirty="0">
                  <a:solidFill>
                    <a:schemeClr val="accent3">
                      <a:lumMod val="75000"/>
                    </a:schemeClr>
                  </a:solidFill>
                  <a:latin typeface="inherit"/>
                </a:rPr>
                <a:t> of the simulation </a:t>
              </a:r>
              <a:r>
                <a:rPr lang="fr-FR" altLang="fr-FR" sz="1100" dirty="0" smtClean="0">
                  <a:solidFill>
                    <a:schemeClr val="accent3">
                      <a:lumMod val="75000"/>
                    </a:schemeClr>
                  </a:solidFill>
                  <a:latin typeface="inherit"/>
                </a:rPr>
                <a:t>and </a:t>
              </a:r>
              <a:r>
                <a:rPr lang="fr-FR" altLang="fr-FR" sz="1100" dirty="0" err="1" smtClean="0">
                  <a:solidFill>
                    <a:schemeClr val="accent3">
                      <a:lumMod val="75000"/>
                    </a:schemeClr>
                  </a:solidFill>
                  <a:latin typeface="inherit"/>
                </a:rPr>
                <a:t>results</a:t>
              </a:r>
              <a:r>
                <a:rPr lang="fr-FR" altLang="fr-FR" sz="1100" dirty="0" smtClean="0">
                  <a:solidFill>
                    <a:schemeClr val="accent3">
                      <a:lumMod val="75000"/>
                    </a:schemeClr>
                  </a:solidFill>
                  <a:latin typeface="inherit"/>
                </a:rPr>
                <a:t> </a:t>
              </a:r>
              <a:r>
                <a:rPr lang="fr-FR" altLang="fr-FR" sz="1100" dirty="0" err="1" smtClean="0">
                  <a:solidFill>
                    <a:schemeClr val="accent3">
                      <a:lumMod val="75000"/>
                    </a:schemeClr>
                  </a:solidFill>
                  <a:latin typeface="inherit"/>
                </a:rPr>
                <a:t>workers</a:t>
              </a:r>
              <a:r>
                <a:rPr lang="fr-FR" altLang="fr-FR" sz="1100" dirty="0" smtClean="0">
                  <a:solidFill>
                    <a:schemeClr val="accent3">
                      <a:lumMod val="75000"/>
                    </a:schemeClr>
                  </a:solidFill>
                  <a:latin typeface="inherit"/>
                </a:rPr>
                <a:t> </a:t>
              </a:r>
              <a:r>
                <a:rPr lang="fr-FR" altLang="fr-FR" sz="1100" dirty="0" err="1">
                  <a:solidFill>
                    <a:schemeClr val="accent3">
                      <a:lumMod val="75000"/>
                    </a:schemeClr>
                  </a:solidFill>
                  <a:latin typeface="inherit"/>
                </a:rPr>
                <a:t>with</a:t>
              </a:r>
              <a:r>
                <a:rPr lang="fr-FR" altLang="fr-FR" sz="1100" dirty="0">
                  <a:solidFill>
                    <a:schemeClr val="accent3">
                      <a:lumMod val="75000"/>
                    </a:schemeClr>
                  </a:solidFill>
                  <a:latin typeface="inherit"/>
                </a:rPr>
                <a:t> </a:t>
              </a:r>
              <a:r>
                <a:rPr lang="fr-FR" altLang="fr-FR" sz="1100" dirty="0" err="1">
                  <a:solidFill>
                    <a:schemeClr val="accent3">
                      <a:lumMod val="75000"/>
                    </a:schemeClr>
                  </a:solidFill>
                  <a:latin typeface="inherit"/>
                </a:rPr>
                <a:t>this</a:t>
              </a:r>
              <a:r>
                <a:rPr lang="fr-FR" altLang="fr-FR" sz="1100" dirty="0">
                  <a:solidFill>
                    <a:schemeClr val="accent3">
                      <a:lumMod val="75000"/>
                    </a:schemeClr>
                  </a:solidFill>
                  <a:latin typeface="inherit"/>
                </a:rPr>
                <a:t> </a:t>
              </a:r>
              <a:r>
                <a:rPr lang="fr-FR" altLang="fr-FR" sz="1100" dirty="0" smtClean="0">
                  <a:solidFill>
                    <a:schemeClr val="accent3">
                      <a:lumMod val="75000"/>
                    </a:schemeClr>
                  </a:solidFill>
                  <a:latin typeface="inherit"/>
                </a:rPr>
                <a:t>component </a:t>
              </a:r>
              <a:r>
                <a:rPr lang="fr-FR" altLang="fr-FR" sz="1100" dirty="0">
                  <a:solidFill>
                    <a:schemeClr val="accent3">
                      <a:lumMod val="75000"/>
                    </a:schemeClr>
                  </a:solidFill>
                  <a:latin typeface="inherit"/>
                </a:rPr>
                <a:t>,</a:t>
              </a:r>
            </a:p>
            <a:p>
              <a:pPr lvl="0" eaLnBrk="0" fontAlgn="base" hangingPunct="0">
                <a:spcBef>
                  <a:spcPct val="0"/>
                </a:spcBef>
                <a:spcAft>
                  <a:spcPct val="0"/>
                </a:spcAft>
              </a:pPr>
              <a:endParaRPr lang="fr-FR" altLang="fr-FR" sz="1100" dirty="0">
                <a:solidFill>
                  <a:schemeClr val="accent3">
                    <a:lumMod val="75000"/>
                  </a:schemeClr>
                </a:solidFill>
                <a:latin typeface="inherit"/>
              </a:endParaRPr>
            </a:p>
            <a:p>
              <a:pPr lvl="0" eaLnBrk="0" fontAlgn="base" hangingPunct="0">
                <a:spcBef>
                  <a:spcPct val="0"/>
                </a:spcBef>
                <a:spcAft>
                  <a:spcPct val="0"/>
                </a:spcAft>
              </a:pPr>
              <a:r>
                <a:rPr lang="fr-FR" altLang="fr-FR" sz="1100" dirty="0" err="1" smtClean="0">
                  <a:solidFill>
                    <a:schemeClr val="accent3">
                      <a:lumMod val="75000"/>
                    </a:schemeClr>
                  </a:solidFill>
                  <a:latin typeface="inherit"/>
                </a:rPr>
                <a:t>They</a:t>
              </a:r>
              <a:r>
                <a:rPr lang="fr-FR" altLang="fr-FR" sz="1100" dirty="0" smtClean="0">
                  <a:solidFill>
                    <a:schemeClr val="accent3">
                      <a:lumMod val="75000"/>
                    </a:schemeClr>
                  </a:solidFill>
                  <a:latin typeface="inherit"/>
                </a:rPr>
                <a:t> store </a:t>
              </a:r>
              <a:r>
                <a:rPr lang="fr-FR" altLang="fr-FR" sz="1100" dirty="0" err="1">
                  <a:solidFill>
                    <a:schemeClr val="accent3">
                      <a:lumMod val="75000"/>
                    </a:schemeClr>
                  </a:solidFill>
                  <a:latin typeface="inherit"/>
                </a:rPr>
                <a:t>their</a:t>
              </a:r>
              <a:r>
                <a:rPr lang="fr-FR" altLang="fr-FR" sz="1100" dirty="0">
                  <a:solidFill>
                    <a:schemeClr val="accent3">
                      <a:lumMod val="75000"/>
                    </a:schemeClr>
                  </a:solidFill>
                  <a:latin typeface="inherit"/>
                </a:rPr>
                <a:t> </a:t>
              </a:r>
              <a:r>
                <a:rPr lang="fr-FR" altLang="fr-FR" sz="1100" dirty="0" smtClean="0">
                  <a:solidFill>
                    <a:schemeClr val="accent3">
                      <a:lumMod val="75000"/>
                    </a:schemeClr>
                  </a:solidFill>
                  <a:latin typeface="inherit"/>
                </a:rPr>
                <a:t>informations </a:t>
              </a:r>
              <a:r>
                <a:rPr lang="fr-FR" altLang="fr-FR" sz="1100" dirty="0">
                  <a:solidFill>
                    <a:schemeClr val="accent3">
                      <a:lumMod val="75000"/>
                    </a:schemeClr>
                  </a:solidFill>
                  <a:latin typeface="inherit"/>
                </a:rPr>
                <a:t>in a cache ,and the user </a:t>
              </a:r>
              <a:r>
                <a:rPr lang="fr-FR" altLang="fr-FR" sz="1100" dirty="0" err="1">
                  <a:solidFill>
                    <a:schemeClr val="accent3">
                      <a:lumMod val="75000"/>
                    </a:schemeClr>
                  </a:solidFill>
                  <a:latin typeface="inherit"/>
                </a:rPr>
                <a:t>can</a:t>
              </a:r>
              <a:r>
                <a:rPr lang="fr-FR" altLang="fr-FR" sz="1100" dirty="0">
                  <a:solidFill>
                    <a:schemeClr val="accent3">
                      <a:lumMod val="75000"/>
                    </a:schemeClr>
                  </a:solidFill>
                  <a:latin typeface="inherit"/>
                </a:rPr>
                <a:t> check </a:t>
              </a:r>
              <a:r>
                <a:rPr lang="fr-FR" altLang="fr-FR" sz="1100" dirty="0" err="1">
                  <a:solidFill>
                    <a:schemeClr val="accent3">
                      <a:lumMod val="75000"/>
                    </a:schemeClr>
                  </a:solidFill>
                  <a:latin typeface="inherit"/>
                </a:rPr>
                <a:t>from</a:t>
              </a:r>
              <a:r>
                <a:rPr lang="fr-FR" altLang="fr-FR" sz="1100" dirty="0">
                  <a:solidFill>
                    <a:schemeClr val="accent3">
                      <a:lumMod val="75000"/>
                    </a:schemeClr>
                  </a:solidFill>
                  <a:latin typeface="inherit"/>
                </a:rPr>
                <a:t> </a:t>
              </a:r>
              <a:r>
                <a:rPr lang="fr-FR" altLang="fr-FR" sz="1100" dirty="0" err="1">
                  <a:solidFill>
                    <a:schemeClr val="accent3">
                      <a:lumMod val="75000"/>
                    </a:schemeClr>
                  </a:solidFill>
                  <a:latin typeface="inherit"/>
                </a:rPr>
                <a:t>it</a:t>
              </a:r>
              <a:r>
                <a:rPr lang="fr-FR" altLang="fr-FR" sz="1100" dirty="0">
                  <a:solidFill>
                    <a:schemeClr val="accent3">
                      <a:lumMod val="75000"/>
                    </a:schemeClr>
                  </a:solidFill>
                  <a:latin typeface="inherit"/>
                </a:rPr>
                <a:t> </a:t>
              </a:r>
              <a:r>
                <a:rPr lang="fr-FR" altLang="fr-FR" sz="1100" dirty="0" smtClean="0">
                  <a:solidFill>
                    <a:schemeClr val="accent3">
                      <a:lumMod val="75000"/>
                    </a:schemeClr>
                  </a:solidFill>
                  <a:latin typeface="inherit"/>
                </a:rPr>
                <a:t>the </a:t>
              </a:r>
              <a:r>
                <a:rPr lang="fr-FR" altLang="fr-FR" sz="1100" dirty="0" err="1" smtClean="0">
                  <a:solidFill>
                    <a:schemeClr val="accent3">
                      <a:lumMod val="75000"/>
                    </a:schemeClr>
                  </a:solidFill>
                  <a:latin typeface="inherit"/>
                </a:rPr>
                <a:t>worker</a:t>
              </a:r>
              <a:r>
                <a:rPr lang="fr-FR" altLang="fr-FR" sz="1100" dirty="0" smtClean="0">
                  <a:solidFill>
                    <a:schemeClr val="accent3">
                      <a:lumMod val="75000"/>
                    </a:schemeClr>
                  </a:solidFill>
                  <a:latin typeface="inherit"/>
                </a:rPr>
                <a:t> </a:t>
              </a:r>
              <a:r>
                <a:rPr lang="fr-FR" altLang="fr-FR" sz="1100" dirty="0" err="1" smtClean="0">
                  <a:solidFill>
                    <a:schemeClr val="accent3">
                      <a:lumMod val="75000"/>
                    </a:schemeClr>
                  </a:solidFill>
                  <a:latin typeface="inherit"/>
                </a:rPr>
                <a:t>progress</a:t>
              </a:r>
              <a:r>
                <a:rPr lang="fr-FR" altLang="fr-FR" sz="1100" dirty="0" smtClean="0">
                  <a:solidFill>
                    <a:schemeClr val="accent3">
                      <a:lumMod val="75000"/>
                    </a:schemeClr>
                  </a:solidFill>
                  <a:latin typeface="inherit"/>
                </a:rPr>
                <a:t> </a:t>
              </a:r>
              <a:endParaRPr lang="fr-FR" altLang="fr-FR" sz="1100" dirty="0">
                <a:solidFill>
                  <a:schemeClr val="accent3">
                    <a:lumMod val="75000"/>
                  </a:schemeClr>
                </a:solidFill>
                <a:latin typeface="inherit"/>
              </a:endParaRPr>
            </a:p>
          </p:txBody>
        </p:sp>
      </p:grpSp>
      <p:grpSp>
        <p:nvGrpSpPr>
          <p:cNvPr id="34" name="Groupe 33"/>
          <p:cNvGrpSpPr/>
          <p:nvPr/>
        </p:nvGrpSpPr>
        <p:grpSpPr>
          <a:xfrm>
            <a:off x="1044560" y="1808856"/>
            <a:ext cx="9602419" cy="3702199"/>
            <a:chOff x="1044560" y="1541438"/>
            <a:chExt cx="9602419" cy="3702199"/>
          </a:xfrm>
        </p:grpSpPr>
        <p:pic>
          <p:nvPicPr>
            <p:cNvPr id="15370" name="Picture 10" descr="Image result for icon monitoring"/>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55888" y="3963796"/>
              <a:ext cx="749243" cy="744281"/>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217"/>
            <p:cNvSpPr txBox="1"/>
            <p:nvPr/>
          </p:nvSpPr>
          <p:spPr>
            <a:xfrm>
              <a:off x="1789712" y="3806683"/>
              <a:ext cx="681597" cy="246221"/>
            </a:xfrm>
            <a:prstGeom prst="rect">
              <a:avLst/>
            </a:prstGeom>
            <a:noFill/>
          </p:spPr>
          <p:txBody>
            <a:bodyPr wrap="none" rtlCol="0">
              <a:spAutoFit/>
            </a:bodyPr>
            <a:lstStyle>
              <a:defPPr>
                <a:defRPr lang="en-US"/>
              </a:defPPr>
              <a:lvl1pPr algn="ctr">
                <a:defRPr sz="1000" b="1">
                  <a:solidFill>
                    <a:srgbClr val="00B050"/>
                  </a:solidFill>
                  <a:latin typeface="Malgun Gothic" panose="020B0503020000020004" pitchFamily="34" charset="-127"/>
                  <a:ea typeface="Malgun Gothic" panose="020B0503020000020004" pitchFamily="34" charset="-127"/>
                </a:defRPr>
              </a:lvl1pPr>
            </a:lstStyle>
            <a:p>
              <a:r>
                <a:rPr lang="fr-FR" dirty="0"/>
                <a:t>Monitor</a:t>
              </a:r>
            </a:p>
          </p:txBody>
        </p:sp>
        <p:cxnSp>
          <p:nvCxnSpPr>
            <p:cNvPr id="44" name="Straight Arrow Connector 43"/>
            <p:cNvCxnSpPr>
              <a:stCxn id="15378" idx="1"/>
              <a:endCxn id="15370" idx="3"/>
            </p:cNvCxnSpPr>
            <p:nvPr/>
          </p:nvCxnSpPr>
          <p:spPr>
            <a:xfrm flipH="1">
              <a:off x="2505131" y="4334947"/>
              <a:ext cx="1179105" cy="99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1676255" y="3208474"/>
              <a:ext cx="2983610" cy="1999929"/>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2" name="ZoneTexte 217"/>
            <p:cNvSpPr txBox="1"/>
            <p:nvPr/>
          </p:nvSpPr>
          <p:spPr>
            <a:xfrm>
              <a:off x="2885398" y="3206757"/>
              <a:ext cx="1450782"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Monitoring Layer</a:t>
              </a:r>
            </a:p>
          </p:txBody>
        </p:sp>
        <p:sp>
          <p:nvSpPr>
            <p:cNvPr id="87" name="ZoneTexte 217"/>
            <p:cNvSpPr txBox="1"/>
            <p:nvPr/>
          </p:nvSpPr>
          <p:spPr>
            <a:xfrm>
              <a:off x="2632310" y="4117532"/>
              <a:ext cx="939681" cy="246221"/>
            </a:xfrm>
            <a:prstGeom prst="rect">
              <a:avLst/>
            </a:prstGeom>
            <a:noFill/>
          </p:spPr>
          <p:txBody>
            <a:bodyPr wrap="none" rtlCol="0">
              <a:spAutoFit/>
            </a:bodyPr>
            <a:lstStyle/>
            <a:p>
              <a:pPr algn="ctr"/>
              <a:r>
                <a:rPr lang="fr-FR" sz="1000" dirty="0" smtClean="0">
                  <a:latin typeface="Malgun Gothic" panose="020B0503020000020004" pitchFamily="34" charset="-127"/>
                  <a:ea typeface="Malgun Gothic" panose="020B0503020000020004" pitchFamily="34" charset="-127"/>
                </a:rPr>
                <a:t>Check </a:t>
              </a:r>
              <a:r>
                <a:rPr lang="fr-FR" sz="1000" dirty="0" err="1" smtClean="0">
                  <a:latin typeface="Malgun Gothic" panose="020B0503020000020004" pitchFamily="34" charset="-127"/>
                  <a:ea typeface="Malgun Gothic" panose="020B0503020000020004" pitchFamily="34" charset="-127"/>
                </a:rPr>
                <a:t>health</a:t>
              </a:r>
              <a:endParaRPr lang="fr-FR" sz="1000" dirty="0">
                <a:latin typeface="Malgun Gothic" panose="020B0503020000020004" pitchFamily="34" charset="-127"/>
                <a:ea typeface="Malgun Gothic" panose="020B0503020000020004" pitchFamily="34" charset="-127"/>
              </a:endParaRPr>
            </a:p>
          </p:txBody>
        </p:sp>
        <p:pic>
          <p:nvPicPr>
            <p:cNvPr id="15378" name="Picture 18" descr="Image result for cache memory ic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4236" y="4064316"/>
              <a:ext cx="640623" cy="541261"/>
            </a:xfrm>
            <a:prstGeom prst="rect">
              <a:avLst/>
            </a:prstGeom>
            <a:noFill/>
            <a:extLst>
              <a:ext uri="{909E8E84-426E-40DD-AFC4-6F175D3DCCD1}">
                <a14:hiddenFill xmlns:a14="http://schemas.microsoft.com/office/drawing/2010/main">
                  <a:solidFill>
                    <a:srgbClr val="FFFFFF"/>
                  </a:solidFill>
                </a14:hiddenFill>
              </a:ext>
            </a:extLst>
          </p:spPr>
        </p:pic>
        <p:sp>
          <p:nvSpPr>
            <p:cNvPr id="151" name="ZoneTexte 217"/>
            <p:cNvSpPr txBox="1"/>
            <p:nvPr/>
          </p:nvSpPr>
          <p:spPr>
            <a:xfrm>
              <a:off x="3657337" y="3808918"/>
              <a:ext cx="694422" cy="307777"/>
            </a:xfrm>
            <a:prstGeom prst="rect">
              <a:avLst/>
            </a:prstGeom>
            <a:noFill/>
          </p:spPr>
          <p:txBody>
            <a:bodyPr wrap="none" rtlCol="0">
              <a:spAutoFit/>
            </a:bodyPr>
            <a:lstStyle/>
            <a:p>
              <a:pPr algn="ctr"/>
              <a:r>
                <a:rPr lang="fr-FR" sz="1400" b="1" dirty="0" smtClean="0">
                  <a:latin typeface="Malgun Gothic" panose="020B0503020000020004" pitchFamily="34" charset="-127"/>
                  <a:ea typeface="Malgun Gothic" panose="020B0503020000020004" pitchFamily="34" charset="-127"/>
                </a:rPr>
                <a:t>Cache</a:t>
              </a:r>
              <a:endParaRPr lang="fr-FR" sz="1400" b="1" dirty="0">
                <a:latin typeface="Malgun Gothic" panose="020B0503020000020004" pitchFamily="34" charset="-127"/>
                <a:ea typeface="Malgun Gothic" panose="020B0503020000020004" pitchFamily="34" charset="-127"/>
              </a:endParaRPr>
            </a:p>
          </p:txBody>
        </p:sp>
        <p:pic>
          <p:nvPicPr>
            <p:cNvPr id="35" name="Image 17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5901" t="12174" r="24782" b="37219"/>
            <a:stretch/>
          </p:blipFill>
          <p:spPr>
            <a:xfrm>
              <a:off x="1044560" y="3817980"/>
              <a:ext cx="535038" cy="549044"/>
            </a:xfrm>
            <a:prstGeom prst="rect">
              <a:avLst/>
            </a:prstGeom>
          </p:spPr>
        </p:pic>
        <p:cxnSp>
          <p:nvCxnSpPr>
            <p:cNvPr id="3" name="Connecteur droit 2"/>
            <p:cNvCxnSpPr>
              <a:stCxn id="79" idx="1"/>
            </p:cNvCxnSpPr>
            <p:nvPr/>
          </p:nvCxnSpPr>
          <p:spPr>
            <a:xfrm flipH="1">
              <a:off x="5702058" y="2561446"/>
              <a:ext cx="7105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a:off x="5705605" y="2561446"/>
              <a:ext cx="0" cy="1522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H="1">
              <a:off x="4351759" y="4083548"/>
              <a:ext cx="1350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4351759" y="4429087"/>
              <a:ext cx="422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Groupe 26"/>
            <p:cNvGrpSpPr/>
            <p:nvPr/>
          </p:nvGrpSpPr>
          <p:grpSpPr>
            <a:xfrm>
              <a:off x="6017048" y="1541438"/>
              <a:ext cx="4629931" cy="3702199"/>
              <a:chOff x="5654741" y="997976"/>
              <a:chExt cx="4629931" cy="3702199"/>
            </a:xfrm>
          </p:grpSpPr>
          <p:grpSp>
            <p:nvGrpSpPr>
              <p:cNvPr id="47" name="Group 46"/>
              <p:cNvGrpSpPr/>
              <p:nvPr/>
            </p:nvGrpSpPr>
            <p:grpSpPr>
              <a:xfrm>
                <a:off x="8210924" y="2936269"/>
                <a:ext cx="1379553" cy="1532513"/>
                <a:chOff x="5637451" y="3734210"/>
                <a:chExt cx="1379553" cy="1532513"/>
              </a:xfrm>
            </p:grpSpPr>
            <p:pic>
              <p:nvPicPr>
                <p:cNvPr id="15374"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56384"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373421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5960" y="431263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94360"/>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248" y="4894360"/>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217"/>
                <p:cNvSpPr txBox="1"/>
                <p:nvPr/>
              </p:nvSpPr>
              <p:spPr>
                <a:xfrm>
                  <a:off x="5637451" y="3735984"/>
                  <a:ext cx="369332" cy="1530739"/>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Simulation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grpSp>
            <p:nvGrpSpPr>
              <p:cNvPr id="72" name="Group 71"/>
              <p:cNvGrpSpPr/>
              <p:nvPr/>
            </p:nvGrpSpPr>
            <p:grpSpPr>
              <a:xfrm>
                <a:off x="6050262" y="1339042"/>
                <a:ext cx="887227" cy="1357718"/>
                <a:chOff x="5637451" y="3822412"/>
                <a:chExt cx="887227" cy="1357718"/>
              </a:xfrm>
            </p:grpSpPr>
            <p:pic>
              <p:nvPicPr>
                <p:cNvPr id="74"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0671" y="3822412"/>
                  <a:ext cx="344756" cy="35659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Related image"/>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79922" y="4819092"/>
                  <a:ext cx="344756" cy="356596"/>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217"/>
                <p:cNvSpPr txBox="1"/>
                <p:nvPr/>
              </p:nvSpPr>
              <p:spPr>
                <a:xfrm>
                  <a:off x="5637451" y="3822578"/>
                  <a:ext cx="369332" cy="1357552"/>
                </a:xfrm>
                <a:prstGeom prst="rect">
                  <a:avLst/>
                </a:prstGeom>
                <a:solidFill>
                  <a:schemeClr val="accent6">
                    <a:lumMod val="20000"/>
                    <a:lumOff val="80000"/>
                  </a:schemeClr>
                </a:solidFill>
              </p:spPr>
              <p:txBody>
                <a:bodyPr vert="vert270" wrap="none" rtlCol="0">
                  <a:spAutoFit/>
                </a:bodyPr>
                <a:lstStyle/>
                <a:p>
                  <a:pPr algn="ctr"/>
                  <a:r>
                    <a:rPr lang="fr-FR" sz="1200" b="1" dirty="0" smtClean="0">
                      <a:solidFill>
                        <a:schemeClr val="accent6">
                          <a:lumMod val="75000"/>
                        </a:schemeClr>
                      </a:solidFill>
                      <a:latin typeface="Malgun Gothic" panose="020B0503020000020004" pitchFamily="34" charset="-127"/>
                      <a:ea typeface="Malgun Gothic" panose="020B0503020000020004" pitchFamily="34" charset="-127"/>
                    </a:rPr>
                    <a:t>DB Save </a:t>
                  </a:r>
                  <a:r>
                    <a:rPr lang="fr-FR" sz="1200" b="1" dirty="0" err="1" smtClean="0">
                      <a:solidFill>
                        <a:schemeClr val="accent6">
                          <a:lumMod val="75000"/>
                        </a:schemeClr>
                      </a:solidFill>
                      <a:latin typeface="Malgun Gothic" panose="020B0503020000020004" pitchFamily="34" charset="-127"/>
                      <a:ea typeface="Malgun Gothic" panose="020B0503020000020004" pitchFamily="34" charset="-127"/>
                    </a:rPr>
                    <a:t>Workers</a:t>
                  </a:r>
                  <a:endParaRPr lang="fr-FR" sz="1200" b="1" dirty="0">
                    <a:solidFill>
                      <a:schemeClr val="accent6">
                        <a:lumMod val="75000"/>
                      </a:schemeClr>
                    </a:solidFill>
                    <a:latin typeface="Malgun Gothic" panose="020B0503020000020004" pitchFamily="34" charset="-127"/>
                    <a:ea typeface="Malgun Gothic" panose="020B0503020000020004" pitchFamily="34" charset="-127"/>
                  </a:endParaRPr>
                </a:p>
              </p:txBody>
            </p:sp>
          </p:grpSp>
          <p:cxnSp>
            <p:nvCxnSpPr>
              <p:cNvPr id="80" name="Straight Arrow Connector 79"/>
              <p:cNvCxnSpPr>
                <a:endCxn id="79" idx="2"/>
              </p:cNvCxnSpPr>
              <p:nvPr/>
            </p:nvCxnSpPr>
            <p:spPr>
              <a:xfrm flipH="1" flipV="1">
                <a:off x="6234928" y="2696760"/>
                <a:ext cx="1299" cy="11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ZoneTexte 217"/>
              <p:cNvSpPr txBox="1"/>
              <p:nvPr/>
            </p:nvSpPr>
            <p:spPr>
              <a:xfrm>
                <a:off x="6809565" y="2810790"/>
                <a:ext cx="894796" cy="246221"/>
              </a:xfrm>
              <a:prstGeom prst="rect">
                <a:avLst/>
              </a:prstGeom>
              <a:noFill/>
            </p:spPr>
            <p:txBody>
              <a:bodyPr wrap="none" rtlCol="0">
                <a:spAutoFit/>
              </a:bodyPr>
              <a:lstStyle/>
              <a:p>
                <a:pPr algn="ctr"/>
                <a:r>
                  <a:rPr lang="fr-FR" sz="1000" dirty="0" err="1" smtClean="0">
                    <a:latin typeface="Malgun Gothic" panose="020B0503020000020004" pitchFamily="34" charset="-127"/>
                    <a:ea typeface="Malgun Gothic" panose="020B0503020000020004" pitchFamily="34" charset="-127"/>
                  </a:rPr>
                  <a:t>Send</a:t>
                </a:r>
                <a:r>
                  <a:rPr lang="fr-FR" sz="1000" dirty="0" smtClean="0">
                    <a:latin typeface="Malgun Gothic" panose="020B0503020000020004" pitchFamily="34" charset="-127"/>
                    <a:ea typeface="Malgun Gothic" panose="020B0503020000020004" pitchFamily="34" charset="-127"/>
                  </a:rPr>
                  <a:t> </a:t>
                </a:r>
                <a:r>
                  <a:rPr lang="fr-FR" sz="1000" dirty="0" err="1" smtClean="0">
                    <a:latin typeface="Malgun Gothic" panose="020B0503020000020004" pitchFamily="34" charset="-127"/>
                    <a:ea typeface="Malgun Gothic" panose="020B0503020000020004" pitchFamily="34" charset="-127"/>
                  </a:rPr>
                  <a:t>results</a:t>
                </a:r>
                <a:endParaRPr lang="fr-FR" sz="1000" dirty="0">
                  <a:latin typeface="Malgun Gothic" panose="020B0503020000020004" pitchFamily="34" charset="-127"/>
                  <a:ea typeface="Malgun Gothic" panose="020B0503020000020004" pitchFamily="34" charset="-127"/>
                </a:endParaRPr>
              </a:p>
            </p:txBody>
          </p:sp>
          <p:sp>
            <p:nvSpPr>
              <p:cNvPr id="148" name="Rounded Rectangle 147"/>
              <p:cNvSpPr/>
              <p:nvPr/>
            </p:nvSpPr>
            <p:spPr>
              <a:xfrm>
                <a:off x="5654741" y="1015838"/>
                <a:ext cx="4629931" cy="368433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0" name="ZoneTexte 217"/>
              <p:cNvSpPr txBox="1"/>
              <p:nvPr/>
            </p:nvSpPr>
            <p:spPr>
              <a:xfrm>
                <a:off x="8560593" y="997976"/>
                <a:ext cx="1093504" cy="276999"/>
              </a:xfrm>
              <a:prstGeom prst="rect">
                <a:avLst/>
              </a:prstGeom>
              <a:solidFill>
                <a:schemeClr val="bg2">
                  <a:lumMod val="95000"/>
                </a:schemeClr>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a:defRPr sz="1200" b="1">
                    <a:ln/>
                    <a:solidFill>
                      <a:schemeClr val="accent1"/>
                    </a:solidFill>
                    <a:latin typeface="Malgun Gothic" panose="020B0503020000020004" pitchFamily="34" charset="-127"/>
                    <a:ea typeface="Malgun Gothic" panose="020B0503020000020004" pitchFamily="34" charset="-127"/>
                  </a:defRPr>
                </a:lvl1pPr>
              </a:lstStyle>
              <a:p>
                <a:r>
                  <a:rPr lang="fr-FR" dirty="0"/>
                  <a:t>Model Layer</a:t>
                </a:r>
              </a:p>
            </p:txBody>
          </p:sp>
          <p:cxnSp>
            <p:nvCxnSpPr>
              <p:cNvPr id="19" name="Connecteur droit 18"/>
              <p:cNvCxnSpPr/>
              <p:nvPr/>
            </p:nvCxnSpPr>
            <p:spPr>
              <a:xfrm flipH="1">
                <a:off x="6234930" y="2810790"/>
                <a:ext cx="21606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a:stCxn id="70" idx="0"/>
              </p:cNvCxnSpPr>
              <p:nvPr/>
            </p:nvCxnSpPr>
            <p:spPr>
              <a:xfrm flipV="1">
                <a:off x="8395590" y="2810790"/>
                <a:ext cx="0" cy="1272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91340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1iSl1E47QgWcpQQJjKF.P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iaQfS8wlRS2BML9Rn3uj_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OLx_ipkKEC09x1qZV1oN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uK1f.G.J0amkkANsNWre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1Yrph58SdiPqXlQNpRFp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1KTKTx5QRJuoxZCzTDECO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E9W.uA06EiAvU05.rOZ9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E9W.uA06EiAvU05.rOZ9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E9W.uA06EiAvU05.rOZ9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LwlbNH8JbUCIjAId7rWLI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tovtu5jqQUupUphpL2Wh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r301brb9kya56RKpa.qa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IE9W.uA06EiAvU05.rOZ9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wlbNH8JbUCIjAId7rWLI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LwlbNH8JbUCIjAId7rWLI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lnW6CVGwQV2Mg3q383DP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RrpsLdmcTqKAJKeMGefY3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9KE4RihBQLK1bY2dEr2Ok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Office">
  <a:themeElements>
    <a:clrScheme name="OCP-Solutions">
      <a:dk1>
        <a:srgbClr val="1D85AA"/>
      </a:dk1>
      <a:lt1>
        <a:srgbClr val="FFFFFF"/>
      </a:lt1>
      <a:dk2>
        <a:srgbClr val="7BA3BF"/>
      </a:dk2>
      <a:lt2>
        <a:srgbClr val="FFFFFF"/>
      </a:lt2>
      <a:accent1>
        <a:srgbClr val="55555B"/>
      </a:accent1>
      <a:accent2>
        <a:srgbClr val="18A3AC"/>
      </a:accent2>
      <a:accent3>
        <a:srgbClr val="A5A5A5"/>
      </a:accent3>
      <a:accent4>
        <a:srgbClr val="00B361"/>
      </a:accent4>
      <a:accent5>
        <a:srgbClr val="A51890"/>
      </a:accent5>
      <a:accent6>
        <a:srgbClr val="FF6913"/>
      </a:accent6>
      <a:hlink>
        <a:srgbClr val="1D3EAA"/>
      </a:hlink>
      <a:folHlink>
        <a:srgbClr val="A51890"/>
      </a:folHlink>
    </a:clrScheme>
    <a:fontScheme name="Personnalisé 2">
      <a:majorFont>
        <a:latin typeface="Verdana"/>
        <a:ea typeface=""/>
        <a:cs typeface=""/>
      </a:majorFont>
      <a:minorFont>
        <a:latin typeface="Verdana"/>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etingDI200619_v0.1.potx" id="{2BCC06F2-8412-4352-83A9-26EC09EDA417}" vid="{F7652449-47CD-44F1-B18A-320A3BDD88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CP-Solutions">
    <a:dk1>
      <a:srgbClr val="1D85AA"/>
    </a:dk1>
    <a:lt1>
      <a:srgbClr val="FFFFFF"/>
    </a:lt1>
    <a:dk2>
      <a:srgbClr val="7BA3BF"/>
    </a:dk2>
    <a:lt2>
      <a:srgbClr val="FFFFFF"/>
    </a:lt2>
    <a:accent1>
      <a:srgbClr val="55555B"/>
    </a:accent1>
    <a:accent2>
      <a:srgbClr val="18A3AC"/>
    </a:accent2>
    <a:accent3>
      <a:srgbClr val="A5A5A5"/>
    </a:accent3>
    <a:accent4>
      <a:srgbClr val="00B361"/>
    </a:accent4>
    <a:accent5>
      <a:srgbClr val="A51890"/>
    </a:accent5>
    <a:accent6>
      <a:srgbClr val="FF6913"/>
    </a:accent6>
    <a:hlink>
      <a:srgbClr val="1D3EAA"/>
    </a:hlink>
    <a:folHlink>
      <a:srgbClr val="A5189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02E03C4115A946B93F7D4CCAE13D67" ma:contentTypeVersion="0" ma:contentTypeDescription="Crée un document." ma:contentTypeScope="" ma:versionID="c68ac1006a38395f650f2f2c791eb146">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29E20-B349-46CF-8653-60A1F7EAB3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4BB7F2E-ADAF-4ECC-B896-17593FFF09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F4C1408-B9EA-47CD-A606-54BC4C52B5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45236</TotalTime>
  <Words>7866</Words>
  <Application>Microsoft Office PowerPoint</Application>
  <PresentationFormat>Grand écran</PresentationFormat>
  <Paragraphs>1352</Paragraphs>
  <Slides>78</Slides>
  <Notes>2</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2</vt:i4>
      </vt:variant>
      <vt:variant>
        <vt:lpstr>Titres des diapositives</vt:lpstr>
      </vt:variant>
      <vt:variant>
        <vt:i4>78</vt:i4>
      </vt:variant>
    </vt:vector>
  </HeadingPairs>
  <TitlesOfParts>
    <vt:vector size="88" baseType="lpstr">
      <vt:lpstr>Malgun Gothic</vt:lpstr>
      <vt:lpstr>Arial</vt:lpstr>
      <vt:lpstr>Calibri</vt:lpstr>
      <vt:lpstr>Cambria Math</vt:lpstr>
      <vt:lpstr>inherit</vt:lpstr>
      <vt:lpstr>Verdana</vt:lpstr>
      <vt:lpstr>Wingdings</vt:lpstr>
      <vt:lpstr>Thème Office</vt:lpstr>
      <vt:lpstr>think-cell Slide</vt:lpstr>
      <vt:lpstr>Diapositive think-cell</vt:lpstr>
      <vt:lpstr>Mine to Farm, supply-chain simulation  JESA Strategy for Wave 2 </vt:lpstr>
      <vt:lpstr>Agenda</vt:lpstr>
      <vt:lpstr>Installation (mine2farm)</vt:lpstr>
      <vt:lpstr>Installation (mine2farm)</vt:lpstr>
      <vt:lpstr>Installation (mine2farm)</vt:lpstr>
      <vt:lpstr>Installation (mine2farm)</vt:lpstr>
      <vt:lpstr>Installation (mine2farm)</vt:lpstr>
      <vt:lpstr>GLOBAL ARCHITECTURE</vt:lpstr>
      <vt:lpstr>GLOBAL ARCHITECTURE - Monitor</vt:lpstr>
      <vt:lpstr>GLOBAL ARCHITECTURE  - Command</vt:lpstr>
      <vt:lpstr>GLOBAL ARCHITECTURE – Ranking</vt:lpstr>
      <vt:lpstr>GLOBAL ARCHITECTURE - Viz</vt:lpstr>
      <vt:lpstr>GLOBAL ARCHITECTURE</vt:lpstr>
      <vt:lpstr>Model</vt:lpstr>
      <vt:lpstr>The model follows a 3-step workflow</vt:lpstr>
      <vt:lpstr>Model</vt:lpstr>
      <vt:lpstr>Présentation PowerPoint</vt:lpstr>
      <vt:lpstr>Présentation PowerPoint</vt:lpstr>
      <vt:lpstr>Creating « Entity » Objects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Granulation solver: model description</vt:lpstr>
      <vt:lpstr>Decision variables: granularity and notation</vt:lpstr>
      <vt:lpstr>Parameters: granularity and notation</vt:lpstr>
      <vt:lpstr>The model satisfies the demand while minimizing the cost</vt:lpstr>
      <vt:lpstr>Constraints of the model</vt:lpstr>
      <vt:lpstr>Backpropagation: model description</vt:lpstr>
      <vt:lpstr>Présentation PowerPoint</vt:lpstr>
      <vt:lpstr>Logistics solver: model description</vt:lpstr>
      <vt:lpstr>Decision variables: granularity and notation(1/2)</vt:lpstr>
      <vt:lpstr>Decision variables: granularity and notation(2/2)</vt:lpstr>
      <vt:lpstr>Parameters: granularity and notation</vt:lpstr>
      <vt:lpstr>The model satisfies the demand while minimizing the cost</vt:lpstr>
      <vt:lpstr>The model satisfies the demand while minimizing the cost</vt:lpstr>
      <vt:lpstr>Constraints of the model</vt:lpstr>
      <vt:lpstr>Monitor</vt:lpstr>
      <vt:lpstr>Présentation PowerPoint</vt:lpstr>
      <vt:lpstr>Présentation PowerPoint</vt:lpstr>
      <vt:lpstr>Dahboard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OCP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progression</dc:title>
  <dc:creator>AKKOUH Mohammed mahdi</dc:creator>
  <cp:lastModifiedBy>DKIER Anass</cp:lastModifiedBy>
  <cp:revision>334</cp:revision>
  <dcterms:created xsi:type="dcterms:W3CDTF">2019-09-06T12:30:35Z</dcterms:created>
  <dcterms:modified xsi:type="dcterms:W3CDTF">2020-01-13T10:51:04Z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0x010100EC02E03C4115A946B93F7D4CCAE13D67</vt:lpwstr>
  </property>
</Properties>
</file>